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1" r:id="rId3"/>
    <p:sldId id="257" r:id="rId4"/>
    <p:sldId id="262" r:id="rId5"/>
    <p:sldId id="258" r:id="rId6"/>
    <p:sldId id="274" r:id="rId7"/>
    <p:sldId id="267" r:id="rId8"/>
    <p:sldId id="264" r:id="rId9"/>
    <p:sldId id="275" r:id="rId10"/>
    <p:sldId id="27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161514"/>
    <a:srgbClr val="5654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30" autoAdjust="0"/>
    <p:restoredTop sz="94660"/>
  </p:normalViewPr>
  <p:slideViewPr>
    <p:cSldViewPr>
      <p:cViewPr varScale="1">
        <p:scale>
          <a:sx n="64" d="100"/>
          <a:sy n="64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DACED-A978-4BF2-90DF-2BF5E9408978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F2DE-F23A-435B-AE6A-1FB7E26D35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C7F-7BCC-4781-A8D0-0B3A3EEDFAA2}" type="datetimeFigureOut">
              <a:rPr lang="es-ES" smtClean="0"/>
              <a:pPr/>
              <a:t>09/05/2015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C608C-F4A4-4817-9E77-4BF744A888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7FD4B-5EF0-480B-9F24-C3E4FBC08803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6EF38-AC53-456E-ABF8-1CDF5DE15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5418-0DDB-409C-B115-3ADCDC65B4D3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2FDF-BA0B-42EA-8C07-4C501B8889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08B-4BE4-4437-84B8-58A2F34C4AB0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07C5-0778-451D-85B1-E4780FBB36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BAC4-6CFB-4795-BF79-DCD4C1AEBB4D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E700-0537-46F7-9C22-5C529B925D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458C-9E42-4FCD-B84D-0D39CAE2CB1E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DD32-B567-4451-A566-728D2618F1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A9A96-A02B-4913-A484-044C77D14B20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81449-23AB-47B8-8E59-8B5D035BE4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617-2F9F-4A87-B0BD-F53CD3AC28BA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4EB4-A122-4467-86B1-F78C4AF815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B18D-1DC8-453B-9097-7709DB788CD0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6B3F-6C86-4D7A-B76E-E4900FD2EA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C0E3-129D-463D-8EBB-B17B1C671A20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DB25-AC84-4400-A28B-3572665510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A5698-8CFF-4E20-8B96-F6EFC14FB641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F25F2-8885-4B47-955A-783AF5AD6D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E58C-5B5B-407D-8D9C-CB68A78E644F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F3A3-ABFD-48D5-992B-28F53D80F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92217E-E5A1-4E1B-A14C-EF4BF32D4CAA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1B95CF-7189-4823-9DCA-F2C74D884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1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10D700-9F84-4266-83DF-A63210B35253}" type="datetimeFigureOut">
              <a:rPr lang="es-ES"/>
              <a:pPr>
                <a:defRPr/>
              </a:pPr>
              <a:t>09/05/2015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8E71989-9A92-4F67-8B3F-8821185B61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7" r:id="rId7"/>
    <p:sldLayoutId id="2147483680" r:id="rId8"/>
    <p:sldLayoutId id="2147483688" r:id="rId9"/>
    <p:sldLayoutId id="2147483679" r:id="rId10"/>
    <p:sldLayoutId id="2147483678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stua_Arte_escuchar_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-857288" y="2716206"/>
            <a:ext cx="9255155" cy="2498744"/>
          </a:xfrm>
        </p:spPr>
        <p:txBody>
          <a:bodyPr wrap="square" lIns="45720" tIns="45720" r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es-ES" sz="53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EntzuteaZ</a:t>
            </a:r>
            <a:r>
              <a:rPr lang="es-ES" sz="5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5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4100" b="0" dirty="0" err="1" smtClean="0">
                <a:solidFill>
                  <a:schemeClr val="accent2"/>
                </a:solidFill>
                <a:effectLst/>
              </a:rPr>
              <a:t>Entzuteari</a:t>
            </a:r>
            <a:r>
              <a:rPr lang="es-ES" sz="4100" b="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s-ES" sz="4100" b="0" dirty="0" err="1" smtClean="0">
                <a:solidFill>
                  <a:schemeClr val="accent2"/>
                </a:solidFill>
                <a:effectLst/>
              </a:rPr>
              <a:t>buruzko</a:t>
            </a:r>
            <a:r>
              <a:rPr lang="es-ES" sz="4100" b="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s-ES" sz="4100" b="0" dirty="0" err="1" smtClean="0">
                <a:solidFill>
                  <a:schemeClr val="accent2"/>
                </a:solidFill>
                <a:effectLst/>
              </a:rPr>
              <a:t>gakoak</a:t>
            </a:r>
            <a:r>
              <a:rPr lang="es-E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41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051560"/>
          </a:xfrm>
        </p:spPr>
        <p:txBody>
          <a:bodyPr/>
          <a:lstStyle/>
          <a:p>
            <a:r>
              <a:rPr lang="es-ES" dirty="0" err="1" smtClean="0"/>
              <a:t>Artikulua</a:t>
            </a:r>
            <a:r>
              <a:rPr lang="es-ES" dirty="0" smtClean="0"/>
              <a:t> </a:t>
            </a:r>
            <a:r>
              <a:rPr lang="es-ES" dirty="0" err="1" smtClean="0"/>
              <a:t>irakurgai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089" y="530225"/>
            <a:ext cx="2253784" cy="31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596" y="557214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file"/>
              </a:rPr>
              <a:t>Testua_Arte_escuchar_1.pdf</a:t>
            </a:r>
            <a:endParaRPr lang="es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413" y="476250"/>
            <a:ext cx="7772400" cy="576263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s-ES" sz="41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Entzute aktiboa</a:t>
            </a:r>
          </a:p>
        </p:txBody>
      </p:sp>
      <p:sp>
        <p:nvSpPr>
          <p:cNvPr id="22530" name="2 Subtítulo"/>
          <p:cNvSpPr>
            <a:spLocks noGrp="1"/>
          </p:cNvSpPr>
          <p:nvPr>
            <p:ph type="subTitle" idx="1"/>
          </p:nvPr>
        </p:nvSpPr>
        <p:spPr>
          <a:xfrm>
            <a:off x="395288" y="981075"/>
            <a:ext cx="8353425" cy="5184775"/>
          </a:xfrm>
        </p:spPr>
        <p:txBody>
          <a:bodyPr/>
          <a:lstStyle/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s-ES" sz="2200" b="1" smtClean="0">
              <a:solidFill>
                <a:srgbClr val="161514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200" b="1" smtClean="0">
                <a:solidFill>
                  <a:srgbClr val="161514"/>
                </a:solidFill>
              </a:rPr>
              <a:t>Esfortzu fisikoa eta mentala  </a:t>
            </a:r>
            <a:r>
              <a:rPr lang="es-ES" sz="1900" smtClean="0">
                <a:solidFill>
                  <a:srgbClr val="161514"/>
                </a:solidFill>
              </a:rPr>
              <a:t> egin behar da arretarekin jasotzeko mezu osoa,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900" smtClean="0">
                <a:solidFill>
                  <a:srgbClr val="161514"/>
                </a:solidFill>
              </a:rPr>
              <a:t> </a:t>
            </a:r>
            <a:r>
              <a:rPr lang="es-ES" sz="2200" b="1" smtClean="0">
                <a:solidFill>
                  <a:srgbClr val="161514"/>
                </a:solidFill>
              </a:rPr>
              <a:t>interpretatuz </a:t>
            </a:r>
            <a:r>
              <a:rPr lang="es-ES" sz="1900" smtClean="0">
                <a:solidFill>
                  <a:srgbClr val="161514"/>
                </a:solidFill>
              </a:rPr>
              <a:t> bere esanahi zuzena, hitzez adierazitakoaren bitartez, ahotsaren tonuaren bitartez, gorputzaren lengoaiaren bitartez, 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900" smtClean="0">
                <a:solidFill>
                  <a:srgbClr val="161514"/>
                </a:solidFill>
              </a:rPr>
              <a:t>hitz egiten digunari adieraziz, </a:t>
            </a:r>
            <a:r>
              <a:rPr lang="es-ES" sz="2200" b="1" smtClean="0">
                <a:solidFill>
                  <a:srgbClr val="161514"/>
                </a:solidFill>
              </a:rPr>
              <a:t>berrelikadura</a:t>
            </a:r>
            <a:r>
              <a:rPr lang="es-ES" sz="1900" smtClean="0">
                <a:solidFill>
                  <a:srgbClr val="161514"/>
                </a:solidFill>
              </a:rPr>
              <a:t>ren bitartez (feedback), ulertu dugula uste duguna.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s-ES" sz="1900" smtClean="0">
              <a:solidFill>
                <a:srgbClr val="161514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200" b="1" smtClean="0">
                <a:solidFill>
                  <a:srgbClr val="161514"/>
                </a:solidFill>
              </a:rPr>
              <a:t>Arretaz eta kontzentratuta </a:t>
            </a:r>
            <a:r>
              <a:rPr lang="es-ES" sz="1900" smtClean="0">
                <a:solidFill>
                  <a:srgbClr val="161514"/>
                </a:solidFill>
              </a:rPr>
              <a:t>entzutea da. Atzematen ditugu hizlariaren </a:t>
            </a:r>
            <a:r>
              <a:rPr lang="es-ES" sz="2200" b="1" smtClean="0">
                <a:solidFill>
                  <a:srgbClr val="161514"/>
                </a:solidFill>
              </a:rPr>
              <a:t>jakinarazia</a:t>
            </a:r>
            <a:r>
              <a:rPr lang="es-ES" sz="1900" smtClean="0">
                <a:solidFill>
                  <a:srgbClr val="161514"/>
                </a:solidFill>
              </a:rPr>
              <a:t> (komunikatua),  </a:t>
            </a:r>
            <a:r>
              <a:rPr lang="es-ES" sz="2200" b="1" smtClean="0">
                <a:solidFill>
                  <a:srgbClr val="161514"/>
                </a:solidFill>
              </a:rPr>
              <a:t>pentsamentuak eta emozioak</a:t>
            </a:r>
            <a:r>
              <a:rPr lang="es-ES" sz="1900" smtClean="0">
                <a:solidFill>
                  <a:srgbClr val="161514"/>
                </a:solidFill>
              </a:rPr>
              <a:t>.  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s-ES" sz="1900" smtClean="0">
              <a:solidFill>
                <a:srgbClr val="161514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900" smtClean="0">
                <a:solidFill>
                  <a:srgbClr val="161514"/>
                </a:solidFill>
              </a:rPr>
              <a:t>Mezua interpretatzea </a:t>
            </a:r>
            <a:r>
              <a:rPr lang="es-ES" b="1" smtClean="0">
                <a:solidFill>
                  <a:srgbClr val="161514"/>
                </a:solidFill>
              </a:rPr>
              <a:t>hizlariaren ikuspuntutik</a:t>
            </a:r>
            <a:r>
              <a:rPr lang="es-ES" sz="1900" smtClean="0">
                <a:solidFill>
                  <a:srgbClr val="161514"/>
                </a:solidFill>
              </a:rPr>
              <a:t>.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s-ES" sz="1900" smtClean="0">
              <a:solidFill>
                <a:srgbClr val="161514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b="1" smtClean="0">
                <a:solidFill>
                  <a:srgbClr val="161514"/>
                </a:solidFill>
              </a:rPr>
              <a:t>Distrazioak sahiestea </a:t>
            </a:r>
            <a:r>
              <a:rPr lang="es-ES" sz="1900" smtClean="0">
                <a:solidFill>
                  <a:srgbClr val="161514"/>
                </a:solidFill>
              </a:rPr>
              <a:t>eta norbere pentsamenduak apartatzea entzutean kontzentratzeko.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endParaRPr lang="es-ES" sz="1900" smtClean="0">
              <a:solidFill>
                <a:srgbClr val="161514"/>
              </a:solidFill>
            </a:endParaRP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600" smtClean="0">
                <a:solidFill>
                  <a:srgbClr val="161514"/>
                </a:solidFill>
              </a:rPr>
              <a:t>Entzute enpatikoaren eta analitikoaren osagai guztiak ditu, eta baita entzute sintetizatuaren eta hautakorrarenak zenbait. </a:t>
            </a:r>
          </a:p>
          <a:p>
            <a:pPr marL="36513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600" smtClean="0">
                <a:solidFill>
                  <a:srgbClr val="161514"/>
                </a:solidFill>
              </a:rPr>
              <a:t>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03238" y="5816637"/>
            <a:ext cx="8183562" cy="132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ctr" defTabSz="914400" rtl="0" eaLnBrk="1" fontAlgn="base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" sz="1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ctr" defTabSz="914400" rtl="0" eaLnBrk="1" fontAlgn="base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ESKATZEN DU</a:t>
            </a:r>
          </a:p>
          <a:p>
            <a:pPr marL="265113" marR="0" lvl="0" indent="-265113" algn="l" defTabSz="914400" rtl="0" eaLnBrk="1" fontAlgn="base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ctr" defTabSz="914400" rtl="0" eaLnBrk="1" fontAlgn="base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ESFORTZU FISIKOA + ESFORTZU MENTALA  + ESFORTZU EMOZIONALA</a:t>
            </a: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5199063"/>
            <a:ext cx="8183563" cy="6778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ENTZUTEA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3988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Diozkunari</a:t>
            </a:r>
            <a:r>
              <a:rPr lang="es-ES" dirty="0" smtClean="0"/>
              <a:t> </a:t>
            </a:r>
            <a:r>
              <a:rPr lang="es-ES" dirty="0" smtClean="0"/>
              <a:t>interesa eta </a:t>
            </a:r>
            <a:r>
              <a:rPr lang="es-ES" dirty="0" err="1" smtClean="0"/>
              <a:t>arreta</a:t>
            </a:r>
            <a:r>
              <a:rPr lang="es-ES" dirty="0" smtClean="0"/>
              <a:t> </a:t>
            </a:r>
            <a:r>
              <a:rPr lang="es-ES" dirty="0" err="1" smtClean="0"/>
              <a:t>jartzea</a:t>
            </a:r>
            <a:r>
              <a:rPr lang="es-ES" dirty="0" smtClean="0"/>
              <a:t>, </a:t>
            </a:r>
            <a:r>
              <a:rPr lang="es-ES" dirty="0" err="1" smtClean="0"/>
              <a:t>erantzuna</a:t>
            </a:r>
            <a:r>
              <a:rPr lang="es-ES" dirty="0" smtClean="0"/>
              <a:t> </a:t>
            </a:r>
            <a:r>
              <a:rPr lang="es-ES" dirty="0" err="1" smtClean="0"/>
              <a:t>prestatzen</a:t>
            </a:r>
            <a:r>
              <a:rPr lang="es-ES" dirty="0" smtClean="0"/>
              <a:t> </a:t>
            </a:r>
            <a:r>
              <a:rPr lang="es-ES" dirty="0" err="1" smtClean="0"/>
              <a:t>aritu</a:t>
            </a:r>
            <a:r>
              <a:rPr lang="es-ES" dirty="0" smtClean="0"/>
              <a:t> </a:t>
            </a:r>
            <a:r>
              <a:rPr lang="es-ES" dirty="0" err="1" smtClean="0"/>
              <a:t>gabe</a:t>
            </a:r>
            <a:endParaRPr lang="es-ES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Antzeman</a:t>
            </a:r>
            <a:r>
              <a:rPr lang="es-ES" dirty="0" smtClean="0"/>
              <a:t>, </a:t>
            </a:r>
            <a:r>
              <a:rPr lang="es-ES" dirty="0" err="1" smtClean="0"/>
              <a:t>jaramon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eta </a:t>
            </a:r>
            <a:r>
              <a:rPr lang="es-ES" dirty="0" err="1" smtClean="0"/>
              <a:t>interpretatu</a:t>
            </a:r>
            <a:r>
              <a:rPr lang="es-ES" dirty="0" smtClean="0"/>
              <a:t> </a:t>
            </a:r>
            <a:r>
              <a:rPr lang="es-ES" dirty="0" err="1" smtClean="0"/>
              <a:t>berbazko</a:t>
            </a:r>
            <a:r>
              <a:rPr lang="es-ES" dirty="0" smtClean="0"/>
              <a:t> eta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berbazko</a:t>
            </a:r>
            <a:r>
              <a:rPr lang="es-ES" dirty="0" smtClean="0"/>
              <a:t> </a:t>
            </a:r>
            <a:r>
              <a:rPr lang="es-ES" dirty="0" err="1" smtClean="0"/>
              <a:t>mezuak</a:t>
            </a:r>
            <a:r>
              <a:rPr lang="es-ES" dirty="0" smtClean="0"/>
              <a:t> (</a:t>
            </a:r>
            <a:r>
              <a:rPr lang="es-ES" dirty="0" err="1" smtClean="0"/>
              <a:t>begirada</a:t>
            </a:r>
            <a:r>
              <a:rPr lang="es-ES" dirty="0" smtClean="0"/>
              <a:t>,</a:t>
            </a:r>
            <a:r>
              <a:rPr lang="es-ES" dirty="0" smtClean="0"/>
              <a:t> </a:t>
            </a:r>
            <a:r>
              <a:rPr lang="es-ES" dirty="0" err="1" smtClean="0"/>
              <a:t>ahotsaren</a:t>
            </a:r>
            <a:r>
              <a:rPr lang="es-ES" dirty="0" smtClean="0"/>
              <a:t> </a:t>
            </a:r>
            <a:r>
              <a:rPr lang="es-ES" dirty="0" err="1" smtClean="0"/>
              <a:t>ezaugarriak</a:t>
            </a:r>
            <a:r>
              <a:rPr lang="es-ES" dirty="0" smtClean="0"/>
              <a:t>, </a:t>
            </a:r>
            <a:r>
              <a:rPr lang="es-ES" dirty="0" err="1" smtClean="0"/>
              <a:t>gorputz</a:t>
            </a:r>
            <a:r>
              <a:rPr lang="es-ES" dirty="0" smtClean="0"/>
              <a:t> </a:t>
            </a:r>
            <a:r>
              <a:rPr lang="es-ES" dirty="0" err="1" smtClean="0"/>
              <a:t>mugimenduak</a:t>
            </a:r>
            <a:r>
              <a:rPr lang="es-ES" dirty="0" smtClean="0"/>
              <a:t>, </a:t>
            </a:r>
            <a:r>
              <a:rPr lang="es-ES" dirty="0" err="1" smtClean="0"/>
              <a:t>kokapena</a:t>
            </a:r>
            <a:r>
              <a:rPr lang="es-ES" dirty="0" smtClean="0"/>
              <a:t>...)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Deduzitzea</a:t>
            </a:r>
            <a:r>
              <a:rPr lang="es-ES" dirty="0" smtClean="0"/>
              <a:t>, </a:t>
            </a:r>
            <a:r>
              <a:rPr lang="es-ES" dirty="0" err="1" smtClean="0"/>
              <a:t>ulertzea</a:t>
            </a:r>
            <a:r>
              <a:rPr lang="es-ES" dirty="0" smtClean="0"/>
              <a:t> eta </a:t>
            </a:r>
            <a:r>
              <a:rPr lang="es-ES" dirty="0" err="1" smtClean="0"/>
              <a:t>zentzua</a:t>
            </a:r>
            <a:r>
              <a:rPr lang="es-ES" dirty="0" smtClean="0"/>
              <a:t> </a:t>
            </a:r>
            <a:r>
              <a:rPr lang="es-ES" dirty="0" err="1" smtClean="0"/>
              <a:t>ematea</a:t>
            </a:r>
            <a:r>
              <a:rPr lang="es-ES" dirty="0" smtClean="0"/>
              <a:t> </a:t>
            </a:r>
            <a:r>
              <a:rPr lang="es-ES" dirty="0" err="1" smtClean="0"/>
              <a:t>aditzen</a:t>
            </a:r>
            <a:r>
              <a:rPr lang="es-ES" dirty="0" smtClean="0"/>
              <a:t> </a:t>
            </a:r>
            <a:r>
              <a:rPr lang="es-ES" dirty="0" err="1" smtClean="0"/>
              <a:t>denari</a:t>
            </a:r>
            <a:r>
              <a:rPr lang="es-ES" dirty="0" smtClean="0"/>
              <a:t>. </a:t>
            </a:r>
            <a:r>
              <a:rPr lang="es-ES" dirty="0" err="1" smtClean="0"/>
              <a:t>Soinuari</a:t>
            </a:r>
            <a:r>
              <a:rPr lang="es-ES" dirty="0" smtClean="0"/>
              <a:t> </a:t>
            </a:r>
            <a:r>
              <a:rPr lang="es-ES" dirty="0" err="1" smtClean="0"/>
              <a:t>esanahia</a:t>
            </a:r>
            <a:r>
              <a:rPr lang="es-ES" dirty="0" smtClean="0"/>
              <a:t> </a:t>
            </a:r>
            <a:r>
              <a:rPr lang="es-ES" dirty="0" err="1" smtClean="0"/>
              <a:t>gehitzea</a:t>
            </a:r>
            <a:r>
              <a:rPr lang="es-ES" dirty="0" smtClean="0"/>
              <a:t>.</a:t>
            </a: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539750" y="6092825"/>
            <a:ext cx="802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Verdana" pitchFamily="34" charset="0"/>
              </a:rPr>
              <a:t>ADITU + INTERPRETATU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884238"/>
            <a:ext cx="8208993" cy="744537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s-ES" sz="41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Entzute</a:t>
            </a:r>
            <a:r>
              <a:rPr lang="es-ES" sz="41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41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aktiboa</a:t>
            </a:r>
            <a:r>
              <a:rPr lang="es-ES" sz="41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errazten</a:t>
            </a:r>
            <a:r>
              <a:rPr lang="es-ES" sz="24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duten</a:t>
            </a:r>
            <a:r>
              <a:rPr lang="es-ES" sz="24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elementuak</a:t>
            </a:r>
            <a:endParaRPr lang="es-ES" sz="2400" dirty="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468313" y="1917700"/>
            <a:ext cx="2735262" cy="1223963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Disposizio</a:t>
            </a:r>
          </a:p>
          <a:p>
            <a:pPr algn="ctr"/>
            <a:r>
              <a:rPr lang="es-ES" sz="2400" b="1"/>
              <a:t> psikologikoak</a:t>
            </a:r>
          </a:p>
        </p:txBody>
      </p:sp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468313" y="4149725"/>
            <a:ext cx="2879725" cy="17272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Beste pertsonari </a:t>
            </a:r>
          </a:p>
          <a:p>
            <a:pPr algn="ctr"/>
            <a:r>
              <a:rPr lang="es-ES" sz="2400" b="1"/>
              <a:t>berrelikadura </a:t>
            </a:r>
          </a:p>
          <a:p>
            <a:pPr algn="ctr"/>
            <a:r>
              <a:rPr lang="es-ES" sz="2400" b="1"/>
              <a:t>(feedback)</a:t>
            </a: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2987675" y="1412875"/>
            <a:ext cx="5256213" cy="2447925"/>
          </a:xfrm>
          <a:prstGeom prst="rightArrow">
            <a:avLst>
              <a:gd name="adj1" fmla="val 76593"/>
              <a:gd name="adj2" fmla="val 11581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2400" dirty="0"/>
              <a:t> </a:t>
            </a:r>
            <a:r>
              <a:rPr lang="es-ES" sz="2400" dirty="0" err="1"/>
              <a:t>Entzuteko</a:t>
            </a:r>
            <a:r>
              <a:rPr lang="es-ES" sz="2400" dirty="0"/>
              <a:t> </a:t>
            </a:r>
            <a:r>
              <a:rPr lang="es-ES" sz="2400" dirty="0" err="1"/>
              <a:t>prestatzea</a:t>
            </a:r>
            <a:endParaRPr lang="es-ES" sz="2400" dirty="0"/>
          </a:p>
          <a:p>
            <a:pPr>
              <a:buFontTx/>
              <a:buChar char="•"/>
            </a:pPr>
            <a:r>
              <a:rPr lang="es-ES" sz="2400" dirty="0"/>
              <a:t> </a:t>
            </a:r>
            <a:r>
              <a:rPr lang="es-ES" sz="2400" dirty="0" err="1"/>
              <a:t>Beste</a:t>
            </a:r>
            <a:r>
              <a:rPr lang="es-ES" sz="2400" dirty="0"/>
              <a:t> </a:t>
            </a:r>
            <a:r>
              <a:rPr lang="es-ES" sz="2400" dirty="0" err="1"/>
              <a:t>behatzea</a:t>
            </a:r>
            <a:r>
              <a:rPr lang="es-ES" sz="2400" dirty="0"/>
              <a:t>: </a:t>
            </a:r>
            <a:r>
              <a:rPr lang="es-ES" sz="2400" dirty="0" err="1"/>
              <a:t>esaten</a:t>
            </a:r>
            <a:r>
              <a:rPr lang="es-ES" sz="2400" dirty="0"/>
              <a:t> </a:t>
            </a:r>
            <a:r>
              <a:rPr lang="es-ES" sz="2400" dirty="0" err="1"/>
              <a:t>duenaren</a:t>
            </a:r>
            <a:r>
              <a:rPr lang="es-ES" sz="2400" dirty="0"/>
              <a:t> </a:t>
            </a:r>
          </a:p>
          <a:p>
            <a:r>
              <a:rPr lang="es-ES" sz="2400" dirty="0" err="1"/>
              <a:t>Edukia</a:t>
            </a:r>
            <a:r>
              <a:rPr lang="es-ES" sz="2400" dirty="0"/>
              <a:t> </a:t>
            </a:r>
            <a:r>
              <a:rPr lang="es-ES" sz="2400" dirty="0" err="1"/>
              <a:t>identifikatzea</a:t>
            </a:r>
            <a:r>
              <a:rPr lang="es-ES" sz="2400" dirty="0"/>
              <a:t>, </a:t>
            </a:r>
            <a:r>
              <a:rPr lang="es-ES" sz="2400" dirty="0" err="1"/>
              <a:t>helburuak</a:t>
            </a:r>
            <a:r>
              <a:rPr lang="es-ES" sz="2400" dirty="0"/>
              <a:t> eta </a:t>
            </a:r>
          </a:p>
          <a:p>
            <a:r>
              <a:rPr lang="es-ES" sz="2400" dirty="0" err="1"/>
              <a:t>sentimenduak</a:t>
            </a:r>
            <a:endParaRPr lang="es-ES" sz="2400" dirty="0"/>
          </a:p>
          <a:p>
            <a:endParaRPr lang="es-ES" dirty="0"/>
          </a:p>
        </p:txBody>
      </p:sp>
      <p:sp>
        <p:nvSpPr>
          <p:cNvPr id="23557" name="AutoShape 10"/>
          <p:cNvSpPr>
            <a:spLocks noChangeArrowheads="1"/>
          </p:cNvSpPr>
          <p:nvPr/>
        </p:nvSpPr>
        <p:spPr bwMode="auto">
          <a:xfrm>
            <a:off x="3203575" y="3862388"/>
            <a:ext cx="5040313" cy="1871662"/>
          </a:xfrm>
          <a:prstGeom prst="rightArrow">
            <a:avLst>
              <a:gd name="adj1" fmla="val 76593"/>
              <a:gd name="adj2" fmla="val 14525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2400"/>
              <a:t> Entzuten diozula, hitzezko eta </a:t>
            </a:r>
          </a:p>
          <a:p>
            <a:r>
              <a:rPr lang="es-ES" sz="2400"/>
              <a:t>ez hitzezko bideetatik</a:t>
            </a:r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sz="half" idx="1"/>
          </p:nvPr>
        </p:nvSpPr>
        <p:spPr>
          <a:xfrm>
            <a:off x="322263" y="530225"/>
            <a:ext cx="2665412" cy="5707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33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2200" b="1" smtClean="0"/>
              <a:t>NOLA DAKIGU ENTZUTEN DUGULA?</a:t>
            </a:r>
          </a:p>
        </p:txBody>
      </p:sp>
      <p:sp>
        <p:nvSpPr>
          <p:cNvPr id="19458" name="3 Marcador de contenido"/>
          <p:cNvSpPr>
            <a:spLocks noGrp="1"/>
          </p:cNvSpPr>
          <p:nvPr>
            <p:ph sz="half" idx="2"/>
          </p:nvPr>
        </p:nvSpPr>
        <p:spPr>
          <a:xfrm>
            <a:off x="2987675" y="674688"/>
            <a:ext cx="5699125" cy="549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Hitz</a:t>
            </a:r>
            <a:r>
              <a:rPr lang="es-ES" sz="2400" dirty="0" smtClean="0"/>
              <a:t> </a:t>
            </a:r>
            <a:r>
              <a:rPr lang="es-ES" sz="2400" dirty="0" err="1" smtClean="0"/>
              <a:t>egiten</a:t>
            </a:r>
            <a:r>
              <a:rPr lang="es-ES" sz="2400" dirty="0" smtClean="0"/>
              <a:t> </a:t>
            </a:r>
            <a:r>
              <a:rPr lang="es-ES" sz="2400" dirty="0" err="1" smtClean="0"/>
              <a:t>duenaren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tonu</a:t>
            </a:r>
            <a:r>
              <a:rPr lang="es-ES" sz="2400" dirty="0" smtClean="0"/>
              <a:t> </a:t>
            </a:r>
            <a:r>
              <a:rPr lang="es-ES" sz="2400" dirty="0" err="1" smtClean="0"/>
              <a:t>animikora</a:t>
            </a:r>
            <a:r>
              <a:rPr lang="es-ES" sz="2400" dirty="0" smtClean="0"/>
              <a:t> (</a:t>
            </a:r>
            <a:r>
              <a:rPr lang="es-ES" sz="2400" dirty="0" err="1" smtClean="0"/>
              <a:t>umorea</a:t>
            </a:r>
            <a:r>
              <a:rPr lang="es-ES" sz="2400" dirty="0" smtClean="0"/>
              <a:t>, ardura, </a:t>
            </a:r>
            <a:r>
              <a:rPr lang="es-ES" sz="2400" dirty="0" err="1" smtClean="0"/>
              <a:t>seriotasuna</a:t>
            </a:r>
            <a:r>
              <a:rPr lang="es-ES" sz="2400" dirty="0" smtClean="0"/>
              <a:t>, </a:t>
            </a:r>
            <a:r>
              <a:rPr lang="es-ES" sz="2400" dirty="0" err="1" smtClean="0"/>
              <a:t>ironia</a:t>
            </a:r>
            <a:r>
              <a:rPr lang="es-ES" sz="2400" dirty="0" smtClean="0"/>
              <a:t>) </a:t>
            </a:r>
            <a:r>
              <a:rPr lang="es-ES" sz="2400" dirty="0" err="1" smtClean="0"/>
              <a:t>egokitzen</a:t>
            </a:r>
            <a:r>
              <a:rPr lang="es-ES" sz="2400" dirty="0" smtClean="0"/>
              <a:t> </a:t>
            </a:r>
            <a:r>
              <a:rPr lang="es-ES" sz="2400" dirty="0" err="1" smtClean="0"/>
              <a:t>garenean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Transmititu</a:t>
            </a:r>
            <a:r>
              <a:rPr lang="es-ES" sz="2400" dirty="0" smtClean="0"/>
              <a:t> </a:t>
            </a:r>
            <a:r>
              <a:rPr lang="es-ES" sz="2400" dirty="0" err="1" smtClean="0"/>
              <a:t>nahi</a:t>
            </a:r>
            <a:r>
              <a:rPr lang="es-ES" sz="2400" dirty="0" smtClean="0"/>
              <a:t> </a:t>
            </a:r>
            <a:r>
              <a:rPr lang="es-ES" sz="2400" dirty="0" err="1" smtClean="0"/>
              <a:t>digunaren</a:t>
            </a:r>
            <a:r>
              <a:rPr lang="es-ES" sz="2400" dirty="0" smtClean="0"/>
              <a:t> </a:t>
            </a:r>
            <a:r>
              <a:rPr lang="es-ES" sz="2400" dirty="0" err="1" smtClean="0"/>
              <a:t>edukia</a:t>
            </a:r>
            <a:r>
              <a:rPr lang="es-ES" sz="2400" dirty="0" smtClean="0"/>
              <a:t> </a:t>
            </a:r>
            <a:r>
              <a:rPr lang="es-ES" sz="2400" dirty="0" err="1" smtClean="0"/>
              <a:t>laburtu</a:t>
            </a:r>
            <a:r>
              <a:rPr lang="es-ES" sz="2400" dirty="0" smtClean="0"/>
              <a:t> </a:t>
            </a:r>
            <a:r>
              <a:rPr lang="es-ES" sz="2400" dirty="0" err="1" smtClean="0"/>
              <a:t>ahal</a:t>
            </a:r>
            <a:r>
              <a:rPr lang="es-ES" sz="2400" dirty="0" smtClean="0"/>
              <a:t> </a:t>
            </a:r>
            <a:r>
              <a:rPr lang="es-ES" sz="2400" dirty="0" err="1" smtClean="0"/>
              <a:t>dugunean</a:t>
            </a:r>
            <a:r>
              <a:rPr lang="es-ES" sz="2400" dirty="0" smtClean="0"/>
              <a:t> (</a:t>
            </a:r>
            <a:r>
              <a:rPr lang="es-ES" sz="2400" dirty="0" err="1" smtClean="0"/>
              <a:t>ez</a:t>
            </a:r>
            <a:r>
              <a:rPr lang="es-ES" sz="2400" dirty="0" smtClean="0"/>
              <a:t> </a:t>
            </a:r>
            <a:r>
              <a:rPr lang="es-ES" sz="2400" dirty="0" smtClean="0"/>
              <a:t>era </a:t>
            </a:r>
            <a:r>
              <a:rPr lang="es-ES" sz="2400" dirty="0" err="1" smtClean="0"/>
              <a:t>artifizialean</a:t>
            </a:r>
            <a:r>
              <a:rPr lang="es-ES" sz="2400" dirty="0" smtClean="0"/>
              <a:t>, grabadora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bezala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Asmatzen</a:t>
            </a:r>
            <a:r>
              <a:rPr lang="es-ES" sz="2400" dirty="0" smtClean="0"/>
              <a:t> </a:t>
            </a:r>
            <a:r>
              <a:rPr lang="es-ES" sz="2400" dirty="0" err="1" smtClean="0"/>
              <a:t>dugunean</a:t>
            </a:r>
            <a:r>
              <a:rPr lang="es-ES" sz="2400" dirty="0" smtClean="0"/>
              <a:t> </a:t>
            </a:r>
            <a:r>
              <a:rPr lang="es-ES" sz="2400" dirty="0" err="1" smtClean="0"/>
              <a:t>zein</a:t>
            </a:r>
            <a:r>
              <a:rPr lang="es-ES" sz="2400" dirty="0" smtClean="0"/>
              <a:t> </a:t>
            </a:r>
            <a:r>
              <a:rPr lang="es-ES" sz="2400" dirty="0" err="1" smtClean="0"/>
              <a:t>momentutan</a:t>
            </a:r>
            <a:r>
              <a:rPr lang="es-ES" sz="2400" dirty="0" smtClean="0"/>
              <a:t> </a:t>
            </a:r>
            <a:r>
              <a:rPr lang="es-ES" sz="2400" dirty="0" err="1" smtClean="0"/>
              <a:t>eten</a:t>
            </a:r>
            <a:r>
              <a:rPr lang="es-ES" sz="2400" dirty="0" smtClean="0"/>
              <a:t>, </a:t>
            </a:r>
            <a:r>
              <a:rPr lang="es-ES" sz="2400" dirty="0" err="1" smtClean="0"/>
              <a:t>adorea</a:t>
            </a:r>
            <a:r>
              <a:rPr lang="es-ES" sz="2400" dirty="0" smtClean="0"/>
              <a:t> </a:t>
            </a:r>
            <a:r>
              <a:rPr lang="es-ES" sz="2400" dirty="0" err="1" smtClean="0"/>
              <a:t>eman</a:t>
            </a:r>
            <a:r>
              <a:rPr lang="es-ES" sz="2400" dirty="0" smtClean="0"/>
              <a:t> </a:t>
            </a:r>
            <a:r>
              <a:rPr lang="es-ES" sz="2400" dirty="0" err="1" smtClean="0"/>
              <a:t>jarraitzeko</a:t>
            </a:r>
            <a:r>
              <a:rPr lang="es-ES" sz="2400" dirty="0" smtClean="0"/>
              <a:t>, </a:t>
            </a:r>
            <a:r>
              <a:rPr lang="es-ES" sz="2400" dirty="0" err="1" smtClean="0"/>
              <a:t>indartu</a:t>
            </a:r>
            <a:r>
              <a:rPr lang="es-ES" sz="2400" dirty="0" smtClean="0"/>
              <a:t>, </a:t>
            </a:r>
            <a:r>
              <a:rPr lang="es-ES" sz="2400" dirty="0" err="1" smtClean="0"/>
              <a:t>deskribatu</a:t>
            </a:r>
            <a:r>
              <a:rPr lang="es-ES" sz="2400" dirty="0" smtClean="0"/>
              <a:t> eta </a:t>
            </a:r>
            <a:r>
              <a:rPr lang="es-ES" sz="2400" dirty="0" err="1" smtClean="0"/>
              <a:t>ebaluatu</a:t>
            </a:r>
            <a:r>
              <a:rPr lang="es-ES" sz="2400" dirty="0" smtClean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8313" y="-242888"/>
            <a:ext cx="818356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Entzute aktiboa oztopatzen duten </a:t>
            </a: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elementuak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95288" y="765175"/>
            <a:ext cx="1873250" cy="719138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Distraitzea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95288" y="1495417"/>
            <a:ext cx="1873250" cy="719137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 b="1" dirty="0" err="1">
                <a:solidFill>
                  <a:schemeClr val="bg1"/>
                </a:solidFill>
              </a:rPr>
              <a:t>Moztea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339975" y="1568442"/>
            <a:ext cx="4175125" cy="5048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“azalduko duzu gero…”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96875" y="2143116"/>
            <a:ext cx="1873250" cy="719138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 b="1" dirty="0" err="1">
                <a:solidFill>
                  <a:schemeClr val="bg1"/>
                </a:solidFill>
              </a:rPr>
              <a:t>Juzgatzea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341563" y="2216141"/>
            <a:ext cx="4175125" cy="5048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“hori gertatzen zaizu X-gatik…”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395288" y="2852738"/>
            <a:ext cx="5976937" cy="719138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b="1" dirty="0" err="1">
                <a:solidFill>
                  <a:schemeClr val="bg1"/>
                </a:solidFill>
              </a:rPr>
              <a:t>Laguntza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edo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konponbideak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azkarregi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eskaintzea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516688" y="2925763"/>
            <a:ext cx="2627312" cy="5048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“egin behar duzuna da…”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95288" y="4281499"/>
            <a:ext cx="3889375" cy="719137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400" b="1" dirty="0" err="1">
                <a:solidFill>
                  <a:schemeClr val="bg1"/>
                </a:solidFill>
              </a:rPr>
              <a:t>Norbere</a:t>
            </a:r>
            <a:r>
              <a:rPr lang="es-ES" sz="2400" b="1" dirty="0">
                <a:solidFill>
                  <a:schemeClr val="bg1"/>
                </a:solidFill>
              </a:rPr>
              <a:t> historia </a:t>
            </a:r>
            <a:r>
              <a:rPr lang="es-ES" sz="2400" b="1" dirty="0" err="1">
                <a:solidFill>
                  <a:schemeClr val="bg1"/>
                </a:solidFill>
              </a:rPr>
              <a:t>kontatu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4427538" y="4352936"/>
            <a:ext cx="2305050" cy="506413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“ba niri…”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396875" y="4994291"/>
            <a:ext cx="4103688" cy="720725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400" b="1" dirty="0" err="1">
                <a:solidFill>
                  <a:schemeClr val="bg1"/>
                </a:solidFill>
              </a:rPr>
              <a:t>Aurkako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argudioak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ematea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4500563" y="5067316"/>
            <a:ext cx="4175125" cy="5048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“okerrago sentitzen naiz ni…”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395288" y="5710259"/>
            <a:ext cx="3455987" cy="719137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400" b="1" dirty="0" err="1">
                <a:solidFill>
                  <a:schemeClr val="bg1"/>
                </a:solidFill>
              </a:rPr>
              <a:t>Adituaren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sindromea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3924300" y="5783284"/>
            <a:ext cx="4751388" cy="503237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“konponbidea da…”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395288" y="3567119"/>
            <a:ext cx="5329237" cy="719137"/>
          </a:xfrm>
          <a:prstGeom prst="flowChartPunchedTape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b="1">
                <a:solidFill>
                  <a:schemeClr val="bg1"/>
                </a:solidFill>
              </a:rPr>
              <a:t>Beste pertsonak sentitzen duenari muzin egin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5867400" y="3640144"/>
            <a:ext cx="3276600" cy="503237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“ez kezkatu, ez da ezer…”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5588001"/>
            <a:ext cx="8183562" cy="84139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s-E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Entzute</a:t>
            </a:r>
            <a:r>
              <a:rPr lang="es-E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aktiboa</a:t>
            </a:r>
            <a:r>
              <a:rPr lang="es-E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hobetzeko</a:t>
            </a:r>
            <a:r>
              <a:rPr lang="es-E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dekalogoa</a:t>
            </a:r>
            <a:endParaRPr lang="es-E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503238" y="500042"/>
            <a:ext cx="8426480" cy="5327667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Denbora</a:t>
            </a:r>
            <a:r>
              <a:rPr lang="es-ES" sz="2200" dirty="0" smtClean="0"/>
              <a:t> </a:t>
            </a:r>
            <a:r>
              <a:rPr lang="es-ES" sz="2200" dirty="0" err="1" smtClean="0"/>
              <a:t>hartzea</a:t>
            </a:r>
            <a:r>
              <a:rPr lang="es-ES" sz="2200" dirty="0" smtClean="0"/>
              <a:t> </a:t>
            </a:r>
            <a:r>
              <a:rPr lang="es-ES" sz="2200" dirty="0" err="1" smtClean="0"/>
              <a:t>entzuteko</a:t>
            </a:r>
            <a:r>
              <a:rPr lang="es-ES" sz="2200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smtClean="0"/>
              <a:t>Giro </a:t>
            </a:r>
            <a:r>
              <a:rPr lang="es-ES" sz="2200" dirty="0" err="1" smtClean="0"/>
              <a:t>atsegina</a:t>
            </a:r>
            <a:r>
              <a:rPr lang="es-ES" sz="2200" dirty="0" smtClean="0"/>
              <a:t> </a:t>
            </a:r>
            <a:r>
              <a:rPr lang="es-ES" sz="2200" dirty="0" err="1" smtClean="0"/>
              <a:t>sortzea</a:t>
            </a:r>
            <a:r>
              <a:rPr lang="es-ES" sz="2200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Hizlaria-igorlea</a:t>
            </a:r>
            <a:r>
              <a:rPr lang="es-ES" sz="2200" dirty="0" smtClean="0"/>
              <a:t> den </a:t>
            </a:r>
            <a:r>
              <a:rPr lang="es-ES" sz="2200" dirty="0" err="1" smtClean="0"/>
              <a:t>bezala</a:t>
            </a:r>
            <a:r>
              <a:rPr lang="es-ES" sz="2200" dirty="0" smtClean="0"/>
              <a:t> </a:t>
            </a:r>
            <a:r>
              <a:rPr lang="es-ES" sz="2200" dirty="0" err="1" smtClean="0"/>
              <a:t>onartea</a:t>
            </a:r>
            <a:r>
              <a:rPr lang="es-ES" sz="2200" dirty="0" smtClean="0"/>
              <a:t>.</a:t>
            </a:r>
            <a:endParaRPr lang="es-ES" sz="22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Distrazioak</a:t>
            </a:r>
            <a:r>
              <a:rPr lang="es-ES" sz="2200" dirty="0" smtClean="0"/>
              <a:t> </a:t>
            </a:r>
            <a:r>
              <a:rPr lang="es-ES" sz="2200" dirty="0" err="1" smtClean="0"/>
              <a:t>saihestea</a:t>
            </a:r>
            <a:r>
              <a:rPr lang="es-ES" sz="2200" dirty="0" smtClean="0"/>
              <a:t>,</a:t>
            </a:r>
            <a:r>
              <a:rPr lang="es-ES" sz="2200" dirty="0" smtClean="0"/>
              <a:t> </a:t>
            </a:r>
            <a:r>
              <a:rPr lang="es-ES" sz="2200" dirty="0" err="1" smtClean="0"/>
              <a:t>kontzentrazioa</a:t>
            </a:r>
            <a:r>
              <a:rPr lang="es-ES" sz="2200" dirty="0" smtClean="0"/>
              <a:t> </a:t>
            </a:r>
            <a:r>
              <a:rPr lang="es-ES" sz="2200" dirty="0" err="1" smtClean="0"/>
              <a:t>hobetzen</a:t>
            </a:r>
            <a:r>
              <a:rPr lang="es-ES" sz="2200" dirty="0" smtClean="0"/>
              <a:t> </a:t>
            </a:r>
            <a:r>
              <a:rPr lang="es-ES" sz="2200" dirty="0" err="1" smtClean="0"/>
              <a:t>baitu</a:t>
            </a:r>
            <a:endParaRPr lang="es-ES" sz="22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Gaia</a:t>
            </a:r>
            <a:r>
              <a:rPr lang="es-ES" sz="2200" dirty="0" smtClean="0"/>
              <a:t> </a:t>
            </a:r>
            <a:r>
              <a:rPr lang="es-ES" sz="2200" dirty="0" err="1" smtClean="0"/>
              <a:t>prestatzea</a:t>
            </a:r>
            <a:r>
              <a:rPr lang="es-ES" sz="2200" dirty="0" smtClean="0"/>
              <a:t>,</a:t>
            </a:r>
            <a:r>
              <a:rPr lang="es-ES" sz="2200" dirty="0" smtClean="0"/>
              <a:t> </a:t>
            </a:r>
            <a:r>
              <a:rPr lang="es-ES" sz="2200" dirty="0" err="1" smtClean="0"/>
              <a:t>komunikazioaren</a:t>
            </a:r>
            <a:r>
              <a:rPr lang="es-ES" sz="2200" dirty="0" smtClean="0"/>
              <a:t> </a:t>
            </a:r>
            <a:r>
              <a:rPr lang="es-ES" sz="2200" dirty="0" err="1" smtClean="0"/>
              <a:t>esentzia</a:t>
            </a:r>
            <a:r>
              <a:rPr lang="es-ES" sz="2200" dirty="0" smtClean="0"/>
              <a:t> </a:t>
            </a:r>
            <a:r>
              <a:rPr lang="es-ES" sz="2200" dirty="0" err="1" smtClean="0"/>
              <a:t>azkarrago</a:t>
            </a:r>
            <a:r>
              <a:rPr lang="es-ES" sz="2200" dirty="0" smtClean="0"/>
              <a:t> </a:t>
            </a:r>
            <a:r>
              <a:rPr lang="es-ES" sz="2200" err="1" smtClean="0"/>
              <a:t>zentratzen</a:t>
            </a:r>
            <a:r>
              <a:rPr lang="es-ES" sz="2200" smtClean="0"/>
              <a:t> </a:t>
            </a:r>
            <a:r>
              <a:rPr lang="es-ES" sz="2200" smtClean="0"/>
              <a:t>baita</a:t>
            </a:r>
            <a:endParaRPr lang="es-ES" sz="22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Ideiak</a:t>
            </a:r>
            <a:r>
              <a:rPr lang="es-ES" sz="2200" dirty="0" smtClean="0"/>
              <a:t> </a:t>
            </a:r>
            <a:r>
              <a:rPr lang="es-ES" sz="2200" dirty="0" err="1" smtClean="0"/>
              <a:t>sintetizatzea</a:t>
            </a:r>
            <a:r>
              <a:rPr lang="es-ES" sz="2200" dirty="0" smtClean="0"/>
              <a:t>; </a:t>
            </a:r>
            <a:r>
              <a:rPr lang="es-ES" sz="2200" dirty="0" err="1" smtClean="0"/>
              <a:t>desadostasunak</a:t>
            </a:r>
            <a:r>
              <a:rPr lang="es-ES" sz="2200" dirty="0" smtClean="0"/>
              <a:t> </a:t>
            </a:r>
            <a:r>
              <a:rPr lang="es-ES" sz="2200" dirty="0" err="1" smtClean="0"/>
              <a:t>argitzea</a:t>
            </a:r>
            <a:r>
              <a:rPr lang="es-ES" sz="2200" dirty="0" smtClean="0"/>
              <a:t> </a:t>
            </a:r>
            <a:r>
              <a:rPr lang="es-ES" sz="2200" dirty="0" err="1" smtClean="0"/>
              <a:t>eskatzen</a:t>
            </a:r>
            <a:r>
              <a:rPr lang="es-ES" sz="2200" dirty="0" smtClean="0"/>
              <a:t> du.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Argudioen</a:t>
            </a:r>
            <a:r>
              <a:rPr lang="es-ES" sz="2200" dirty="0" smtClean="0"/>
              <a:t> </a:t>
            </a:r>
            <a:r>
              <a:rPr lang="es-ES" sz="2200" dirty="0" err="1" smtClean="0"/>
              <a:t>egitura</a:t>
            </a:r>
            <a:r>
              <a:rPr lang="es-ES" sz="2200" dirty="0" smtClean="0"/>
              <a:t> </a:t>
            </a:r>
            <a:r>
              <a:rPr lang="es-ES" sz="2200" dirty="0" err="1" smtClean="0"/>
              <a:t>ulertzea</a:t>
            </a:r>
            <a:r>
              <a:rPr lang="es-ES" sz="2200" dirty="0" smtClean="0"/>
              <a:t>; </a:t>
            </a:r>
            <a:r>
              <a:rPr lang="es-ES" sz="2200" dirty="0" err="1" smtClean="0"/>
              <a:t>mezuaren</a:t>
            </a:r>
            <a:r>
              <a:rPr lang="es-ES" sz="2200" dirty="0" smtClean="0"/>
              <a:t> </a:t>
            </a:r>
            <a:r>
              <a:rPr lang="es-ES" sz="2200" dirty="0" err="1" smtClean="0"/>
              <a:t>gakoak</a:t>
            </a:r>
            <a:r>
              <a:rPr lang="es-ES" sz="2200" dirty="0" smtClean="0"/>
              <a:t> </a:t>
            </a:r>
            <a:r>
              <a:rPr lang="es-ES" sz="2200" dirty="0" err="1" smtClean="0"/>
              <a:t>deszifratzea</a:t>
            </a:r>
            <a:r>
              <a:rPr lang="es-ES" sz="2200" dirty="0" smtClean="0"/>
              <a:t> </a:t>
            </a:r>
            <a:r>
              <a:rPr lang="es-ES" sz="2200" dirty="0" err="1" smtClean="0"/>
              <a:t>eskatzen</a:t>
            </a:r>
            <a:r>
              <a:rPr lang="es-ES" sz="2200" dirty="0" smtClean="0"/>
              <a:t> du.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Ondorioak</a:t>
            </a:r>
            <a:r>
              <a:rPr lang="es-ES" sz="2200" dirty="0" smtClean="0"/>
              <a:t> </a:t>
            </a:r>
            <a:r>
              <a:rPr lang="es-ES" sz="2200" dirty="0" err="1" smtClean="0"/>
              <a:t>ez</a:t>
            </a:r>
            <a:r>
              <a:rPr lang="es-ES" sz="2200" dirty="0" smtClean="0"/>
              <a:t> </a:t>
            </a:r>
            <a:r>
              <a:rPr lang="es-ES" sz="2200" dirty="0" err="1" smtClean="0"/>
              <a:t>aurreratzea</a:t>
            </a:r>
            <a:r>
              <a:rPr lang="es-ES" sz="2200" dirty="0" smtClean="0"/>
              <a:t>; </a:t>
            </a:r>
            <a:r>
              <a:rPr lang="es-ES" sz="2200" dirty="0" err="1" smtClean="0"/>
              <a:t>solaskidearen</a:t>
            </a:r>
            <a:r>
              <a:rPr lang="es-ES" sz="2200" dirty="0" smtClean="0"/>
              <a:t> </a:t>
            </a:r>
            <a:r>
              <a:rPr lang="es-ES" sz="2200" dirty="0" err="1" smtClean="0"/>
              <a:t>isiltasuna</a:t>
            </a:r>
            <a:r>
              <a:rPr lang="es-ES" sz="2200" dirty="0" smtClean="0"/>
              <a:t> eta </a:t>
            </a:r>
            <a:r>
              <a:rPr lang="es-ES" sz="2200" dirty="0" err="1" smtClean="0"/>
              <a:t>geldialdiak</a:t>
            </a:r>
            <a:r>
              <a:rPr lang="es-ES" sz="2200" dirty="0" smtClean="0"/>
              <a:t> </a:t>
            </a:r>
            <a:r>
              <a:rPr lang="es-ES" sz="2200" dirty="0" err="1" smtClean="0"/>
              <a:t>errespetatzea</a:t>
            </a:r>
            <a:r>
              <a:rPr lang="es-ES" sz="2200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dirty="0" err="1" smtClean="0"/>
              <a:t>Enpatikoak</a:t>
            </a:r>
            <a:r>
              <a:rPr lang="es-ES" sz="2200" dirty="0" smtClean="0"/>
              <a:t> </a:t>
            </a:r>
            <a:r>
              <a:rPr lang="es-ES" sz="2200" dirty="0" err="1" smtClean="0"/>
              <a:t>izatea</a:t>
            </a:r>
            <a:r>
              <a:rPr lang="es-ES" sz="2200" dirty="0" smtClean="0"/>
              <a:t>; </a:t>
            </a:r>
            <a:r>
              <a:rPr lang="es-ES" sz="2200" dirty="0" err="1" smtClean="0"/>
              <a:t>sintonizatzea</a:t>
            </a:r>
            <a:r>
              <a:rPr lang="es-ES" sz="2200" dirty="0" smtClean="0"/>
              <a:t>, </a:t>
            </a:r>
            <a:r>
              <a:rPr lang="es-ES" sz="2200" dirty="0" err="1" smtClean="0"/>
              <a:t>aurrez</a:t>
            </a:r>
            <a:r>
              <a:rPr lang="es-ES" sz="2200" dirty="0" smtClean="0"/>
              <a:t> </a:t>
            </a:r>
            <a:r>
              <a:rPr lang="es-ES" sz="2200" dirty="0" err="1" smtClean="0"/>
              <a:t>ez</a:t>
            </a:r>
            <a:r>
              <a:rPr lang="es-ES" sz="2200" dirty="0" smtClean="0"/>
              <a:t> </a:t>
            </a:r>
            <a:r>
              <a:rPr lang="es-ES" sz="2200" dirty="0" err="1" smtClean="0"/>
              <a:t>epaitzea</a:t>
            </a:r>
            <a:r>
              <a:rPr lang="es-ES" sz="2200" dirty="0" smtClean="0"/>
              <a:t>, </a:t>
            </a:r>
            <a:r>
              <a:rPr lang="es-ES" sz="2200" dirty="0" err="1" smtClean="0"/>
              <a:t>bestearen</a:t>
            </a:r>
            <a:r>
              <a:rPr lang="es-ES" sz="2200" dirty="0" smtClean="0"/>
              <a:t> </a:t>
            </a:r>
            <a:r>
              <a:rPr lang="es-ES" sz="2200" dirty="0" err="1" smtClean="0"/>
              <a:t>haragitan</a:t>
            </a:r>
            <a:r>
              <a:rPr lang="es-ES" sz="2200" dirty="0" smtClean="0"/>
              <a:t> </a:t>
            </a:r>
            <a:r>
              <a:rPr lang="es-ES" sz="2200" dirty="0" err="1" smtClean="0"/>
              <a:t>jartzea</a:t>
            </a:r>
            <a:r>
              <a:rPr lang="es-ES" sz="2200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spcAft>
                <a:spcPts val="600"/>
              </a:spcAft>
              <a:buFont typeface="Verdana" pitchFamily="34" charset="0"/>
              <a:buAutoNum type="arabicPeriod"/>
            </a:pPr>
            <a:r>
              <a:rPr lang="es-ES" sz="2200" smtClean="0"/>
              <a:t>Galdetzea, </a:t>
            </a:r>
            <a:r>
              <a:rPr lang="es-ES" sz="2200" err="1" smtClean="0"/>
              <a:t>mezuak</a:t>
            </a:r>
            <a:r>
              <a:rPr lang="es-ES" sz="2200" smtClean="0"/>
              <a:t> </a:t>
            </a:r>
            <a:r>
              <a:rPr lang="es-ES" sz="2200" smtClean="0"/>
              <a:t>argitzeko eta zehazteko. </a:t>
            </a:r>
            <a:endParaRPr lang="es-ES" sz="2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188913"/>
            <a:ext cx="8462992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Verdana" pitchFamily="34" charset="0"/>
              </a:rPr>
              <a:t>ENTZUTE AKTIBORAKO </a:t>
            </a:r>
            <a:r>
              <a:rPr lang="es-ES" sz="2800" dirty="0" err="1" smtClean="0">
                <a:latin typeface="Verdana" pitchFamily="34" charset="0"/>
              </a:rPr>
              <a:t>tresnak</a:t>
            </a:r>
            <a:endParaRPr lang="es-ES" sz="2800" dirty="0">
              <a:latin typeface="Verdana" pitchFamily="34" charset="0"/>
            </a:endParaRPr>
          </a:p>
        </p:txBody>
      </p:sp>
      <p:sp>
        <p:nvSpPr>
          <p:cNvPr id="26626" name="2 CuadroTexto"/>
          <p:cNvSpPr txBox="1">
            <a:spLocks noChangeArrowheads="1"/>
          </p:cNvSpPr>
          <p:nvPr/>
        </p:nvSpPr>
        <p:spPr bwMode="auto">
          <a:xfrm>
            <a:off x="395288" y="1000108"/>
            <a:ext cx="835342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2000" b="1" dirty="0">
                <a:latin typeface="Verdana" pitchFamily="34" charset="0"/>
              </a:rPr>
              <a:t>ENPATIA AGERTZEA</a:t>
            </a:r>
          </a:p>
          <a:p>
            <a:pPr marL="342900" indent="-342900"/>
            <a:r>
              <a:rPr lang="es-ES" dirty="0">
                <a:latin typeface="Verdana" pitchFamily="34" charset="0"/>
              </a:rPr>
              <a:t>“</a:t>
            </a:r>
            <a:r>
              <a:rPr lang="es-ES" dirty="0" err="1">
                <a:latin typeface="Verdana" pitchFamily="34" charset="0"/>
              </a:rPr>
              <a:t>Konturatzen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naiz</a:t>
            </a:r>
            <a:r>
              <a:rPr lang="es-ES" dirty="0">
                <a:latin typeface="Verdana" pitchFamily="34" charset="0"/>
              </a:rPr>
              <a:t>…”,  “</a:t>
            </a:r>
            <a:r>
              <a:rPr lang="es-ES" dirty="0" err="1">
                <a:latin typeface="Verdana" pitchFamily="34" charset="0"/>
              </a:rPr>
              <a:t>Antzematen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dut</a:t>
            </a:r>
            <a:r>
              <a:rPr lang="es-ES" dirty="0">
                <a:latin typeface="Verdana" pitchFamily="34" charset="0"/>
              </a:rPr>
              <a:t>…”, “</a:t>
            </a:r>
            <a:r>
              <a:rPr lang="es-ES" dirty="0" err="1">
                <a:latin typeface="Verdana" pitchFamily="34" charset="0"/>
              </a:rPr>
              <a:t>Ulertzen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dut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sentitzen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duzuna</a:t>
            </a:r>
            <a:r>
              <a:rPr lang="es-ES" dirty="0">
                <a:latin typeface="Verdana" pitchFamily="34" charset="0"/>
              </a:rPr>
              <a:t>…”</a:t>
            </a:r>
          </a:p>
          <a:p>
            <a:pPr marL="342900" indent="-342900">
              <a:buFontTx/>
              <a:buAutoNum type="arabicPeriod"/>
            </a:pPr>
            <a:endParaRPr lang="es-ES" dirty="0">
              <a:latin typeface="Verdana" pitchFamily="34" charset="0"/>
            </a:endParaRPr>
          </a:p>
          <a:p>
            <a:pPr marL="342900" indent="-342900"/>
            <a:r>
              <a:rPr lang="es-ES" sz="2000" b="1" dirty="0">
                <a:latin typeface="Verdana" pitchFamily="34" charset="0"/>
              </a:rPr>
              <a:t>2. PARAFRASEATU</a:t>
            </a:r>
            <a:endParaRPr lang="es-ES" b="1" dirty="0">
              <a:latin typeface="Verdana" pitchFamily="34" charset="0"/>
            </a:endParaRPr>
          </a:p>
          <a:p>
            <a:pPr marL="342900" indent="-342900"/>
            <a:r>
              <a:rPr lang="es-ES" dirty="0">
                <a:latin typeface="Verdana" pitchFamily="34" charset="0"/>
              </a:rPr>
              <a:t>“</a:t>
            </a:r>
            <a:r>
              <a:rPr lang="es-ES" dirty="0" err="1">
                <a:latin typeface="Verdana" pitchFamily="34" charset="0"/>
              </a:rPr>
              <a:t>Esan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nahi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duzu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sentitu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zenuela</a:t>
            </a:r>
            <a:r>
              <a:rPr lang="es-ES" dirty="0">
                <a:latin typeface="Verdana" pitchFamily="34" charset="0"/>
              </a:rPr>
              <a:t>…?, “</a:t>
            </a:r>
            <a:r>
              <a:rPr lang="es-ES" dirty="0" err="1">
                <a:latin typeface="Verdana" pitchFamily="34" charset="0"/>
              </a:rPr>
              <a:t>Orduan</a:t>
            </a:r>
            <a:r>
              <a:rPr lang="es-ES" dirty="0">
                <a:latin typeface="Verdana" pitchFamily="34" charset="0"/>
              </a:rPr>
              <a:t>, </a:t>
            </a:r>
            <a:r>
              <a:rPr lang="es-ES" dirty="0" err="1">
                <a:latin typeface="Verdana" pitchFamily="34" charset="0"/>
              </a:rPr>
              <a:t>ikusten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dudanez</a:t>
            </a:r>
            <a:r>
              <a:rPr lang="es-ES" dirty="0">
                <a:latin typeface="Verdana" pitchFamily="34" charset="0"/>
              </a:rPr>
              <a:t>, </a:t>
            </a:r>
            <a:r>
              <a:rPr lang="es-ES" dirty="0" err="1">
                <a:latin typeface="Verdana" pitchFamily="34" charset="0"/>
              </a:rPr>
              <a:t>gertatzen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zena</a:t>
            </a:r>
            <a:r>
              <a:rPr lang="es-ES" dirty="0">
                <a:latin typeface="Verdana" pitchFamily="34" charset="0"/>
              </a:rPr>
              <a:t> zen…”</a:t>
            </a:r>
          </a:p>
          <a:p>
            <a:pPr marL="342900" indent="-342900"/>
            <a:endParaRPr lang="es-ES" dirty="0">
              <a:latin typeface="Verdana" pitchFamily="34" charset="0"/>
            </a:endParaRPr>
          </a:p>
          <a:p>
            <a:pPr marL="342900" indent="-342900"/>
            <a:r>
              <a:rPr lang="es-ES" sz="2000" b="1" dirty="0">
                <a:latin typeface="Verdana" pitchFamily="34" charset="0"/>
              </a:rPr>
              <a:t>3. INDARTZEKO HITZAK EDO LAUDATZEKOAK ESAN</a:t>
            </a:r>
          </a:p>
          <a:p>
            <a:pPr marL="342900" indent="-342900"/>
            <a:r>
              <a:rPr lang="es-ES" dirty="0">
                <a:latin typeface="Verdana" pitchFamily="34" charset="0"/>
              </a:rPr>
              <a:t>“</a:t>
            </a:r>
            <a:r>
              <a:rPr lang="es-ES" dirty="0" err="1">
                <a:latin typeface="Verdana" pitchFamily="34" charset="0"/>
              </a:rPr>
              <a:t>Asko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gustatzen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zait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zurekin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hitz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egitea</a:t>
            </a:r>
            <a:r>
              <a:rPr lang="es-ES" dirty="0">
                <a:latin typeface="Verdana" pitchFamily="34" charset="0"/>
              </a:rPr>
              <a:t>…”, “</a:t>
            </a:r>
            <a:r>
              <a:rPr lang="es-ES" dirty="0" err="1">
                <a:latin typeface="Verdana" pitchFamily="34" charset="0"/>
              </a:rPr>
              <a:t>Zu</a:t>
            </a:r>
            <a:r>
              <a:rPr lang="es-ES" dirty="0">
                <a:latin typeface="Verdana" pitchFamily="34" charset="0"/>
              </a:rPr>
              <a:t> oso </a:t>
            </a:r>
            <a:r>
              <a:rPr lang="es-ES" dirty="0" err="1">
                <a:latin typeface="Verdana" pitchFamily="34" charset="0"/>
              </a:rPr>
              <a:t>ona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izango</a:t>
            </a:r>
            <a:r>
              <a:rPr lang="es-ES" dirty="0">
                <a:latin typeface="Verdana" pitchFamily="34" charset="0"/>
              </a:rPr>
              <a:t> zara X-</a:t>
            </a:r>
            <a:r>
              <a:rPr lang="es-ES" dirty="0" err="1">
                <a:latin typeface="Verdana" pitchFamily="34" charset="0"/>
              </a:rPr>
              <a:t>zertan</a:t>
            </a:r>
            <a:r>
              <a:rPr lang="es-ES" dirty="0">
                <a:latin typeface="Verdana" pitchFamily="34" charset="0"/>
              </a:rPr>
              <a:t>” ,  “</a:t>
            </a:r>
            <a:r>
              <a:rPr lang="es-ES" dirty="0" err="1">
                <a:latin typeface="Verdana" pitchFamily="34" charset="0"/>
              </a:rPr>
              <a:t>Zein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ondo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egin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duzun</a:t>
            </a:r>
            <a:r>
              <a:rPr lang="es-ES" dirty="0">
                <a:latin typeface="Verdana" pitchFamily="34" charset="0"/>
              </a:rPr>
              <a:t>…”</a:t>
            </a:r>
          </a:p>
          <a:p>
            <a:pPr marL="342900" indent="-342900"/>
            <a:endParaRPr lang="es-ES" dirty="0">
              <a:latin typeface="Verdana" pitchFamily="34" charset="0"/>
            </a:endParaRPr>
          </a:p>
          <a:p>
            <a:pPr marL="342900" indent="-342900"/>
            <a:r>
              <a:rPr lang="es-ES" sz="2000" b="1" dirty="0">
                <a:latin typeface="Verdana" pitchFamily="34" charset="0"/>
              </a:rPr>
              <a:t>4. LABURTU</a:t>
            </a:r>
          </a:p>
          <a:p>
            <a:pPr marL="342900" indent="-342900"/>
            <a:r>
              <a:rPr lang="es-ES" dirty="0">
                <a:latin typeface="Verdana" pitchFamily="34" charset="0"/>
              </a:rPr>
              <a:t>“</a:t>
            </a:r>
            <a:r>
              <a:rPr lang="es-ES" dirty="0" err="1">
                <a:latin typeface="Verdana" pitchFamily="34" charset="0"/>
              </a:rPr>
              <a:t>Ondo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ulertu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badizut</a:t>
            </a:r>
            <a:r>
              <a:rPr lang="es-ES" dirty="0">
                <a:latin typeface="Verdana" pitchFamily="34" charset="0"/>
              </a:rPr>
              <a:t>…”,  “</a:t>
            </a:r>
            <a:r>
              <a:rPr lang="es-ES" dirty="0" err="1">
                <a:latin typeface="Verdana" pitchFamily="34" charset="0"/>
              </a:rPr>
              <a:t>Hortaz</a:t>
            </a:r>
            <a:r>
              <a:rPr lang="es-ES" dirty="0">
                <a:latin typeface="Verdana" pitchFamily="34" charset="0"/>
              </a:rPr>
              <a:t>, </a:t>
            </a:r>
            <a:r>
              <a:rPr lang="es-ES" dirty="0" err="1">
                <a:latin typeface="Verdana" pitchFamily="34" charset="0"/>
              </a:rPr>
              <a:t>esaten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didazuna</a:t>
            </a:r>
            <a:r>
              <a:rPr lang="es-ES" dirty="0">
                <a:latin typeface="Verdana" pitchFamily="34" charset="0"/>
              </a:rPr>
              <a:t> da…”, “</a:t>
            </a:r>
            <a:r>
              <a:rPr lang="es-ES" dirty="0" err="1">
                <a:latin typeface="Verdana" pitchFamily="34" charset="0"/>
              </a:rPr>
              <a:t>Ia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ondo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ulertu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dizudan</a:t>
            </a:r>
            <a:r>
              <a:rPr lang="es-ES" dirty="0">
                <a:latin typeface="Verdana" pitchFamily="34" charset="0"/>
              </a:rPr>
              <a:t>…”</a:t>
            </a:r>
          </a:p>
          <a:p>
            <a:pPr marL="342900" indent="-342900"/>
            <a:endParaRPr lang="es-ES" dirty="0">
              <a:latin typeface="Verdana" pitchFamily="34" charset="0"/>
            </a:endParaRPr>
          </a:p>
          <a:p>
            <a:pPr marL="342900" indent="-342900"/>
            <a:r>
              <a:rPr lang="es-ES" dirty="0" err="1">
                <a:latin typeface="Verdana" pitchFamily="34" charset="0"/>
              </a:rPr>
              <a:t>Argitzeko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edo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zehazteko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adierazpenak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egin</a:t>
            </a:r>
            <a:r>
              <a:rPr lang="es-ES" dirty="0">
                <a:latin typeface="Verdana" pitchFamily="34" charset="0"/>
              </a:rPr>
              <a:t>:</a:t>
            </a:r>
          </a:p>
          <a:p>
            <a:pPr marL="342900" indent="-342900"/>
            <a:endParaRPr lang="es-ES" dirty="0">
              <a:latin typeface="Verdana" pitchFamily="34" charset="0"/>
            </a:endParaRPr>
          </a:p>
          <a:p>
            <a:pPr marL="342900" indent="-342900"/>
            <a:r>
              <a:rPr lang="es-ES" dirty="0">
                <a:latin typeface="Verdana" pitchFamily="34" charset="0"/>
              </a:rPr>
              <a:t>“¿</a:t>
            </a:r>
            <a:r>
              <a:rPr lang="es-ES" dirty="0" err="1">
                <a:latin typeface="Verdana" pitchFamily="34" charset="0"/>
              </a:rPr>
              <a:t>Zuzena</a:t>
            </a:r>
            <a:r>
              <a:rPr lang="es-ES" dirty="0">
                <a:latin typeface="Verdana" pitchFamily="34" charset="0"/>
              </a:rPr>
              <a:t> da?”, “¿</a:t>
            </a:r>
            <a:r>
              <a:rPr lang="es-ES" dirty="0" err="1">
                <a:latin typeface="Verdana" pitchFamily="34" charset="0"/>
              </a:rPr>
              <a:t>Ondo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ulertu</a:t>
            </a:r>
            <a:r>
              <a:rPr lang="es-ES" dirty="0">
                <a:latin typeface="Verdana" pitchFamily="34" charset="0"/>
              </a:rPr>
              <a:t> </a:t>
            </a:r>
            <a:r>
              <a:rPr lang="es-ES" dirty="0" err="1">
                <a:latin typeface="Verdana" pitchFamily="34" charset="0"/>
              </a:rPr>
              <a:t>dut</a:t>
            </a:r>
            <a:r>
              <a:rPr lang="es-ES" dirty="0">
                <a:latin typeface="Verdana" pitchFamily="34" charset="0"/>
              </a:rPr>
              <a:t>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CuadroTexto"/>
          <p:cNvSpPr txBox="1">
            <a:spLocks noChangeArrowheads="1"/>
          </p:cNvSpPr>
          <p:nvPr/>
        </p:nvSpPr>
        <p:spPr bwMode="auto">
          <a:xfrm>
            <a:off x="285720" y="333375"/>
            <a:ext cx="8858280" cy="584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b="1" dirty="0" err="1">
                <a:latin typeface="Verdana" pitchFamily="34" charset="0"/>
              </a:rPr>
              <a:t>Entzute</a:t>
            </a:r>
            <a:r>
              <a:rPr lang="es-ES" sz="3200" b="1" dirty="0">
                <a:latin typeface="Verdana" pitchFamily="34" charset="0"/>
              </a:rPr>
              <a:t> </a:t>
            </a:r>
            <a:r>
              <a:rPr lang="es-ES" sz="3200" b="1" dirty="0" err="1">
                <a:latin typeface="Verdana" pitchFamily="34" charset="0"/>
              </a:rPr>
              <a:t>aktiboa</a:t>
            </a:r>
            <a:r>
              <a:rPr lang="es-ES" sz="3200" b="1" dirty="0">
                <a:latin typeface="Verdana" pitchFamily="34" charset="0"/>
              </a:rPr>
              <a:t> </a:t>
            </a:r>
            <a:r>
              <a:rPr lang="es-ES" sz="2400" b="1" dirty="0" err="1">
                <a:latin typeface="Verdana" pitchFamily="34" charset="0"/>
              </a:rPr>
              <a:t>egitearen</a:t>
            </a:r>
            <a:r>
              <a:rPr lang="es-ES" sz="3200" b="1" dirty="0">
                <a:latin typeface="Verdana" pitchFamily="34" charset="0"/>
              </a:rPr>
              <a:t> </a:t>
            </a:r>
            <a:r>
              <a:rPr lang="es-ES" sz="3200" b="1" dirty="0" err="1" smtClean="0">
                <a:latin typeface="Verdana" pitchFamily="34" charset="0"/>
              </a:rPr>
              <a:t>onurak</a:t>
            </a:r>
            <a:endParaRPr lang="es-ES" sz="3200" b="1" dirty="0">
              <a:latin typeface="Verdana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12553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Zintzoa izateko konfidantza izango dute besteek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Motibatuta sentituko dira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4213" y="278130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/>
              <a:t>Emozioak</a:t>
            </a:r>
            <a:r>
              <a:rPr lang="es-ES" sz="2400" dirty="0"/>
              <a:t> </a:t>
            </a:r>
            <a:r>
              <a:rPr lang="es-ES" sz="2400" dirty="0" err="1"/>
              <a:t>adierazteko</a:t>
            </a:r>
            <a:r>
              <a:rPr lang="es-ES" sz="2400" dirty="0"/>
              <a:t> </a:t>
            </a:r>
            <a:r>
              <a:rPr lang="es-ES" sz="2400" dirty="0" err="1"/>
              <a:t>lasaitasuna</a:t>
            </a:r>
            <a:r>
              <a:rPr lang="es-ES" sz="2400" dirty="0"/>
              <a:t> </a:t>
            </a:r>
            <a:r>
              <a:rPr lang="es-ES" sz="2400" dirty="0" err="1"/>
              <a:t>sentituko</a:t>
            </a:r>
            <a:r>
              <a:rPr lang="es-ES" sz="2400" dirty="0"/>
              <a:t> </a:t>
            </a:r>
            <a:r>
              <a:rPr lang="es-ES" sz="2400" dirty="0" err="1"/>
              <a:t>dute</a:t>
            </a:r>
            <a:endParaRPr lang="es-ES" sz="2400" dirty="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4213" y="361950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/>
              <a:t>Harreman</a:t>
            </a:r>
            <a:r>
              <a:rPr lang="es-ES" sz="2400" dirty="0"/>
              <a:t> </a:t>
            </a:r>
            <a:r>
              <a:rPr lang="es-ES" sz="2400" dirty="0" err="1" smtClean="0"/>
              <a:t>asebetegarria</a:t>
            </a:r>
            <a:r>
              <a:rPr lang="es-ES" sz="2400" dirty="0" smtClean="0"/>
              <a:t> </a:t>
            </a:r>
            <a:r>
              <a:rPr lang="es-ES" sz="2400" dirty="0" err="1" smtClean="0"/>
              <a:t>sortzen</a:t>
            </a:r>
            <a:r>
              <a:rPr lang="es-ES" sz="2400" dirty="0" smtClean="0"/>
              <a:t> da</a:t>
            </a:r>
            <a:endParaRPr lang="es-ES" sz="24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55650" y="45815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/>
              <a:t>Arazoen</a:t>
            </a:r>
            <a:r>
              <a:rPr lang="es-ES" sz="2400" dirty="0"/>
              <a:t> </a:t>
            </a:r>
            <a:r>
              <a:rPr lang="es-ES" sz="2400" dirty="0" err="1"/>
              <a:t>sakonera</a:t>
            </a:r>
            <a:r>
              <a:rPr lang="es-ES" sz="2400" dirty="0"/>
              <a:t> </a:t>
            </a:r>
            <a:r>
              <a:rPr lang="es-ES" sz="2400" dirty="0" err="1"/>
              <a:t>iristeko</a:t>
            </a:r>
            <a:r>
              <a:rPr lang="es-ES" sz="2400" dirty="0"/>
              <a:t> </a:t>
            </a:r>
            <a:r>
              <a:rPr lang="es-ES" sz="2400" dirty="0" err="1"/>
              <a:t>modua</a:t>
            </a:r>
            <a:r>
              <a:rPr lang="es-ES" sz="2400" dirty="0"/>
              <a:t> </a:t>
            </a:r>
            <a:r>
              <a:rPr lang="es-ES" sz="2400" dirty="0" err="1"/>
              <a:t>zabaltzen</a:t>
            </a:r>
            <a:r>
              <a:rPr lang="es-ES" sz="2400" dirty="0"/>
              <a:t> du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55650" y="551656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err="1" smtClean="0"/>
              <a:t>Norberarenganako</a:t>
            </a:r>
            <a:r>
              <a:rPr lang="es-ES" sz="2400" dirty="0" smtClean="0"/>
              <a:t> </a:t>
            </a:r>
            <a:r>
              <a:rPr lang="es-ES" sz="2400" dirty="0" err="1" smtClean="0"/>
              <a:t>errespetua</a:t>
            </a:r>
            <a:r>
              <a:rPr lang="es-ES" sz="2400" dirty="0" smtClean="0"/>
              <a:t> </a:t>
            </a:r>
            <a:r>
              <a:rPr lang="es-ES" sz="2400" dirty="0" err="1"/>
              <a:t>handitzen</a:t>
            </a:r>
            <a:r>
              <a:rPr lang="es-ES" sz="2400" dirty="0"/>
              <a:t> </a:t>
            </a:r>
            <a:r>
              <a:rPr lang="es-ES" sz="2400" dirty="0" err="1"/>
              <a:t>dugu</a:t>
            </a:r>
            <a:endParaRPr lang="es-E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435</TotalTime>
  <Words>531</Words>
  <Application>Microsoft Office PowerPoint</Application>
  <PresentationFormat>Presentación en pantalla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Aspecto</vt:lpstr>
      <vt:lpstr>EntzuteaZ Entzuteari buruzko gakoak  </vt:lpstr>
      <vt:lpstr>Entzute aktiboa</vt:lpstr>
      <vt:lpstr>ENTZUTEA</vt:lpstr>
      <vt:lpstr>Entzute aktiboa errazten duten elementuak</vt:lpstr>
      <vt:lpstr>Diapositiva 5</vt:lpstr>
      <vt:lpstr>Entzute aktiboa oztopatzen duten elementuak</vt:lpstr>
      <vt:lpstr>Entzute aktiboa hobetzeko dekalogoa</vt:lpstr>
      <vt:lpstr>Diapositiva 8</vt:lpstr>
      <vt:lpstr>Diapositiva 9</vt:lpstr>
      <vt:lpstr>Artikulua irakurgai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ES LO MISMO ESCUCHAR QUE OIR</dc:title>
  <dc:creator>usuarioa</dc:creator>
  <cp:lastModifiedBy>usuarioa</cp:lastModifiedBy>
  <cp:revision>40</cp:revision>
  <dcterms:modified xsi:type="dcterms:W3CDTF">2015-05-09T09:01:34Z</dcterms:modified>
</cp:coreProperties>
</file>