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511AD5-C22F-4E3D-8F4E-416ACEEC86F8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0B05FA-CE61-4B81-9CA3-B0002DBE1A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1AD5-C22F-4E3D-8F4E-416ACEEC86F8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5FA-CE61-4B81-9CA3-B0002DBE1A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1AD5-C22F-4E3D-8F4E-416ACEEC86F8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5FA-CE61-4B81-9CA3-B0002DBE1A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1AD5-C22F-4E3D-8F4E-416ACEEC86F8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5FA-CE61-4B81-9CA3-B0002DBE1A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1AD5-C22F-4E3D-8F4E-416ACEEC86F8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5FA-CE61-4B81-9CA3-B0002DBE1A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1AD5-C22F-4E3D-8F4E-416ACEEC86F8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5FA-CE61-4B81-9CA3-B0002DBE1A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1AD5-C22F-4E3D-8F4E-416ACEEC86F8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5FA-CE61-4B81-9CA3-B0002DBE1A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1AD5-C22F-4E3D-8F4E-416ACEEC86F8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5FA-CE61-4B81-9CA3-B0002DBE1A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1AD5-C22F-4E3D-8F4E-416ACEEC86F8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5FA-CE61-4B81-9CA3-B0002DBE1A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C511AD5-C22F-4E3D-8F4E-416ACEEC86F8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5FA-CE61-4B81-9CA3-B0002DBE1A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511AD5-C22F-4E3D-8F4E-416ACEEC86F8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0B05FA-CE61-4B81-9CA3-B0002DBE1A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511AD5-C22F-4E3D-8F4E-416ACEEC86F8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0B05FA-CE61-4B81-9CA3-B0002DBE1A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19. </a:t>
            </a:r>
            <a:r>
              <a:rPr lang="es-ES" dirty="0" err="1" smtClean="0"/>
              <a:t>Gaia</a:t>
            </a:r>
            <a:r>
              <a:rPr lang="es-ES" dirty="0" smtClean="0"/>
              <a:t>: </a:t>
            </a:r>
            <a:r>
              <a:rPr lang="es-ES" dirty="0" err="1" smtClean="0"/>
              <a:t>Kapital-baltzuen</a:t>
            </a:r>
            <a:r>
              <a:rPr lang="es-ES" dirty="0" smtClean="0"/>
              <a:t> </a:t>
            </a:r>
            <a:r>
              <a:rPr lang="es-ES" dirty="0" err="1" smtClean="0"/>
              <a:t>finantzaketa</a:t>
            </a:r>
            <a:r>
              <a:rPr lang="es-ES" dirty="0" smtClean="0"/>
              <a:t>. </a:t>
            </a:r>
            <a:r>
              <a:rPr lang="es-ES" dirty="0" err="1" smtClean="0"/>
              <a:t>Ekarpen</a:t>
            </a:r>
            <a:r>
              <a:rPr lang="es-ES" dirty="0" smtClean="0"/>
              <a:t> </a:t>
            </a:r>
            <a:r>
              <a:rPr lang="es-ES" dirty="0" err="1" smtClean="0"/>
              <a:t>sozialak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Tx/>
              <a:buNone/>
            </a:pPr>
            <a:r>
              <a:rPr lang="es-ES" sz="2800" dirty="0" err="1" smtClean="0">
                <a:solidFill>
                  <a:srgbClr val="FF0000"/>
                </a:solidFill>
              </a:rPr>
              <a:t>Baltzu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anonimoetan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smtClean="0"/>
              <a:t>(72. art.): </a:t>
            </a:r>
          </a:p>
          <a:p>
            <a:pPr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dirty="0" err="1" smtClean="0"/>
              <a:t>baltzua</a:t>
            </a:r>
            <a:r>
              <a:rPr lang="es-ES" sz="2800" dirty="0" smtClean="0"/>
              <a:t> </a:t>
            </a:r>
            <a:r>
              <a:rPr lang="es-ES" sz="2800" dirty="0" err="1" smtClean="0"/>
              <a:t>eratu</a:t>
            </a:r>
            <a:r>
              <a:rPr lang="es-ES" sz="2800" dirty="0" smtClean="0"/>
              <a:t> eta </a:t>
            </a:r>
            <a:r>
              <a:rPr lang="es-ES" sz="2800" dirty="0" err="1" smtClean="0">
                <a:solidFill>
                  <a:srgbClr val="0070C0"/>
                </a:solidFill>
              </a:rPr>
              <a:t>bi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urteren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barruan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baltzuak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burutzen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dituen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kostubidezko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eskurapenak</a:t>
            </a:r>
            <a:r>
              <a:rPr lang="es-ES" sz="2800" dirty="0" smtClean="0"/>
              <a:t>, </a:t>
            </a:r>
            <a:r>
              <a:rPr lang="es-ES" sz="2800" dirty="0" err="1" smtClean="0"/>
              <a:t>Batzar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Orokorrak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onartu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beharko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ditu</a:t>
            </a:r>
            <a:r>
              <a:rPr lang="es-ES" sz="2800" dirty="0" smtClean="0">
                <a:solidFill>
                  <a:srgbClr val="00B050"/>
                </a:solidFill>
              </a:rPr>
              <a:t>, </a:t>
            </a:r>
            <a:r>
              <a:rPr lang="es-ES" sz="2800" dirty="0" err="1" smtClean="0">
                <a:solidFill>
                  <a:srgbClr val="00B050"/>
                </a:solidFill>
              </a:rPr>
              <a:t>haien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zenbatekoa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gutxienez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kapital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sozialaren</a:t>
            </a:r>
            <a:r>
              <a:rPr lang="es-ES" sz="2800" dirty="0" smtClean="0">
                <a:solidFill>
                  <a:srgbClr val="00B050"/>
                </a:solidFill>
              </a:rPr>
              <a:t> %10 </a:t>
            </a:r>
            <a:r>
              <a:rPr lang="es-ES" sz="2800" dirty="0" err="1" smtClean="0">
                <a:solidFill>
                  <a:srgbClr val="00B050"/>
                </a:solidFill>
              </a:rPr>
              <a:t>bada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dirty="0" err="1" smtClean="0"/>
              <a:t>Batzarrerako</a:t>
            </a:r>
            <a:r>
              <a:rPr lang="es-ES" sz="2800" dirty="0" smtClean="0"/>
              <a:t> </a:t>
            </a:r>
            <a:r>
              <a:rPr lang="es-ES" sz="2800" dirty="0" err="1" smtClean="0"/>
              <a:t>deialdian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bi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txosten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/>
              <a:t>jarri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 </a:t>
            </a:r>
            <a:r>
              <a:rPr lang="es-ES" sz="2800" dirty="0" err="1" smtClean="0"/>
              <a:t>bazkideen</a:t>
            </a:r>
            <a:r>
              <a:rPr lang="es-ES" sz="2800" dirty="0" smtClean="0"/>
              <a:t> </a:t>
            </a:r>
            <a:r>
              <a:rPr lang="es-ES" sz="2800" dirty="0" err="1" smtClean="0"/>
              <a:t>eskura</a:t>
            </a:r>
            <a:r>
              <a:rPr lang="es-ES" sz="2800" dirty="0" smtClean="0"/>
              <a:t>: bata, </a:t>
            </a:r>
            <a:r>
              <a:rPr lang="es-ES" sz="2800" dirty="0" err="1" smtClean="0"/>
              <a:t>administratzaileena</a:t>
            </a:r>
            <a:r>
              <a:rPr lang="es-ES" sz="2800" dirty="0" smtClean="0"/>
              <a:t> </a:t>
            </a:r>
            <a:r>
              <a:rPr lang="es-ES" sz="2800" dirty="0" err="1" smtClean="0"/>
              <a:t>eskurapena</a:t>
            </a:r>
            <a:r>
              <a:rPr lang="es-ES" sz="2800" dirty="0" smtClean="0"/>
              <a:t> </a:t>
            </a:r>
            <a:r>
              <a:rPr lang="es-ES" sz="2800" dirty="0" err="1" smtClean="0"/>
              <a:t>justifikatuz</a:t>
            </a:r>
            <a:r>
              <a:rPr lang="es-ES" sz="2800" dirty="0" smtClean="0"/>
              <a:t>, eta </a:t>
            </a:r>
            <a:r>
              <a:rPr lang="es-ES" sz="2800" dirty="0" err="1" smtClean="0"/>
              <a:t>bestea</a:t>
            </a:r>
            <a:r>
              <a:rPr lang="es-ES" sz="2800" dirty="0" smtClean="0"/>
              <a:t>, </a:t>
            </a:r>
            <a:r>
              <a:rPr lang="es-ES" sz="2800" dirty="0" err="1" smtClean="0"/>
              <a:t>aditu</a:t>
            </a:r>
            <a:r>
              <a:rPr lang="es-ES" sz="2800" dirty="0" smtClean="0"/>
              <a:t> </a:t>
            </a:r>
            <a:r>
              <a:rPr lang="es-ES" sz="2800" dirty="0" err="1" smtClean="0"/>
              <a:t>independente</a:t>
            </a:r>
            <a:r>
              <a:rPr lang="es-ES" sz="2800" dirty="0" smtClean="0"/>
              <a:t> </a:t>
            </a:r>
            <a:r>
              <a:rPr lang="es-ES" sz="2800" dirty="0" err="1" smtClean="0"/>
              <a:t>batena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b="1" dirty="0" err="1" smtClean="0">
                <a:solidFill>
                  <a:srgbClr val="0070C0"/>
                </a:solidFill>
              </a:rPr>
              <a:t>Salbuespena</a:t>
            </a:r>
            <a:r>
              <a:rPr lang="es-ES" sz="2800" dirty="0" smtClean="0"/>
              <a:t>: </a:t>
            </a:r>
            <a:r>
              <a:rPr lang="es-ES" sz="2800" dirty="0" err="1" smtClean="0"/>
              <a:t>eskurapena</a:t>
            </a:r>
            <a:r>
              <a:rPr lang="es-ES" sz="2800" dirty="0" smtClean="0"/>
              <a:t>, 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trafiko</a:t>
            </a:r>
            <a:r>
              <a:rPr lang="es-ES" sz="2800" dirty="0" smtClean="0"/>
              <a:t> </a:t>
            </a:r>
            <a:r>
              <a:rPr lang="es-ES" sz="2800" dirty="0" err="1" smtClean="0"/>
              <a:t>arruntan</a:t>
            </a:r>
            <a:r>
              <a:rPr lang="es-ES" sz="2800" dirty="0" smtClean="0"/>
              <a:t> </a:t>
            </a:r>
            <a:r>
              <a:rPr lang="es-ES" sz="2800" dirty="0" err="1" smtClean="0"/>
              <a:t>sartzen</a:t>
            </a:r>
            <a:r>
              <a:rPr lang="es-ES" sz="2800" dirty="0" smtClean="0"/>
              <a:t> </a:t>
            </a:r>
            <a:r>
              <a:rPr lang="es-ES" sz="2800" dirty="0" err="1" smtClean="0"/>
              <a:t>denean</a:t>
            </a:r>
            <a:r>
              <a:rPr lang="es-ES" sz="2800" dirty="0" smtClean="0"/>
              <a:t>, eta </a:t>
            </a:r>
            <a:r>
              <a:rPr lang="es-ES" sz="2800" dirty="0" err="1" smtClean="0"/>
              <a:t>burtsan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enkante</a:t>
            </a:r>
            <a:r>
              <a:rPr lang="es-ES" sz="2800" dirty="0" smtClean="0"/>
              <a:t> </a:t>
            </a:r>
            <a:r>
              <a:rPr lang="es-ES" sz="2800" dirty="0" err="1" smtClean="0"/>
              <a:t>publikoan</a:t>
            </a:r>
            <a:r>
              <a:rPr lang="es-ES" sz="2800" dirty="0" smtClean="0"/>
              <a:t> </a:t>
            </a:r>
            <a:r>
              <a:rPr lang="es-ES" sz="2800" dirty="0" err="1" smtClean="0"/>
              <a:t>egiten</a:t>
            </a:r>
            <a:r>
              <a:rPr lang="es-ES" sz="2800" dirty="0" smtClean="0"/>
              <a:t> </a:t>
            </a:r>
            <a:r>
              <a:rPr lang="es-ES" sz="2800" dirty="0" err="1" smtClean="0"/>
              <a:t>denean</a:t>
            </a:r>
            <a:r>
              <a:rPr lang="es-ES" sz="2800" dirty="0" smtClean="0"/>
              <a:t> (</a:t>
            </a:r>
            <a:r>
              <a:rPr lang="es-ES" sz="2800" dirty="0" err="1" smtClean="0"/>
              <a:t>bi</a:t>
            </a:r>
            <a:r>
              <a:rPr lang="es-ES" sz="2800" dirty="0" smtClean="0"/>
              <a:t> </a:t>
            </a:r>
            <a:r>
              <a:rPr lang="es-ES" sz="2800" dirty="0" err="1" smtClean="0"/>
              <a:t>kasu</a:t>
            </a:r>
            <a:r>
              <a:rPr lang="es-ES" sz="2800" dirty="0" smtClean="0"/>
              <a:t> </a:t>
            </a:r>
            <a:r>
              <a:rPr lang="es-ES" sz="2800" dirty="0" err="1" smtClean="0"/>
              <a:t>hauetan</a:t>
            </a:r>
            <a:r>
              <a:rPr lang="es-ES" sz="2800" dirty="0" smtClean="0"/>
              <a:t> </a:t>
            </a:r>
            <a:r>
              <a:rPr lang="es-ES" sz="2800" dirty="0" err="1" smtClean="0"/>
              <a:t>aldeek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dute</a:t>
            </a:r>
            <a:r>
              <a:rPr lang="es-ES" sz="2800" dirty="0" smtClean="0"/>
              <a:t> </a:t>
            </a:r>
            <a:r>
              <a:rPr lang="es-ES" sz="2800" dirty="0" err="1" smtClean="0"/>
              <a:t>eraginik</a:t>
            </a:r>
            <a:r>
              <a:rPr lang="es-ES" sz="2800" dirty="0" smtClean="0"/>
              <a:t> </a:t>
            </a:r>
            <a:r>
              <a:rPr lang="es-ES" sz="2800" dirty="0" err="1" smtClean="0"/>
              <a:t>prezioa</a:t>
            </a:r>
            <a:r>
              <a:rPr lang="es-ES" sz="2800" dirty="0" smtClean="0"/>
              <a:t> </a:t>
            </a:r>
            <a:r>
              <a:rPr lang="es-ES" sz="2800" dirty="0" err="1" smtClean="0"/>
              <a:t>ezartzerakoan</a:t>
            </a:r>
            <a:r>
              <a:rPr lang="es-ES" sz="2800" dirty="0" smtClean="0"/>
              <a:t>).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>
                <a:solidFill>
                  <a:srgbClr val="FF0000"/>
                </a:solidFill>
              </a:rPr>
              <a:t>Kostubidezko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eskurapenak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" sz="2800" b="1" dirty="0" err="1" smtClean="0"/>
              <a:t>Lehen</a:t>
            </a:r>
            <a:r>
              <a:rPr lang="es-ES" sz="2800" b="1" dirty="0" smtClean="0"/>
              <a:t> «</a:t>
            </a:r>
            <a:r>
              <a:rPr lang="es-ES" sz="2800" b="1" dirty="0" err="1" smtClean="0"/>
              <a:t>Dibidendu</a:t>
            </a:r>
            <a:r>
              <a:rPr lang="es-ES" sz="2800" dirty="0" smtClean="0"/>
              <a:t> </a:t>
            </a:r>
            <a:r>
              <a:rPr lang="es-ES" sz="2800" b="1" dirty="0" err="1" smtClean="0"/>
              <a:t>pasiboak</a:t>
            </a:r>
            <a:r>
              <a:rPr lang="es-ES" sz="2800" b="1" dirty="0" smtClean="0"/>
              <a:t>»</a:t>
            </a:r>
            <a:r>
              <a:rPr lang="es-ES" sz="2800" dirty="0" smtClean="0"/>
              <a:t>: </a:t>
            </a:r>
          </a:p>
          <a:p>
            <a:pPr lvl="1" algn="just"/>
            <a:r>
              <a:rPr lang="es-ES" sz="2400" dirty="0" smtClean="0"/>
              <a:t>-</a:t>
            </a:r>
            <a:r>
              <a:rPr lang="es-ES" sz="2400" dirty="0" err="1" smtClean="0"/>
              <a:t>kapital</a:t>
            </a:r>
            <a:r>
              <a:rPr lang="es-ES" sz="2400" dirty="0" smtClean="0"/>
              <a:t> </a:t>
            </a:r>
            <a:r>
              <a:rPr lang="es-ES" sz="2400" dirty="0" err="1" smtClean="0"/>
              <a:t>sozialaren</a:t>
            </a:r>
            <a:r>
              <a:rPr lang="es-ES" sz="2400" dirty="0" smtClean="0"/>
              <a:t> </a:t>
            </a:r>
            <a:r>
              <a:rPr lang="es-ES" sz="2400" dirty="0" err="1" smtClean="0"/>
              <a:t>zatia</a:t>
            </a:r>
            <a:r>
              <a:rPr lang="es-ES" sz="2400" dirty="0" smtClean="0"/>
              <a:t> </a:t>
            </a:r>
            <a:r>
              <a:rPr lang="es-ES" sz="2400" dirty="0" err="1" smtClean="0"/>
              <a:t>harpidetuta</a:t>
            </a:r>
            <a:r>
              <a:rPr lang="es-ES" sz="2400" dirty="0" smtClean="0"/>
              <a:t> </a:t>
            </a:r>
            <a:r>
              <a:rPr lang="es-ES" sz="2400" dirty="0" err="1" smtClean="0"/>
              <a:t>baina</a:t>
            </a:r>
            <a:r>
              <a:rPr lang="es-ES" sz="2400" dirty="0" smtClean="0"/>
              <a:t> </a:t>
            </a:r>
            <a:r>
              <a:rPr lang="es-ES" sz="2400" dirty="0" err="1" smtClean="0"/>
              <a:t>despoltsatu</a:t>
            </a:r>
            <a:r>
              <a:rPr lang="es-ES" sz="2400" dirty="0" smtClean="0"/>
              <a:t> </a:t>
            </a:r>
            <a:r>
              <a:rPr lang="es-ES" sz="2400" dirty="0" err="1" smtClean="0"/>
              <a:t>gabe</a:t>
            </a:r>
            <a:r>
              <a:rPr lang="es-ES" sz="2400" dirty="0" smtClean="0"/>
              <a:t>. </a:t>
            </a:r>
            <a:r>
              <a:rPr lang="es-ES" sz="2400" dirty="0" err="1" smtClean="0"/>
              <a:t>Baltzu</a:t>
            </a:r>
            <a:r>
              <a:rPr lang="es-ES" sz="2400" dirty="0" smtClean="0"/>
              <a:t> </a:t>
            </a:r>
            <a:r>
              <a:rPr lang="es-ES" sz="2400" dirty="0" err="1" smtClean="0"/>
              <a:t>anonimoan</a:t>
            </a:r>
            <a:r>
              <a:rPr lang="es-ES" sz="2400" dirty="0" smtClean="0"/>
              <a:t>, </a:t>
            </a:r>
            <a:r>
              <a:rPr lang="es-ES" sz="2400" dirty="0" err="1" smtClean="0"/>
              <a:t>harpidetutako</a:t>
            </a:r>
            <a:r>
              <a:rPr lang="es-ES" sz="2400" dirty="0" smtClean="0"/>
              <a:t> </a:t>
            </a:r>
            <a:r>
              <a:rPr lang="es-ES" sz="2400" dirty="0" err="1" smtClean="0"/>
              <a:t>akzioen</a:t>
            </a:r>
            <a:r>
              <a:rPr lang="es-ES" sz="2400" dirty="0" smtClean="0"/>
              <a:t> </a:t>
            </a:r>
            <a:r>
              <a:rPr lang="es-ES" sz="2400" dirty="0" err="1" smtClean="0"/>
              <a:t>balioa</a:t>
            </a:r>
            <a:r>
              <a:rPr lang="es-ES" sz="2400" dirty="0" smtClean="0"/>
              <a:t> </a:t>
            </a:r>
            <a:r>
              <a:rPr lang="es-ES" sz="2400" dirty="0" err="1" smtClean="0"/>
              <a:t>partzialki</a:t>
            </a:r>
            <a:r>
              <a:rPr lang="es-ES" sz="2400" dirty="0" smtClean="0"/>
              <a:t> </a:t>
            </a:r>
            <a:r>
              <a:rPr lang="es-ES" sz="2400" dirty="0" err="1" smtClean="0"/>
              <a:t>despoltsatuz</a:t>
            </a:r>
            <a:r>
              <a:rPr lang="es-ES" sz="2400" dirty="0" smtClean="0"/>
              <a:t> </a:t>
            </a:r>
            <a:r>
              <a:rPr lang="es-ES" sz="2400" dirty="0" err="1" smtClean="0"/>
              <a:t>gero</a:t>
            </a:r>
            <a:r>
              <a:rPr lang="es-ES" sz="2400" dirty="0" smtClean="0"/>
              <a:t>.</a:t>
            </a:r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err="1" smtClean="0"/>
              <a:t>Egiteke</a:t>
            </a:r>
            <a:r>
              <a:rPr lang="es-ES" sz="2800" dirty="0" smtClean="0"/>
              <a:t> </a:t>
            </a:r>
            <a:r>
              <a:rPr lang="es-ES" sz="2800" dirty="0" err="1" smtClean="0"/>
              <a:t>dagoen</a:t>
            </a:r>
            <a:r>
              <a:rPr lang="es-ES" sz="2800" dirty="0" smtClean="0"/>
              <a:t> </a:t>
            </a:r>
            <a:r>
              <a:rPr lang="es-ES" sz="2800" dirty="0" err="1" smtClean="0"/>
              <a:t>despoltsaketa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egiteko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epea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smtClean="0"/>
              <a:t>eta </a:t>
            </a:r>
            <a:r>
              <a:rPr lang="es-ES" sz="2800" dirty="0" smtClean="0">
                <a:solidFill>
                  <a:srgbClr val="0070C0"/>
                </a:solidFill>
              </a:rPr>
              <a:t>forma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00B050"/>
                </a:solidFill>
              </a:rPr>
              <a:t>estatutuetan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ezarritako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epean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/>
              <a:t>(</a:t>
            </a:r>
            <a:r>
              <a:rPr lang="es-ES" sz="2800" dirty="0" err="1" smtClean="0">
                <a:solidFill>
                  <a:srgbClr val="92D050"/>
                </a:solidFill>
              </a:rPr>
              <a:t>gehienezko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epea</a:t>
            </a:r>
            <a:r>
              <a:rPr lang="es-ES" sz="2800" dirty="0" smtClean="0"/>
              <a:t>) eta </a:t>
            </a:r>
            <a:r>
              <a:rPr lang="es-ES" sz="2800" dirty="0" smtClean="0">
                <a:solidFill>
                  <a:srgbClr val="00B050"/>
                </a:solidFill>
              </a:rPr>
              <a:t>forman</a:t>
            </a:r>
            <a:r>
              <a:rPr lang="es-ES" sz="2800" dirty="0" smtClean="0"/>
              <a:t>. </a:t>
            </a:r>
            <a:r>
              <a:rPr lang="es-ES" sz="2800" dirty="0" err="1" smtClean="0">
                <a:solidFill>
                  <a:srgbClr val="0070C0"/>
                </a:solidFill>
              </a:rPr>
              <a:t>Administratzaileek</a:t>
            </a:r>
            <a:r>
              <a:rPr lang="es-ES" sz="2800" dirty="0" smtClean="0"/>
              <a:t> </a:t>
            </a:r>
            <a:r>
              <a:rPr lang="es-ES" sz="2800" dirty="0" smtClean="0">
                <a:solidFill>
                  <a:srgbClr val="0070C0"/>
                </a:solidFill>
              </a:rPr>
              <a:t>ere</a:t>
            </a:r>
            <a:r>
              <a:rPr lang="es-ES" sz="2800" dirty="0" smtClean="0"/>
              <a:t> </a:t>
            </a:r>
            <a:r>
              <a:rPr lang="es-ES" sz="2800" dirty="0" err="1" smtClean="0"/>
              <a:t>ezar</a:t>
            </a:r>
            <a:r>
              <a:rPr lang="es-ES" sz="2800" dirty="0" smtClean="0"/>
              <a:t> </a:t>
            </a:r>
            <a:r>
              <a:rPr lang="es-ES" sz="2800" dirty="0" err="1" smtClean="0"/>
              <a:t>dezakete</a:t>
            </a:r>
            <a:r>
              <a:rPr lang="es-ES" sz="2800" dirty="0" smtClean="0"/>
              <a:t> </a:t>
            </a:r>
            <a:r>
              <a:rPr lang="es-ES" sz="2800" dirty="0" err="1" smtClean="0"/>
              <a:t>epea</a:t>
            </a:r>
            <a:r>
              <a:rPr lang="es-ES" sz="2800" dirty="0" smtClean="0"/>
              <a:t>, </a:t>
            </a:r>
            <a:r>
              <a:rPr lang="es-ES" sz="2800" dirty="0" err="1" smtClean="0"/>
              <a:t>baina</a:t>
            </a:r>
            <a:r>
              <a:rPr lang="es-ES" sz="2800" dirty="0" smtClean="0"/>
              <a:t> </a:t>
            </a:r>
            <a:r>
              <a:rPr lang="es-ES" sz="2800" dirty="0" err="1" smtClean="0"/>
              <a:t>beti</a:t>
            </a:r>
            <a:r>
              <a:rPr lang="es-ES" sz="2800" dirty="0" smtClean="0"/>
              <a:t> </a:t>
            </a:r>
            <a:r>
              <a:rPr lang="es-ES" sz="2800" dirty="0" err="1" smtClean="0"/>
              <a:t>estatutuetan</a:t>
            </a:r>
            <a:r>
              <a:rPr lang="es-ES" sz="2800" dirty="0" smtClean="0"/>
              <a:t> </a:t>
            </a:r>
            <a:r>
              <a:rPr lang="es-ES" sz="2800" dirty="0" err="1" smtClean="0"/>
              <a:t>ezarrita</a:t>
            </a:r>
            <a:r>
              <a:rPr lang="es-ES" sz="2800" dirty="0" smtClean="0"/>
              <a:t> </a:t>
            </a:r>
            <a:r>
              <a:rPr lang="es-ES" sz="2800" dirty="0" err="1" smtClean="0"/>
              <a:t>egon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den </a:t>
            </a:r>
            <a:r>
              <a:rPr lang="es-ES" sz="2800" dirty="0" err="1" smtClean="0"/>
              <a:t>epearen</a:t>
            </a:r>
            <a:r>
              <a:rPr lang="es-ES" sz="2800" dirty="0" smtClean="0"/>
              <a:t> </a:t>
            </a:r>
            <a:r>
              <a:rPr lang="es-ES" sz="2800" dirty="0" err="1" smtClean="0"/>
              <a:t>barruan</a:t>
            </a:r>
            <a:r>
              <a:rPr lang="es-ES" sz="2800" dirty="0" smtClean="0"/>
              <a:t>. </a:t>
            </a:r>
            <a:r>
              <a:rPr lang="es-ES" sz="2800" dirty="0" err="1" smtClean="0">
                <a:solidFill>
                  <a:srgbClr val="00B050"/>
                </a:solidFill>
              </a:rPr>
              <a:t>Ordainketa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egin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beharra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jakinarazi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behar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zaie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smtClean="0">
                <a:solidFill>
                  <a:srgbClr val="00B050"/>
                </a:solidFill>
              </a:rPr>
              <a:t>BORME-n </a:t>
            </a:r>
            <a:r>
              <a:rPr lang="es-ES" sz="2800" dirty="0" err="1" smtClean="0">
                <a:solidFill>
                  <a:srgbClr val="00B050"/>
                </a:solidFill>
              </a:rPr>
              <a:t>argitaratuko</a:t>
            </a:r>
            <a:r>
              <a:rPr lang="es-ES" sz="2800" dirty="0" smtClean="0">
                <a:solidFill>
                  <a:srgbClr val="00B050"/>
                </a:solidFill>
              </a:rPr>
              <a:t> da</a:t>
            </a:r>
            <a:r>
              <a:rPr lang="es-ES" sz="2800" dirty="0" smtClean="0"/>
              <a:t> (81. art.)</a:t>
            </a:r>
          </a:p>
          <a:p>
            <a:pPr algn="just"/>
            <a:r>
              <a:rPr lang="es-ES" sz="2800" dirty="0" smtClean="0"/>
              <a:t> 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>
                <a:solidFill>
                  <a:srgbClr val="FF0000"/>
                </a:solidFill>
              </a:rPr>
              <a:t>Egiteke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dauden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despoltsaketak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s-ES" sz="2800" dirty="0" err="1" smtClean="0"/>
              <a:t>Epea</a:t>
            </a:r>
            <a:r>
              <a:rPr lang="es-ES" sz="2800" dirty="0" smtClean="0"/>
              <a:t> </a:t>
            </a:r>
            <a:r>
              <a:rPr lang="es-ES" sz="2800" dirty="0" err="1" smtClean="0"/>
              <a:t>gaindituta</a:t>
            </a:r>
            <a:r>
              <a:rPr lang="es-ES" sz="2800" dirty="0" smtClean="0"/>
              <a:t>, </a:t>
            </a:r>
            <a:r>
              <a:rPr lang="es-ES" sz="2800" dirty="0" err="1" smtClean="0"/>
              <a:t>ordainketa</a:t>
            </a:r>
            <a:r>
              <a:rPr lang="es-ES" sz="2800" dirty="0" smtClean="0"/>
              <a:t> </a:t>
            </a:r>
            <a:r>
              <a:rPr lang="es-ES" sz="2800" dirty="0" err="1" smtClean="0"/>
              <a:t>egin</a:t>
            </a:r>
            <a:r>
              <a:rPr lang="es-ES" sz="2800" dirty="0" smtClean="0"/>
              <a:t> </a:t>
            </a:r>
            <a:r>
              <a:rPr lang="es-ES" sz="2800" dirty="0" err="1" smtClean="0"/>
              <a:t>gabe</a:t>
            </a:r>
            <a:r>
              <a:rPr lang="es-ES" sz="2800" dirty="0" smtClean="0"/>
              <a:t>, </a:t>
            </a:r>
            <a:r>
              <a:rPr lang="es-ES" sz="2800" dirty="0" err="1" smtClean="0"/>
              <a:t>akzioduna</a:t>
            </a:r>
            <a:r>
              <a:rPr lang="es-ES" sz="2800" dirty="0" smtClean="0"/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berandutzan</a:t>
            </a:r>
            <a:r>
              <a:rPr lang="es-ES" sz="2800" dirty="0" smtClean="0"/>
              <a:t> </a:t>
            </a:r>
            <a:r>
              <a:rPr lang="es-ES" sz="2800" dirty="0" err="1" smtClean="0"/>
              <a:t>dago</a:t>
            </a:r>
            <a:r>
              <a:rPr lang="es-ES" sz="2800" dirty="0" smtClean="0"/>
              <a:t>, </a:t>
            </a:r>
            <a:r>
              <a:rPr lang="es-ES" sz="2800" dirty="0" err="1" smtClean="0"/>
              <a:t>hurrengo</a:t>
            </a:r>
            <a:r>
              <a:rPr lang="es-ES" sz="2800" dirty="0" smtClean="0"/>
              <a:t> </a:t>
            </a:r>
            <a:r>
              <a:rPr lang="es-ES" sz="2800" dirty="0" err="1" smtClean="0"/>
              <a:t>ondorioekin</a:t>
            </a:r>
            <a:r>
              <a:rPr lang="es-ES" sz="2800" dirty="0" smtClean="0"/>
              <a:t>: </a:t>
            </a:r>
          </a:p>
          <a:p>
            <a:pPr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dirty="0" err="1" smtClean="0">
                <a:solidFill>
                  <a:srgbClr val="0070C0"/>
                </a:solidFill>
              </a:rPr>
              <a:t>ezingo</a:t>
            </a:r>
            <a:r>
              <a:rPr lang="es-ES" sz="2800" dirty="0" smtClean="0">
                <a:solidFill>
                  <a:srgbClr val="0070C0"/>
                </a:solidFill>
              </a:rPr>
              <a:t> du boto </a:t>
            </a:r>
            <a:r>
              <a:rPr lang="es-ES" sz="2800" dirty="0" err="1" smtClean="0">
                <a:solidFill>
                  <a:srgbClr val="0070C0"/>
                </a:solidFill>
              </a:rPr>
              <a:t>eskubidea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erabili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smtClean="0"/>
              <a:t>(</a:t>
            </a:r>
            <a:r>
              <a:rPr lang="es-ES" sz="2800" dirty="0" err="1" smtClean="0"/>
              <a:t>bere</a:t>
            </a:r>
            <a:r>
              <a:rPr lang="es-ES" sz="2800" dirty="0" smtClean="0"/>
              <a:t> </a:t>
            </a:r>
            <a:r>
              <a:rPr lang="es-ES" sz="2800" dirty="0" err="1" smtClean="0"/>
              <a:t>akzioen</a:t>
            </a:r>
            <a:r>
              <a:rPr lang="es-ES" sz="2800" dirty="0" smtClean="0"/>
              <a:t> </a:t>
            </a:r>
            <a:r>
              <a:rPr lang="es-ES" sz="2800" dirty="0" err="1" smtClean="0"/>
              <a:t>zenbatekoa</a:t>
            </a:r>
            <a:r>
              <a:rPr lang="es-ES" sz="2800" dirty="0" smtClean="0"/>
              <a:t> </a:t>
            </a:r>
            <a:r>
              <a:rPr lang="es-ES" sz="2800" dirty="0" err="1" smtClean="0"/>
              <a:t>kapital</a:t>
            </a:r>
            <a:r>
              <a:rPr lang="es-ES" sz="2800" dirty="0" smtClean="0"/>
              <a:t> </a:t>
            </a:r>
            <a:r>
              <a:rPr lang="es-ES" sz="2800" dirty="0" err="1" smtClean="0"/>
              <a:t>sozialetik</a:t>
            </a:r>
            <a:r>
              <a:rPr lang="es-ES" sz="2800" dirty="0" smtClean="0"/>
              <a:t> </a:t>
            </a:r>
            <a:r>
              <a:rPr lang="es-ES" sz="2800" dirty="0" err="1" smtClean="0"/>
              <a:t>kenduko</a:t>
            </a:r>
            <a:r>
              <a:rPr lang="es-ES" sz="2800" dirty="0" smtClean="0"/>
              <a:t> da </a:t>
            </a:r>
            <a:r>
              <a:rPr lang="es-ES" sz="2800" dirty="0" err="1" smtClean="0"/>
              <a:t>quoruma</a:t>
            </a:r>
            <a:r>
              <a:rPr lang="es-ES" sz="2800" dirty="0" smtClean="0"/>
              <a:t> </a:t>
            </a:r>
            <a:r>
              <a:rPr lang="es-ES" sz="2800" dirty="0" err="1" smtClean="0"/>
              <a:t>ezartzeko</a:t>
            </a:r>
            <a:r>
              <a:rPr lang="es-ES" sz="2800" dirty="0" smtClean="0"/>
              <a:t>).</a:t>
            </a:r>
          </a:p>
          <a:p>
            <a:pPr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dirty="0" err="1" smtClean="0">
                <a:solidFill>
                  <a:srgbClr val="0070C0"/>
                </a:solidFill>
              </a:rPr>
              <a:t>ez</a:t>
            </a:r>
            <a:r>
              <a:rPr lang="es-ES" sz="2800" dirty="0" smtClean="0">
                <a:solidFill>
                  <a:srgbClr val="0070C0"/>
                </a:solidFill>
              </a:rPr>
              <a:t> du </a:t>
            </a:r>
            <a:r>
              <a:rPr lang="es-ES" sz="2800" dirty="0" err="1" smtClean="0">
                <a:solidFill>
                  <a:srgbClr val="0070C0"/>
                </a:solidFill>
              </a:rPr>
              <a:t>dibidendurik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kobratuko</a:t>
            </a:r>
            <a:r>
              <a:rPr lang="es-ES" sz="2800" dirty="0" smtClean="0"/>
              <a:t>, </a:t>
            </a:r>
          </a:p>
          <a:p>
            <a:pPr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dirty="0" err="1" smtClean="0"/>
              <a:t>ezta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akzio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berriak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harpidetzeko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lehentasunik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izango</a:t>
            </a:r>
            <a:r>
              <a:rPr lang="es-ES" sz="2800" dirty="0" smtClean="0">
                <a:solidFill>
                  <a:srgbClr val="0070C0"/>
                </a:solidFill>
              </a:rPr>
              <a:t>.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sz="2800" dirty="0" err="1" smtClean="0">
                <a:solidFill>
                  <a:srgbClr val="0070C0"/>
                </a:solidFill>
              </a:rPr>
              <a:t>Baltzuaren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erremedioak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betetze</a:t>
            </a:r>
            <a:r>
              <a:rPr lang="es-ES" sz="2800" dirty="0" smtClean="0"/>
              <a:t> horren </a:t>
            </a:r>
            <a:r>
              <a:rPr lang="es-ES" sz="2800" dirty="0" err="1" smtClean="0"/>
              <a:t>aurrean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00B050"/>
                </a:solidFill>
              </a:rPr>
              <a:t>erreklamazio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judiziala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berandutzan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dagoen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akziodunaren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akzioak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saltzea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/>
              <a:t>(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badago</a:t>
            </a:r>
            <a:r>
              <a:rPr lang="es-ES" sz="2800" dirty="0" smtClean="0"/>
              <a:t> </a:t>
            </a:r>
            <a:r>
              <a:rPr lang="es-ES" sz="2800" dirty="0" err="1" smtClean="0"/>
              <a:t>saltzerik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B050"/>
                </a:solidFill>
              </a:rPr>
              <a:t>amortizazioa</a:t>
            </a:r>
            <a:r>
              <a:rPr lang="es-ES" sz="2800" dirty="0" smtClean="0"/>
              <a:t>, </a:t>
            </a:r>
            <a:r>
              <a:rPr lang="es-ES" sz="2800" dirty="0" err="1" smtClean="0"/>
              <a:t>kapital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 </a:t>
            </a:r>
            <a:r>
              <a:rPr lang="es-ES" sz="2800" dirty="0" err="1" smtClean="0"/>
              <a:t>murriztuko</a:t>
            </a:r>
            <a:r>
              <a:rPr lang="es-ES" sz="2800" dirty="0" smtClean="0"/>
              <a:t> </a:t>
            </a:r>
            <a:r>
              <a:rPr lang="es-ES" sz="2800" dirty="0" err="1" smtClean="0"/>
              <a:t>delarik</a:t>
            </a:r>
            <a:r>
              <a:rPr lang="es-ES" sz="2800" dirty="0" smtClean="0"/>
              <a:t>).</a:t>
            </a:r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err="1" smtClean="0"/>
              <a:t>Egiteke</a:t>
            </a:r>
            <a:r>
              <a:rPr lang="es-ES" sz="2800" dirty="0" smtClean="0"/>
              <a:t> </a:t>
            </a:r>
            <a:r>
              <a:rPr lang="es-ES" sz="2800" dirty="0" err="1" smtClean="0"/>
              <a:t>dauden</a:t>
            </a:r>
            <a:r>
              <a:rPr lang="es-ES" sz="2800" dirty="0" smtClean="0"/>
              <a:t> </a:t>
            </a:r>
            <a:r>
              <a:rPr lang="es-ES" sz="2800" dirty="0" err="1" smtClean="0"/>
              <a:t>despoltsaketen</a:t>
            </a:r>
            <a:r>
              <a:rPr lang="es-ES" sz="2800" dirty="0" smtClean="0"/>
              <a:t> </a:t>
            </a:r>
            <a:r>
              <a:rPr lang="es-ES" sz="2800" dirty="0" err="1" smtClean="0"/>
              <a:t>kasuan</a:t>
            </a:r>
            <a:r>
              <a:rPr lang="es-ES" sz="2800" dirty="0" smtClean="0"/>
              <a:t>:</a:t>
            </a:r>
          </a:p>
          <a:p>
            <a:pPr lvl="1" algn="just"/>
            <a:r>
              <a:rPr lang="es-ES" sz="2400" dirty="0" smtClean="0"/>
              <a:t>-</a:t>
            </a:r>
            <a:r>
              <a:rPr lang="es-ES" sz="2400" dirty="0" err="1" smtClean="0">
                <a:solidFill>
                  <a:srgbClr val="FF0000"/>
                </a:solidFill>
              </a:rPr>
              <a:t>akzio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despoltsatuak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smtClean="0"/>
              <a:t>eta </a:t>
            </a:r>
            <a:r>
              <a:rPr lang="es-ES" sz="2400" dirty="0" err="1" smtClean="0">
                <a:solidFill>
                  <a:srgbClr val="FF0000"/>
                </a:solidFill>
              </a:rPr>
              <a:t>despoltsatu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gabeak</a:t>
            </a:r>
            <a:r>
              <a:rPr lang="es-ES" sz="2400" dirty="0" smtClean="0"/>
              <a:t>. </a:t>
            </a:r>
            <a:r>
              <a:rPr lang="es-ES" sz="2400" dirty="0" err="1" smtClean="0"/>
              <a:t>Azken</a:t>
            </a:r>
            <a:r>
              <a:rPr lang="es-ES" sz="2400" dirty="0" smtClean="0"/>
              <a:t> </a:t>
            </a:r>
            <a:r>
              <a:rPr lang="es-ES" sz="2400" dirty="0" err="1" smtClean="0"/>
              <a:t>hauek</a:t>
            </a:r>
            <a:r>
              <a:rPr lang="es-ES" sz="2400" dirty="0" smtClean="0"/>
              <a:t>:</a:t>
            </a:r>
          </a:p>
          <a:p>
            <a:pPr lvl="3" algn="just"/>
            <a:r>
              <a:rPr lang="es-ES" sz="2000" dirty="0" smtClean="0"/>
              <a:t>-</a:t>
            </a:r>
            <a:r>
              <a:rPr lang="es-ES" sz="2000" dirty="0" err="1" smtClean="0">
                <a:solidFill>
                  <a:srgbClr val="92D050"/>
                </a:solidFill>
              </a:rPr>
              <a:t>izendunak</a:t>
            </a:r>
            <a:r>
              <a:rPr lang="es-ES" sz="2000" dirty="0" smtClean="0">
                <a:solidFill>
                  <a:srgbClr val="92D050"/>
                </a:solidFill>
              </a:rPr>
              <a:t> </a:t>
            </a:r>
            <a:r>
              <a:rPr lang="es-ES" sz="2000" dirty="0" err="1" smtClean="0">
                <a:solidFill>
                  <a:srgbClr val="92D050"/>
                </a:solidFill>
              </a:rPr>
              <a:t>dira</a:t>
            </a:r>
            <a:r>
              <a:rPr lang="es-ES" sz="2000" dirty="0" smtClean="0">
                <a:solidFill>
                  <a:srgbClr val="92D050"/>
                </a:solidFill>
              </a:rPr>
              <a:t> </a:t>
            </a:r>
          </a:p>
          <a:p>
            <a:pPr lvl="3" algn="just"/>
            <a:r>
              <a:rPr lang="es-ES" sz="2000" dirty="0" smtClean="0"/>
              <a:t>-</a:t>
            </a:r>
            <a:r>
              <a:rPr lang="es-ES" sz="2000" dirty="0" err="1" smtClean="0">
                <a:solidFill>
                  <a:srgbClr val="92D050"/>
                </a:solidFill>
              </a:rPr>
              <a:t>eskualdagarriak</a:t>
            </a:r>
            <a:r>
              <a:rPr lang="es-ES" sz="2000" dirty="0" smtClean="0"/>
              <a:t>; </a:t>
            </a:r>
            <a:r>
              <a:rPr lang="es-ES" sz="2000" dirty="0" err="1" smtClean="0"/>
              <a:t>baina</a:t>
            </a:r>
            <a:r>
              <a:rPr lang="es-ES" sz="2000" dirty="0" smtClean="0"/>
              <a:t>, </a:t>
            </a:r>
            <a:r>
              <a:rPr lang="es-ES" sz="2000" dirty="0" err="1" smtClean="0"/>
              <a:t>eskualdatuz</a:t>
            </a:r>
            <a:r>
              <a:rPr lang="es-ES" sz="2000" dirty="0" smtClean="0"/>
              <a:t> </a:t>
            </a:r>
            <a:r>
              <a:rPr lang="es-ES" sz="2000" dirty="0" err="1" smtClean="0"/>
              <a:t>gero</a:t>
            </a:r>
            <a:r>
              <a:rPr lang="es-ES" sz="2000" dirty="0" smtClean="0"/>
              <a:t>: </a:t>
            </a:r>
            <a:r>
              <a:rPr lang="es-ES" sz="2000" dirty="0" err="1" smtClean="0"/>
              <a:t>erantzukizun</a:t>
            </a:r>
            <a:r>
              <a:rPr lang="es-ES" sz="2000" dirty="0" smtClean="0"/>
              <a:t> </a:t>
            </a:r>
            <a:r>
              <a:rPr lang="es-ES" sz="2000" dirty="0" err="1" smtClean="0"/>
              <a:t>solidarioa</a:t>
            </a:r>
            <a:r>
              <a:rPr lang="es-ES" sz="2000" dirty="0" smtClean="0"/>
              <a:t> </a:t>
            </a:r>
            <a:r>
              <a:rPr lang="es-ES" sz="2000" dirty="0" err="1" smtClean="0"/>
              <a:t>eskuratzailea</a:t>
            </a:r>
            <a:r>
              <a:rPr lang="es-ES" sz="2000" dirty="0" smtClean="0"/>
              <a:t> </a:t>
            </a:r>
            <a:r>
              <a:rPr lang="es-ES" sz="2000" dirty="0" err="1" smtClean="0"/>
              <a:t>eskualdaketa</a:t>
            </a:r>
            <a:r>
              <a:rPr lang="es-ES" sz="2000" dirty="0" smtClean="0"/>
              <a:t> </a:t>
            </a:r>
            <a:r>
              <a:rPr lang="es-ES" sz="2000" dirty="0" err="1" smtClean="0"/>
              <a:t>egiten</a:t>
            </a:r>
            <a:r>
              <a:rPr lang="es-ES" sz="2000" dirty="0" smtClean="0"/>
              <a:t> </a:t>
            </a:r>
            <a:r>
              <a:rPr lang="es-ES" sz="2000" dirty="0" err="1" smtClean="0"/>
              <a:t>dutenekin</a:t>
            </a:r>
            <a:r>
              <a:rPr lang="es-ES" sz="2000" dirty="0" smtClean="0"/>
              <a:t> (</a:t>
            </a:r>
            <a:r>
              <a:rPr lang="es-ES" sz="2000" dirty="0" err="1" smtClean="0"/>
              <a:t>hauen</a:t>
            </a:r>
            <a:r>
              <a:rPr lang="es-ES" sz="2000" dirty="0" smtClean="0"/>
              <a:t> </a:t>
            </a:r>
            <a:r>
              <a:rPr lang="es-ES" sz="2000" dirty="0" err="1" smtClean="0"/>
              <a:t>erantzukizunak</a:t>
            </a:r>
            <a:r>
              <a:rPr lang="es-ES" sz="2000" dirty="0" smtClean="0"/>
              <a:t> </a:t>
            </a:r>
            <a:r>
              <a:rPr lang="es-ES" sz="2000" dirty="0" err="1" smtClean="0"/>
              <a:t>iraungo</a:t>
            </a:r>
            <a:r>
              <a:rPr lang="es-ES" sz="2000" dirty="0" smtClean="0"/>
              <a:t> du </a:t>
            </a:r>
            <a:r>
              <a:rPr lang="es-ES" sz="2000" dirty="0" err="1" smtClean="0"/>
              <a:t>hiru</a:t>
            </a:r>
            <a:r>
              <a:rPr lang="es-ES" sz="2000" dirty="0" smtClean="0"/>
              <a:t> </a:t>
            </a:r>
            <a:r>
              <a:rPr lang="es-ES" sz="2000" dirty="0" err="1" smtClean="0"/>
              <a:t>urtez</a:t>
            </a:r>
            <a:r>
              <a:rPr lang="es-ES" sz="2000" dirty="0" smtClean="0"/>
              <a:t> </a:t>
            </a:r>
            <a:r>
              <a:rPr lang="es-ES" sz="2000" dirty="0" err="1" smtClean="0"/>
              <a:t>eskualdaketa</a:t>
            </a:r>
            <a:r>
              <a:rPr lang="es-ES" sz="2000" dirty="0" smtClean="0"/>
              <a:t> </a:t>
            </a:r>
            <a:r>
              <a:rPr lang="es-ES" sz="2000" dirty="0" err="1" smtClean="0"/>
              <a:t>egiten</a:t>
            </a:r>
            <a:r>
              <a:rPr lang="es-ES" sz="2000" dirty="0" smtClean="0"/>
              <a:t> </a:t>
            </a:r>
            <a:r>
              <a:rPr lang="es-ES" sz="2000" dirty="0" err="1" smtClean="0"/>
              <a:t>denetik</a:t>
            </a:r>
            <a:r>
              <a:rPr lang="es-ES" sz="2000" dirty="0" smtClean="0"/>
              <a:t>).</a:t>
            </a:r>
          </a:p>
          <a:p>
            <a:pPr algn="just"/>
            <a:endParaRPr lang="es-ES" sz="2800" dirty="0" smtClean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Ekarpenarekiko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FF0000"/>
                </a:solidFill>
              </a:rPr>
              <a:t>prestazio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desberdinak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, </a:t>
            </a:r>
            <a:r>
              <a:rPr lang="es-ES" sz="2800" dirty="0" err="1" smtClean="0"/>
              <a:t>horrenbestez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ez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dute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kapital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soziala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osatzen</a:t>
            </a:r>
            <a:r>
              <a:rPr lang="es-ES" sz="2800" dirty="0" smtClean="0"/>
              <a:t>. 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Bere</a:t>
            </a:r>
            <a:r>
              <a:rPr lang="es-ES" sz="2800" dirty="0" smtClean="0"/>
              <a:t> </a:t>
            </a:r>
            <a:r>
              <a:rPr lang="es-ES" sz="2800" dirty="0" err="1" smtClean="0"/>
              <a:t>edukia</a:t>
            </a:r>
            <a:r>
              <a:rPr lang="es-ES" sz="2800" dirty="0" smtClean="0"/>
              <a:t> </a:t>
            </a:r>
            <a:r>
              <a:rPr lang="es-ES" sz="2800" dirty="0" err="1" smtClean="0"/>
              <a:t>zentzu</a:t>
            </a:r>
            <a:r>
              <a:rPr lang="es-ES" sz="2800" dirty="0" smtClean="0"/>
              <a:t> </a:t>
            </a:r>
            <a:r>
              <a:rPr lang="es-ES" sz="2800" dirty="0" err="1" smtClean="0"/>
              <a:t>zabalean</a:t>
            </a:r>
            <a:r>
              <a:rPr lang="es-ES" sz="2800" dirty="0" smtClean="0"/>
              <a:t> </a:t>
            </a:r>
            <a:r>
              <a:rPr lang="es-ES" sz="2800" dirty="0" err="1" smtClean="0"/>
              <a:t>onartzen</a:t>
            </a:r>
            <a:r>
              <a:rPr lang="es-ES" sz="2800" dirty="0" smtClean="0"/>
              <a:t> da: </a:t>
            </a:r>
            <a:r>
              <a:rPr lang="es-ES" sz="2800" dirty="0" smtClean="0">
                <a:solidFill>
                  <a:srgbClr val="0070C0"/>
                </a:solidFill>
              </a:rPr>
              <a:t>era </a:t>
            </a:r>
            <a:r>
              <a:rPr lang="es-ES" sz="2800" dirty="0" err="1" smtClean="0">
                <a:solidFill>
                  <a:srgbClr val="0070C0"/>
                </a:solidFill>
              </a:rPr>
              <a:t>guztietako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prestazioak</a:t>
            </a:r>
            <a:r>
              <a:rPr lang="es-ES" sz="2800" dirty="0" smtClean="0"/>
              <a:t>: </a:t>
            </a:r>
            <a:r>
              <a:rPr lang="es-ES" sz="2800" dirty="0" err="1" smtClean="0"/>
              <a:t>emateko</a:t>
            </a:r>
            <a:r>
              <a:rPr lang="es-ES" sz="2800" dirty="0" smtClean="0"/>
              <a:t>, </a:t>
            </a:r>
            <a:r>
              <a:rPr lang="es-ES" sz="2800" dirty="0" err="1" smtClean="0"/>
              <a:t>egiteko</a:t>
            </a:r>
            <a:r>
              <a:rPr lang="es-ES" sz="2800" dirty="0" smtClean="0"/>
              <a:t>,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egiteko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dirty="0" err="1" smtClean="0"/>
              <a:t>Ezinbestez</a:t>
            </a:r>
            <a:r>
              <a:rPr lang="es-ES" sz="2800" dirty="0" smtClean="0"/>
              <a:t>: </a:t>
            </a:r>
            <a:r>
              <a:rPr lang="es-ES" sz="2800" b="1" dirty="0" err="1" smtClean="0">
                <a:solidFill>
                  <a:srgbClr val="0070C0"/>
                </a:solidFill>
              </a:rPr>
              <a:t>Estatutu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sozialetan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agertzea</a:t>
            </a:r>
            <a:r>
              <a:rPr lang="es-ES" sz="2800" dirty="0" smtClean="0"/>
              <a:t>: </a:t>
            </a:r>
            <a:r>
              <a:rPr lang="es-ES" sz="2800" dirty="0" err="1" smtClean="0"/>
              <a:t>bertan</a:t>
            </a:r>
            <a:r>
              <a:rPr lang="es-ES" sz="2800" dirty="0" smtClean="0"/>
              <a:t> </a:t>
            </a:r>
            <a:r>
              <a:rPr lang="es-ES" sz="2800" dirty="0" err="1" smtClean="0"/>
              <a:t>ezarriko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partikulartasun</a:t>
            </a:r>
            <a:r>
              <a:rPr lang="es-ES" sz="2800" dirty="0" smtClean="0"/>
              <a:t> </a:t>
            </a:r>
            <a:r>
              <a:rPr lang="es-ES" sz="2800" dirty="0" err="1" smtClean="0"/>
              <a:t>guztiak</a:t>
            </a:r>
            <a:r>
              <a:rPr lang="es-ES" sz="2800" dirty="0" smtClean="0"/>
              <a:t> (</a:t>
            </a:r>
            <a:r>
              <a:rPr lang="es-ES" sz="2800" dirty="0" err="1" smtClean="0"/>
              <a:t>adibidez</a:t>
            </a:r>
            <a:r>
              <a:rPr lang="es-ES" sz="2800" dirty="0" smtClean="0"/>
              <a:t>, </a:t>
            </a:r>
            <a:r>
              <a:rPr lang="es-ES" sz="2800" dirty="0" err="1" smtClean="0"/>
              <a:t>bazkide</a:t>
            </a:r>
            <a:r>
              <a:rPr lang="es-ES" sz="2800" dirty="0" smtClean="0"/>
              <a:t> </a:t>
            </a:r>
            <a:r>
              <a:rPr lang="es-ES" sz="2800" dirty="0" err="1" smtClean="0"/>
              <a:t>guztiak</a:t>
            </a:r>
            <a:r>
              <a:rPr lang="es-ES" sz="2800" dirty="0" smtClean="0"/>
              <a:t> </a:t>
            </a:r>
            <a:r>
              <a:rPr lang="es-ES" sz="2800" dirty="0" err="1" smtClean="0"/>
              <a:t>behartzen</a:t>
            </a:r>
            <a:r>
              <a:rPr lang="es-ES" sz="2800" dirty="0" smtClean="0"/>
              <a:t> </a:t>
            </a:r>
            <a:r>
              <a:rPr lang="es-ES" sz="2800" dirty="0" err="1" smtClean="0"/>
              <a:t>dituzten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batzuk</a:t>
            </a:r>
            <a:r>
              <a:rPr lang="es-ES" sz="2800" dirty="0" smtClean="0"/>
              <a:t> </a:t>
            </a:r>
            <a:r>
              <a:rPr lang="es-ES" sz="2800" dirty="0" err="1" smtClean="0"/>
              <a:t>soilik</a:t>
            </a:r>
            <a:r>
              <a:rPr lang="es-ES" sz="2800" dirty="0" smtClean="0"/>
              <a:t>,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akzio</a:t>
            </a:r>
            <a:r>
              <a:rPr lang="es-ES" sz="2800" dirty="0" smtClean="0"/>
              <a:t>/</a:t>
            </a:r>
            <a:r>
              <a:rPr lang="es-ES" sz="2800" dirty="0" err="1" smtClean="0"/>
              <a:t>partizipazio</a:t>
            </a:r>
            <a:r>
              <a:rPr lang="es-ES" sz="2800" dirty="0" smtClean="0"/>
              <a:t> </a:t>
            </a:r>
            <a:r>
              <a:rPr lang="es-ES" sz="2800" dirty="0" err="1" smtClean="0"/>
              <a:t>zehatz</a:t>
            </a:r>
            <a:r>
              <a:rPr lang="es-ES" sz="2800" dirty="0" smtClean="0"/>
              <a:t> </a:t>
            </a:r>
            <a:r>
              <a:rPr lang="es-ES" sz="2800" dirty="0" err="1" smtClean="0"/>
              <a:t>batzuei</a:t>
            </a:r>
            <a:r>
              <a:rPr lang="es-ES" sz="2800" dirty="0" smtClean="0"/>
              <a:t> </a:t>
            </a:r>
            <a:r>
              <a:rPr lang="es-ES" sz="2800" dirty="0" err="1" smtClean="0"/>
              <a:t>lotuta</a:t>
            </a:r>
            <a:r>
              <a:rPr lang="es-ES" sz="2800" dirty="0" smtClean="0"/>
              <a:t> </a:t>
            </a:r>
            <a:r>
              <a:rPr lang="es-ES" sz="2800" dirty="0" err="1" smtClean="0"/>
              <a:t>dauden</a:t>
            </a:r>
            <a:r>
              <a:rPr lang="es-ES" sz="2800" dirty="0" smtClean="0"/>
              <a:t>).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>
                <a:solidFill>
                  <a:srgbClr val="FF0000"/>
                </a:solidFill>
              </a:rPr>
              <a:t>Osagarrizko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prestazioak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sz="2800" dirty="0" err="1" smtClean="0"/>
              <a:t>Behin</a:t>
            </a:r>
            <a:r>
              <a:rPr lang="es-ES" sz="2800" dirty="0" smtClean="0"/>
              <a:t> </a:t>
            </a:r>
            <a:r>
              <a:rPr lang="es-ES" sz="2800" dirty="0" err="1" smtClean="0"/>
              <a:t>baltzua</a:t>
            </a:r>
            <a:r>
              <a:rPr lang="es-ES" sz="2800" dirty="0" smtClean="0"/>
              <a:t> </a:t>
            </a:r>
            <a:r>
              <a:rPr lang="es-ES" sz="2800" dirty="0" err="1" smtClean="0"/>
              <a:t>eratuta</a:t>
            </a:r>
            <a:r>
              <a:rPr lang="es-ES" sz="2800" dirty="0" smtClean="0"/>
              <a:t> </a:t>
            </a:r>
            <a:r>
              <a:rPr lang="es-ES" sz="2800" dirty="0" err="1" smtClean="0"/>
              <a:t>erabakitzen</a:t>
            </a:r>
            <a:r>
              <a:rPr lang="es-ES" sz="2800" dirty="0" smtClean="0"/>
              <a:t> </a:t>
            </a:r>
            <a:r>
              <a:rPr lang="es-ES" sz="2800" dirty="0" err="1" smtClean="0"/>
              <a:t>bada</a:t>
            </a:r>
            <a:r>
              <a:rPr lang="es-ES" sz="2800" dirty="0" smtClean="0"/>
              <a:t>:</a:t>
            </a:r>
          </a:p>
          <a:p>
            <a:pPr lvl="1" algn="just"/>
            <a:r>
              <a:rPr lang="es-ES" sz="2400" dirty="0" smtClean="0"/>
              <a:t>- </a:t>
            </a:r>
            <a:r>
              <a:rPr lang="es-ES" sz="2400" dirty="0" err="1" smtClean="0"/>
              <a:t>osagarrizko</a:t>
            </a:r>
            <a:r>
              <a:rPr lang="es-ES" sz="2400" dirty="0" smtClean="0"/>
              <a:t> </a:t>
            </a:r>
            <a:r>
              <a:rPr lang="es-ES" sz="2400" dirty="0" err="1" smtClean="0"/>
              <a:t>prestazioak</a:t>
            </a:r>
            <a:r>
              <a:rPr lang="es-ES" sz="2400" dirty="0" smtClean="0"/>
              <a:t> </a:t>
            </a:r>
            <a:r>
              <a:rPr lang="es-ES" sz="2400" dirty="0" err="1" smtClean="0"/>
              <a:t>ezartzea</a:t>
            </a:r>
            <a:r>
              <a:rPr lang="es-ES" sz="2400" dirty="0" smtClean="0"/>
              <a:t> </a:t>
            </a:r>
            <a:r>
              <a:rPr lang="es-ES" sz="2400" dirty="0" err="1" smtClean="0"/>
              <a:t>edo</a:t>
            </a:r>
            <a:r>
              <a:rPr lang="es-ES" sz="2400" dirty="0" smtClean="0"/>
              <a:t> </a:t>
            </a:r>
          </a:p>
          <a:p>
            <a:pPr lvl="1" algn="just"/>
            <a:r>
              <a:rPr lang="es-ES" sz="2400" dirty="0" smtClean="0"/>
              <a:t>-</a:t>
            </a:r>
            <a:r>
              <a:rPr lang="es-ES" sz="2400" dirty="0" err="1" smtClean="0"/>
              <a:t>hasieratik</a:t>
            </a:r>
            <a:r>
              <a:rPr lang="es-ES" sz="2400" dirty="0" smtClean="0"/>
              <a:t> </a:t>
            </a:r>
            <a:r>
              <a:rPr lang="es-ES" sz="2400" dirty="0" err="1" smtClean="0"/>
              <a:t>egonda</a:t>
            </a:r>
            <a:r>
              <a:rPr lang="es-ES" sz="2400" dirty="0" smtClean="0"/>
              <a:t> </a:t>
            </a:r>
            <a:r>
              <a:rPr lang="es-ES" sz="2400" dirty="0" err="1" smtClean="0"/>
              <a:t>beren</a:t>
            </a:r>
            <a:r>
              <a:rPr lang="es-ES" sz="2400" dirty="0" smtClean="0"/>
              <a:t> </a:t>
            </a:r>
            <a:r>
              <a:rPr lang="es-ES" sz="2400" dirty="0" err="1" smtClean="0"/>
              <a:t>edukia</a:t>
            </a:r>
            <a:r>
              <a:rPr lang="es-ES" sz="2400" dirty="0" smtClean="0"/>
              <a:t> </a:t>
            </a:r>
            <a:r>
              <a:rPr lang="es-ES" sz="2400" dirty="0" err="1" smtClean="0"/>
              <a:t>aldatzea</a:t>
            </a:r>
            <a:r>
              <a:rPr lang="es-ES" sz="2400" dirty="0" smtClean="0"/>
              <a:t> </a:t>
            </a:r>
            <a:r>
              <a:rPr lang="es-ES" sz="2400" dirty="0" err="1" smtClean="0"/>
              <a:t>edota</a:t>
            </a:r>
            <a:r>
              <a:rPr lang="es-ES" sz="2400" dirty="0" smtClean="0"/>
              <a:t> </a:t>
            </a:r>
          </a:p>
          <a:p>
            <a:pPr lvl="1" algn="just"/>
            <a:r>
              <a:rPr lang="es-ES" sz="2400" dirty="0" smtClean="0"/>
              <a:t>-</a:t>
            </a:r>
            <a:r>
              <a:rPr lang="es-ES" sz="2400" dirty="0" err="1" smtClean="0"/>
              <a:t>behar</a:t>
            </a:r>
            <a:r>
              <a:rPr lang="es-ES" sz="2400" dirty="0" smtClean="0"/>
              <a:t> </a:t>
            </a:r>
            <a:r>
              <a:rPr lang="es-ES" sz="2400" dirty="0" err="1" smtClean="0"/>
              <a:t>baino</a:t>
            </a:r>
            <a:r>
              <a:rPr lang="es-ES" sz="2400" dirty="0" smtClean="0"/>
              <a:t> </a:t>
            </a:r>
            <a:r>
              <a:rPr lang="es-ES" sz="2400" dirty="0" err="1" smtClean="0"/>
              <a:t>lehenago</a:t>
            </a:r>
            <a:r>
              <a:rPr lang="es-ES" sz="2400" dirty="0" smtClean="0"/>
              <a:t> </a:t>
            </a:r>
            <a:r>
              <a:rPr lang="es-ES" sz="2400" dirty="0" err="1" smtClean="0"/>
              <a:t>kentzea</a:t>
            </a:r>
            <a:r>
              <a:rPr lang="es-ES" sz="2400" dirty="0" smtClean="0"/>
              <a:t>: </a:t>
            </a:r>
            <a:r>
              <a:rPr lang="es-ES" sz="2400" dirty="0" err="1" smtClean="0">
                <a:solidFill>
                  <a:srgbClr val="0070C0"/>
                </a:solidFill>
              </a:rPr>
              <a:t>estatutuen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aldaketarako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/>
              <a:t>prozedura</a:t>
            </a:r>
            <a:r>
              <a:rPr lang="es-ES" sz="2400" dirty="0" smtClean="0"/>
              <a:t> </a:t>
            </a:r>
            <a:r>
              <a:rPr lang="es-ES" sz="2400" dirty="0" err="1" smtClean="0"/>
              <a:t>jarraitu</a:t>
            </a:r>
            <a:r>
              <a:rPr lang="es-ES" sz="2400" dirty="0" smtClean="0"/>
              <a:t> </a:t>
            </a:r>
            <a:r>
              <a:rPr lang="es-ES" sz="2400" dirty="0" err="1" smtClean="0"/>
              <a:t>beharko</a:t>
            </a:r>
            <a:r>
              <a:rPr lang="es-ES" sz="2400" dirty="0" smtClean="0"/>
              <a:t> da, eta </a:t>
            </a:r>
            <a:r>
              <a:rPr lang="es-ES" sz="2400" dirty="0" err="1" smtClean="0"/>
              <a:t>behartuta</a:t>
            </a:r>
            <a:r>
              <a:rPr lang="es-ES" sz="2400" dirty="0" smtClean="0"/>
              <a:t> </a:t>
            </a:r>
            <a:r>
              <a:rPr lang="es-ES" sz="2400" dirty="0" err="1" smtClean="0"/>
              <a:t>dauden</a:t>
            </a:r>
            <a:r>
              <a:rPr lang="es-ES" sz="2400" dirty="0" smtClean="0"/>
              <a:t> </a:t>
            </a:r>
            <a:r>
              <a:rPr lang="es-ES" sz="2400" dirty="0" err="1" smtClean="0"/>
              <a:t>bazkideen</a:t>
            </a:r>
            <a:r>
              <a:rPr lang="es-ES" sz="2400" dirty="0" smtClean="0"/>
              <a:t> </a:t>
            </a:r>
            <a:r>
              <a:rPr lang="es-ES" sz="2400" dirty="0" err="1" smtClean="0"/>
              <a:t>onespen</a:t>
            </a:r>
            <a:r>
              <a:rPr lang="es-ES" sz="2400" dirty="0" smtClean="0"/>
              <a:t> </a:t>
            </a:r>
            <a:r>
              <a:rPr lang="es-ES" sz="2400" dirty="0" err="1" smtClean="0"/>
              <a:t>indibiduala</a:t>
            </a:r>
            <a:r>
              <a:rPr lang="es-ES" sz="2400" dirty="0" smtClean="0"/>
              <a:t>.</a:t>
            </a:r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err="1" smtClean="0">
                <a:solidFill>
                  <a:srgbClr val="0070C0"/>
                </a:solidFill>
              </a:rPr>
              <a:t>Osagarrizko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prestazioak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erantsita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daramatzaten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akzioen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edo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partizipazioen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eskualdaketak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00B050"/>
                </a:solidFill>
              </a:rPr>
              <a:t>baltzuaren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baimena</a:t>
            </a:r>
            <a:r>
              <a:rPr lang="es-ES" sz="2800" dirty="0" smtClean="0">
                <a:solidFill>
                  <a:srgbClr val="00B050"/>
                </a:solidFill>
              </a:rPr>
              <a:t>  </a:t>
            </a:r>
            <a:r>
              <a:rPr lang="es-ES" sz="2800" dirty="0" err="1" smtClean="0">
                <a:solidFill>
                  <a:srgbClr val="00B050"/>
                </a:solidFill>
              </a:rPr>
              <a:t>behar</a:t>
            </a:r>
            <a:r>
              <a:rPr lang="es-ES" sz="2800" dirty="0" smtClean="0">
                <a:solidFill>
                  <a:srgbClr val="00B050"/>
                </a:solidFill>
              </a:rPr>
              <a:t> du </a:t>
            </a:r>
            <a:r>
              <a:rPr lang="es-ES" sz="2800" dirty="0" smtClean="0"/>
              <a:t>(</a:t>
            </a:r>
            <a:r>
              <a:rPr lang="es-ES" sz="2800" dirty="0" err="1" smtClean="0"/>
              <a:t>bi</a:t>
            </a:r>
            <a:r>
              <a:rPr lang="es-ES" sz="2800" dirty="0" smtClean="0"/>
              <a:t> </a:t>
            </a:r>
            <a:r>
              <a:rPr lang="es-ES" sz="2800" dirty="0" err="1" smtClean="0"/>
              <a:t>hilabete</a:t>
            </a:r>
            <a:r>
              <a:rPr lang="es-ES" sz="2800" dirty="0" smtClean="0"/>
              <a:t> </a:t>
            </a:r>
            <a:r>
              <a:rPr lang="es-ES" sz="2800" dirty="0" err="1" smtClean="0"/>
              <a:t>igaroz</a:t>
            </a:r>
            <a:r>
              <a:rPr lang="es-ES" sz="2800" dirty="0" smtClean="0"/>
              <a:t> </a:t>
            </a:r>
            <a:r>
              <a:rPr lang="es-ES" sz="2800" dirty="0" err="1" smtClean="0"/>
              <a:t>gero</a:t>
            </a:r>
            <a:r>
              <a:rPr lang="es-ES" sz="2800" dirty="0" smtClean="0"/>
              <a:t> </a:t>
            </a:r>
            <a:r>
              <a:rPr lang="es-ES" sz="2800" dirty="0" err="1" smtClean="0"/>
              <a:t>eskaera</a:t>
            </a:r>
            <a:r>
              <a:rPr lang="es-ES" sz="2800" dirty="0" smtClean="0"/>
              <a:t> </a:t>
            </a:r>
            <a:r>
              <a:rPr lang="es-ES" sz="2800" dirty="0" err="1" smtClean="0"/>
              <a:t>aurkeztu</a:t>
            </a:r>
            <a:r>
              <a:rPr lang="es-ES" sz="2800" dirty="0" smtClean="0"/>
              <a:t> </a:t>
            </a:r>
            <a:r>
              <a:rPr lang="es-ES" sz="2800" dirty="0" err="1" smtClean="0"/>
              <a:t>zenetik</a:t>
            </a:r>
            <a:r>
              <a:rPr lang="es-ES" sz="2800" dirty="0" smtClean="0"/>
              <a:t> </a:t>
            </a:r>
            <a:r>
              <a:rPr lang="es-ES" sz="2800" dirty="0" err="1" smtClean="0"/>
              <a:t>isiltasun</a:t>
            </a:r>
            <a:r>
              <a:rPr lang="es-ES" sz="2800" dirty="0" smtClean="0"/>
              <a:t> </a:t>
            </a:r>
            <a:r>
              <a:rPr lang="es-ES" sz="2800" dirty="0" err="1" smtClean="0"/>
              <a:t>kasuan</a:t>
            </a:r>
            <a:r>
              <a:rPr lang="es-ES" sz="2800" dirty="0" smtClean="0"/>
              <a:t>, </a:t>
            </a:r>
            <a:r>
              <a:rPr lang="es-ES" sz="2800" dirty="0" err="1" smtClean="0"/>
              <a:t>isiltasun</a:t>
            </a:r>
            <a:r>
              <a:rPr lang="es-ES" sz="2800" dirty="0" smtClean="0"/>
              <a:t> </a:t>
            </a:r>
            <a:r>
              <a:rPr lang="es-ES" sz="2800" dirty="0" err="1" smtClean="0"/>
              <a:t>positiboa</a:t>
            </a:r>
            <a:r>
              <a:rPr lang="es-ES" sz="2800" dirty="0" smtClean="0"/>
              <a:t> </a:t>
            </a:r>
            <a:r>
              <a:rPr lang="es-ES" sz="2800" dirty="0" err="1" smtClean="0"/>
              <a:t>ulertzen</a:t>
            </a:r>
            <a:r>
              <a:rPr lang="es-ES" sz="2800" dirty="0" smtClean="0"/>
              <a:t> da).</a:t>
            </a:r>
          </a:p>
          <a:p>
            <a:pPr algn="just"/>
            <a:r>
              <a:rPr lang="es-ES" sz="2800" b="1" dirty="0" smtClean="0">
                <a:solidFill>
                  <a:srgbClr val="0070C0"/>
                </a:solidFill>
              </a:rPr>
              <a:t>Ez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betetzea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B050"/>
                </a:solidFill>
              </a:rPr>
              <a:t>arrazoirik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gabe</a:t>
            </a:r>
            <a:r>
              <a:rPr lang="es-ES" sz="2800" dirty="0" smtClean="0">
                <a:solidFill>
                  <a:srgbClr val="00B050"/>
                </a:solidFill>
              </a:rPr>
              <a:t> (</a:t>
            </a:r>
            <a:r>
              <a:rPr lang="es-ES" sz="2800" dirty="0" err="1" smtClean="0">
                <a:solidFill>
                  <a:srgbClr val="00B050"/>
                </a:solidFill>
              </a:rPr>
              <a:t>nahita</a:t>
            </a:r>
            <a:r>
              <a:rPr lang="es-ES" sz="2800" dirty="0" smtClean="0">
                <a:solidFill>
                  <a:srgbClr val="00B050"/>
                </a:solidFill>
              </a:rPr>
              <a:t>)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92D050"/>
                </a:solidFill>
              </a:rPr>
              <a:t>kapital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baltzuetan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legezko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arrazoia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bazkidea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kanporatzeko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smtClean="0"/>
              <a:t>(</a:t>
            </a:r>
            <a:r>
              <a:rPr lang="es-ES" sz="2800" dirty="0" err="1" smtClean="0">
                <a:solidFill>
                  <a:srgbClr val="92D050"/>
                </a:solidFill>
              </a:rPr>
              <a:t>osagarrizko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prestazioen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betetze</a:t>
            </a:r>
            <a:r>
              <a:rPr lang="es-ES" sz="2800" dirty="0" smtClean="0">
                <a:solidFill>
                  <a:srgbClr val="92D050"/>
                </a:solidFill>
              </a:rPr>
              <a:t> falta </a:t>
            </a:r>
            <a:r>
              <a:rPr lang="es-ES" sz="2800" dirty="0" err="1" smtClean="0">
                <a:solidFill>
                  <a:srgbClr val="92D050"/>
                </a:solidFill>
              </a:rPr>
              <a:t>nahi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gabe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denean</a:t>
            </a:r>
            <a:r>
              <a:rPr lang="es-ES" sz="2800" dirty="0" smtClean="0">
                <a:solidFill>
                  <a:srgbClr val="92D050"/>
                </a:solidFill>
              </a:rPr>
              <a:t>, </a:t>
            </a:r>
            <a:r>
              <a:rPr lang="es-ES" sz="2800" dirty="0" err="1" smtClean="0">
                <a:solidFill>
                  <a:srgbClr val="92D050"/>
                </a:solidFill>
              </a:rPr>
              <a:t>estatutuetan</a:t>
            </a:r>
            <a:r>
              <a:rPr lang="es-ES" sz="2800" dirty="0" smtClean="0">
                <a:solidFill>
                  <a:srgbClr val="92D050"/>
                </a:solidFill>
              </a:rPr>
              <a:t> jaso </a:t>
            </a:r>
            <a:r>
              <a:rPr lang="es-ES" sz="2800" dirty="0" err="1" smtClean="0">
                <a:solidFill>
                  <a:srgbClr val="92D050"/>
                </a:solidFill>
              </a:rPr>
              <a:t>daiteke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bazkidearen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kanporatze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arrazoitzat</a:t>
            </a:r>
            <a:r>
              <a:rPr lang="es-ES" sz="2800" dirty="0" smtClean="0">
                <a:solidFill>
                  <a:srgbClr val="92D050"/>
                </a:solidFill>
              </a:rPr>
              <a:t>: </a:t>
            </a:r>
            <a:r>
              <a:rPr lang="es-ES" sz="2800" dirty="0" err="1" smtClean="0">
                <a:solidFill>
                  <a:srgbClr val="92D050"/>
                </a:solidFill>
              </a:rPr>
              <a:t>horretarako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bazkide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guztien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onespena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edo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adostasuna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behar</a:t>
            </a:r>
            <a:r>
              <a:rPr lang="es-ES" sz="2800" smtClean="0">
                <a:solidFill>
                  <a:srgbClr val="92D050"/>
                </a:solidFill>
              </a:rPr>
              <a:t> da</a:t>
            </a:r>
            <a:r>
              <a:rPr lang="es-ES" sz="2800" smtClean="0"/>
              <a:t>). </a:t>
            </a:r>
            <a:endParaRPr lang="es-ES" sz="2800" dirty="0" smtClean="0"/>
          </a:p>
          <a:p>
            <a:pPr algn="just"/>
            <a:endParaRPr lang="es-ES" sz="2800" dirty="0" smtClean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2800" dirty="0" smtClean="0"/>
              <a:t>Bi </a:t>
            </a:r>
            <a:r>
              <a:rPr lang="es-ES" sz="2800" dirty="0" err="1" smtClean="0"/>
              <a:t>iturri</a:t>
            </a:r>
            <a:r>
              <a:rPr lang="es-ES" sz="2800" dirty="0" smtClean="0"/>
              <a:t> </a:t>
            </a:r>
            <a:r>
              <a:rPr lang="es-ES" sz="2800" dirty="0" err="1" smtClean="0"/>
              <a:t>finantzatzeko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FF0000"/>
                </a:solidFill>
              </a:rPr>
              <a:t>bere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kapitala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smtClean="0"/>
              <a:t>eta </a:t>
            </a:r>
            <a:r>
              <a:rPr lang="es-ES" sz="2800" dirty="0" err="1" smtClean="0">
                <a:solidFill>
                  <a:srgbClr val="FF0000"/>
                </a:solidFill>
              </a:rPr>
              <a:t>besteren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finantzaketa</a:t>
            </a:r>
            <a:r>
              <a:rPr lang="es-ES" sz="2800" dirty="0" smtClean="0"/>
              <a:t>.</a:t>
            </a:r>
          </a:p>
          <a:p>
            <a:pPr algn="just"/>
            <a:r>
              <a:rPr lang="es-ES" sz="2800" dirty="0" err="1" smtClean="0">
                <a:solidFill>
                  <a:srgbClr val="0070C0"/>
                </a:solidFill>
              </a:rPr>
              <a:t>Kapitala</a:t>
            </a:r>
            <a:r>
              <a:rPr lang="es-ES" sz="2800" dirty="0" smtClean="0"/>
              <a:t>: </a:t>
            </a:r>
            <a:r>
              <a:rPr lang="es-ES" sz="2800" dirty="0" err="1" smtClean="0"/>
              <a:t>bazkideek</a:t>
            </a:r>
            <a:r>
              <a:rPr lang="es-ES" sz="2800" dirty="0" smtClean="0"/>
              <a:t> </a:t>
            </a:r>
            <a:r>
              <a:rPr lang="es-ES" sz="2800" dirty="0" err="1" smtClean="0"/>
              <a:t>baltzura</a:t>
            </a:r>
            <a:r>
              <a:rPr lang="es-ES" sz="2800" dirty="0" smtClean="0"/>
              <a:t> </a:t>
            </a:r>
            <a:r>
              <a:rPr lang="es-ES" sz="2800" dirty="0" err="1" smtClean="0"/>
              <a:t>ekarritako</a:t>
            </a:r>
            <a:r>
              <a:rPr lang="es-ES" sz="2800" dirty="0" smtClean="0"/>
              <a:t> </a:t>
            </a:r>
            <a:r>
              <a:rPr lang="es-ES" sz="2800" dirty="0" err="1" smtClean="0"/>
              <a:t>dirua</a:t>
            </a:r>
            <a:r>
              <a:rPr lang="es-ES" sz="2800" dirty="0" smtClean="0"/>
              <a:t>, </a:t>
            </a:r>
            <a:r>
              <a:rPr lang="es-ES" sz="2800" dirty="0" err="1" smtClean="0"/>
              <a:t>ondasunak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ondare-eskubideak</a:t>
            </a:r>
            <a:r>
              <a:rPr lang="es-ES" sz="2800" dirty="0" smtClean="0"/>
              <a:t>:</a:t>
            </a:r>
          </a:p>
          <a:p>
            <a:pPr lvl="1" algn="just"/>
            <a:r>
              <a:rPr lang="es-ES" sz="2400" dirty="0" smtClean="0"/>
              <a:t>- </a:t>
            </a:r>
            <a:r>
              <a:rPr lang="es-ES" sz="2400" dirty="0" err="1" smtClean="0"/>
              <a:t>eraketa</a:t>
            </a:r>
            <a:r>
              <a:rPr lang="es-ES" sz="2400" dirty="0" smtClean="0"/>
              <a:t> </a:t>
            </a:r>
            <a:r>
              <a:rPr lang="es-ES" sz="2400" dirty="0" err="1" smtClean="0"/>
              <a:t>momentuan</a:t>
            </a:r>
            <a:r>
              <a:rPr lang="es-ES" sz="2400" dirty="0" smtClean="0"/>
              <a:t> </a:t>
            </a:r>
            <a:r>
              <a:rPr lang="es-ES" sz="2400" dirty="0" err="1" smtClean="0"/>
              <a:t>edo</a:t>
            </a:r>
            <a:endParaRPr lang="es-ES" sz="2400" dirty="0" smtClean="0"/>
          </a:p>
          <a:p>
            <a:pPr lvl="1" algn="just"/>
            <a:r>
              <a:rPr lang="es-ES" sz="2400" dirty="0" smtClean="0"/>
              <a:t>-</a:t>
            </a:r>
            <a:r>
              <a:rPr lang="es-ES" sz="2400" dirty="0" err="1" smtClean="0"/>
              <a:t>kapital-gehikuntza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 dela eta. </a:t>
            </a:r>
          </a:p>
          <a:p>
            <a:pPr lvl="1" algn="just"/>
            <a:r>
              <a:rPr lang="es-ES" sz="2400" dirty="0" err="1" smtClean="0"/>
              <a:t>Kontabilitatean</a:t>
            </a:r>
            <a:r>
              <a:rPr lang="es-ES" sz="2400" dirty="0" smtClean="0"/>
              <a:t>: «</a:t>
            </a:r>
            <a:r>
              <a:rPr lang="es-ES" sz="2400" dirty="0" err="1" smtClean="0"/>
              <a:t>bere</a:t>
            </a:r>
            <a:r>
              <a:rPr lang="es-ES" sz="2400" dirty="0" smtClean="0"/>
              <a:t> </a:t>
            </a:r>
            <a:r>
              <a:rPr lang="es-ES" sz="2400" dirty="0" err="1" smtClean="0"/>
              <a:t>funtsak</a:t>
            </a:r>
            <a:r>
              <a:rPr lang="es-ES" sz="2400" dirty="0" smtClean="0"/>
              <a:t>».</a:t>
            </a:r>
          </a:p>
          <a:p>
            <a:pPr algn="just"/>
            <a:r>
              <a:rPr lang="es-ES" sz="2800" dirty="0" err="1" smtClean="0">
                <a:solidFill>
                  <a:srgbClr val="0070C0"/>
                </a:solidFill>
              </a:rPr>
              <a:t>Besteren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edo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inoren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finantzaketa</a:t>
            </a:r>
            <a:r>
              <a:rPr lang="es-ES" sz="2800" dirty="0" smtClean="0"/>
              <a:t>: </a:t>
            </a:r>
            <a:r>
              <a:rPr lang="es-ES" sz="2800" dirty="0" err="1" smtClean="0"/>
              <a:t>hirugarrenen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maileguaz</a:t>
            </a:r>
            <a:r>
              <a:rPr lang="es-ES" sz="2800" dirty="0" smtClean="0"/>
              <a:t> </a:t>
            </a:r>
            <a:r>
              <a:rPr lang="es-ES" sz="2800" dirty="0" err="1" smtClean="0"/>
              <a:t>baliatzea</a:t>
            </a:r>
            <a:r>
              <a:rPr lang="es-ES" sz="2800" dirty="0" smtClean="0"/>
              <a:t>:</a:t>
            </a:r>
          </a:p>
          <a:p>
            <a:pPr lvl="1" algn="just"/>
            <a:r>
              <a:rPr lang="es-ES" sz="2400" dirty="0" smtClean="0"/>
              <a:t>-</a:t>
            </a:r>
            <a:r>
              <a:rPr lang="es-ES" sz="2400" dirty="0" err="1" smtClean="0"/>
              <a:t>orokorrean</a:t>
            </a:r>
            <a:r>
              <a:rPr lang="es-ES" sz="2400" dirty="0" smtClean="0"/>
              <a:t> </a:t>
            </a:r>
            <a:r>
              <a:rPr lang="es-ES" sz="2400" dirty="0" err="1" smtClean="0">
                <a:solidFill>
                  <a:srgbClr val="92D050"/>
                </a:solidFill>
              </a:rPr>
              <a:t>kreditu-erakundeak</a:t>
            </a:r>
            <a:endParaRPr lang="es-ES" sz="2400" dirty="0" smtClean="0">
              <a:solidFill>
                <a:srgbClr val="92D050"/>
              </a:solidFill>
            </a:endParaRPr>
          </a:p>
          <a:p>
            <a:pPr lvl="1" algn="just"/>
            <a:r>
              <a:rPr lang="es-ES" sz="2400" dirty="0" smtClean="0"/>
              <a:t>-</a:t>
            </a:r>
            <a:r>
              <a:rPr lang="es-ES" sz="2400" dirty="0" err="1" smtClean="0">
                <a:solidFill>
                  <a:srgbClr val="92D050"/>
                </a:solidFill>
              </a:rPr>
              <a:t>bazkideak</a:t>
            </a:r>
            <a:r>
              <a:rPr lang="es-ES" sz="2400" dirty="0" smtClean="0">
                <a:solidFill>
                  <a:srgbClr val="92D050"/>
                </a:solidFill>
              </a:rPr>
              <a:t> </a:t>
            </a:r>
            <a:r>
              <a:rPr lang="es-ES" sz="2400" dirty="0" err="1" smtClean="0">
                <a:solidFill>
                  <a:srgbClr val="92D050"/>
                </a:solidFill>
              </a:rPr>
              <a:t>beraiek</a:t>
            </a:r>
            <a:r>
              <a:rPr lang="es-ES" sz="2400" dirty="0" smtClean="0">
                <a:solidFill>
                  <a:srgbClr val="92D050"/>
                </a:solidFill>
              </a:rPr>
              <a:t>: </a:t>
            </a:r>
            <a:r>
              <a:rPr lang="es-ES" sz="2400" b="1" dirty="0" err="1" smtClean="0">
                <a:solidFill>
                  <a:srgbClr val="92D050"/>
                </a:solidFill>
              </a:rPr>
              <a:t>hartzekodun</a:t>
            </a:r>
            <a:r>
              <a:rPr lang="es-ES" sz="2400" b="1" dirty="0" smtClean="0">
                <a:solidFill>
                  <a:srgbClr val="92D050"/>
                </a:solidFill>
              </a:rPr>
              <a:t> </a:t>
            </a:r>
            <a:r>
              <a:rPr lang="es-ES" sz="2400" b="1" dirty="0" err="1" smtClean="0">
                <a:solidFill>
                  <a:srgbClr val="92D050"/>
                </a:solidFill>
              </a:rPr>
              <a:t>kondizioa</a:t>
            </a:r>
            <a:r>
              <a:rPr lang="es-ES" sz="2400" dirty="0" smtClean="0">
                <a:solidFill>
                  <a:srgbClr val="92D050"/>
                </a:solidFill>
              </a:rPr>
              <a:t>.</a:t>
            </a:r>
          </a:p>
          <a:p>
            <a:pPr algn="just"/>
            <a:endParaRPr lang="es-ES" sz="2800" dirty="0" smtClean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Ekarpen</a:t>
            </a:r>
            <a:r>
              <a:rPr lang="es-ES" dirty="0" smtClean="0"/>
              <a:t> </a:t>
            </a:r>
            <a:r>
              <a:rPr lang="es-ES" dirty="0" err="1" smtClean="0"/>
              <a:t>sozialen</a:t>
            </a:r>
            <a:r>
              <a:rPr lang="es-ES" dirty="0" smtClean="0"/>
              <a:t> </a:t>
            </a:r>
            <a:r>
              <a:rPr lang="es-ES" dirty="0" err="1" smtClean="0"/>
              <a:t>erregimena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800" b="1" dirty="0" err="1" smtClean="0">
                <a:solidFill>
                  <a:srgbClr val="FF0000"/>
                </a:solidFill>
              </a:rPr>
              <a:t>Kapital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soziala</a:t>
            </a:r>
            <a:r>
              <a:rPr lang="es-ES" sz="2800" dirty="0" smtClean="0"/>
              <a:t>: </a:t>
            </a:r>
            <a:r>
              <a:rPr lang="es-ES" sz="2800" dirty="0" err="1" smtClean="0"/>
              <a:t>kontabilitate-zifra</a:t>
            </a:r>
            <a:r>
              <a:rPr lang="es-ES" sz="2800" dirty="0" smtClean="0"/>
              <a:t> </a:t>
            </a:r>
            <a:r>
              <a:rPr lang="es-ES" sz="2800" dirty="0" err="1" smtClean="0"/>
              <a:t>bat</a:t>
            </a:r>
            <a:r>
              <a:rPr lang="es-ES" sz="2800" dirty="0" smtClean="0"/>
              <a:t> (</a:t>
            </a:r>
            <a:r>
              <a:rPr lang="es-ES" sz="2800" dirty="0" err="1" smtClean="0"/>
              <a:t>balantzean</a:t>
            </a:r>
            <a:r>
              <a:rPr lang="es-ES" sz="2800" dirty="0" smtClean="0"/>
              <a:t>).</a:t>
            </a:r>
          </a:p>
          <a:p>
            <a:pPr algn="just"/>
            <a:r>
              <a:rPr lang="es-ES" sz="2800" b="1" dirty="0" err="1" smtClean="0">
                <a:solidFill>
                  <a:srgbClr val="FF0000"/>
                </a:solidFill>
              </a:rPr>
              <a:t>Ondarea</a:t>
            </a:r>
            <a:r>
              <a:rPr lang="es-ES" sz="2800" dirty="0" smtClean="0"/>
              <a:t>: </a:t>
            </a:r>
            <a:r>
              <a:rPr lang="es-ES" sz="2800" dirty="0" err="1" smtClean="0"/>
              <a:t>aktiboa</a:t>
            </a:r>
            <a:r>
              <a:rPr lang="es-ES" sz="2800" dirty="0" smtClean="0"/>
              <a:t> eta </a:t>
            </a:r>
            <a:r>
              <a:rPr lang="es-ES" sz="2800" dirty="0" err="1" smtClean="0"/>
              <a:t>pasiboa</a:t>
            </a:r>
            <a:r>
              <a:rPr lang="es-ES" sz="2800" dirty="0" smtClean="0"/>
              <a:t>: </a:t>
            </a:r>
            <a:r>
              <a:rPr lang="es-ES" sz="2800" dirty="0" err="1" smtClean="0"/>
              <a:t>momentu</a:t>
            </a:r>
            <a:r>
              <a:rPr lang="es-ES" sz="2800" dirty="0" smtClean="0"/>
              <a:t> </a:t>
            </a:r>
            <a:r>
              <a:rPr lang="es-ES" sz="2800" dirty="0" err="1" smtClean="0"/>
              <a:t>zehatz</a:t>
            </a:r>
            <a:r>
              <a:rPr lang="es-ES" sz="2800" dirty="0" smtClean="0"/>
              <a:t> batean </a:t>
            </a:r>
            <a:r>
              <a:rPr lang="es-ES" sz="2800" dirty="0" err="1" smtClean="0"/>
              <a:t>baltzuak</a:t>
            </a:r>
            <a:r>
              <a:rPr lang="es-ES" sz="2800" dirty="0" smtClean="0"/>
              <a:t> </a:t>
            </a:r>
            <a:r>
              <a:rPr lang="es-ES" sz="2800" dirty="0" err="1" smtClean="0"/>
              <a:t>duen</a:t>
            </a:r>
            <a:r>
              <a:rPr lang="es-ES" sz="2800" dirty="0" smtClean="0"/>
              <a:t> </a:t>
            </a:r>
            <a:r>
              <a:rPr lang="es-ES" sz="2800" dirty="0" err="1" smtClean="0"/>
              <a:t>ondasun</a:t>
            </a:r>
            <a:r>
              <a:rPr lang="es-ES" sz="2800" dirty="0" smtClean="0"/>
              <a:t>, </a:t>
            </a:r>
            <a:r>
              <a:rPr lang="es-ES" sz="2800" dirty="0" err="1" smtClean="0"/>
              <a:t>eskubide</a:t>
            </a:r>
            <a:r>
              <a:rPr lang="es-ES" sz="2800" dirty="0" smtClean="0"/>
              <a:t> eta </a:t>
            </a:r>
            <a:r>
              <a:rPr lang="es-ES" sz="2800" dirty="0" err="1" smtClean="0"/>
              <a:t>betebeharren</a:t>
            </a:r>
            <a:r>
              <a:rPr lang="es-ES" sz="2800" dirty="0" smtClean="0"/>
              <a:t> </a:t>
            </a:r>
            <a:r>
              <a:rPr lang="es-ES" sz="2800" dirty="0" err="1" smtClean="0"/>
              <a:t>multzoa</a:t>
            </a:r>
            <a:r>
              <a:rPr lang="es-ES" sz="2800" dirty="0" smtClean="0"/>
              <a:t> da.</a:t>
            </a:r>
          </a:p>
          <a:p>
            <a:pPr algn="just"/>
            <a:r>
              <a:rPr lang="es-ES" sz="2800" dirty="0" err="1" smtClean="0">
                <a:solidFill>
                  <a:srgbClr val="0070C0"/>
                </a:solidFill>
              </a:rPr>
              <a:t>Ondarea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aldakorra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smtClean="0"/>
              <a:t>da, </a:t>
            </a:r>
            <a:r>
              <a:rPr lang="es-ES" sz="2800" dirty="0" err="1" smtClean="0"/>
              <a:t>aldiz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kapitala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finkoa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smtClean="0"/>
              <a:t>da (</a:t>
            </a:r>
            <a:r>
              <a:rPr lang="es-ES" sz="2800" dirty="0" err="1" smtClean="0"/>
              <a:t>handitu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murriztu</a:t>
            </a:r>
            <a:r>
              <a:rPr lang="es-ES" sz="2800" dirty="0" smtClean="0"/>
              <a:t> </a:t>
            </a:r>
            <a:r>
              <a:rPr lang="es-ES" sz="2800" dirty="0" err="1" smtClean="0"/>
              <a:t>daiteke</a:t>
            </a:r>
            <a:r>
              <a:rPr lang="es-ES" sz="2800" dirty="0" smtClean="0"/>
              <a:t>, </a:t>
            </a:r>
            <a:r>
              <a:rPr lang="es-ES" sz="2800" dirty="0" err="1" smtClean="0"/>
              <a:t>estatutu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sozialak</a:t>
            </a:r>
            <a:r>
              <a:rPr lang="es-ES" sz="2800" dirty="0" smtClean="0"/>
              <a:t> </a:t>
            </a:r>
            <a:r>
              <a:rPr lang="es-ES" sz="2800" dirty="0" err="1" smtClean="0"/>
              <a:t>aldatzeko</a:t>
            </a:r>
            <a:r>
              <a:rPr lang="es-ES" sz="2800" dirty="0" smtClean="0"/>
              <a:t> </a:t>
            </a:r>
            <a:r>
              <a:rPr lang="es-ES" sz="2800" dirty="0" err="1" smtClean="0"/>
              <a:t>prozedura</a:t>
            </a:r>
            <a:r>
              <a:rPr lang="es-ES" sz="2800" dirty="0" smtClean="0"/>
              <a:t> </a:t>
            </a:r>
            <a:r>
              <a:rPr lang="es-ES" sz="2800" dirty="0" err="1" smtClean="0"/>
              <a:t>zehatza</a:t>
            </a:r>
            <a:r>
              <a:rPr lang="es-ES" sz="2800" dirty="0" smtClean="0"/>
              <a:t> </a:t>
            </a:r>
            <a:r>
              <a:rPr lang="es-ES" sz="2800" dirty="0" err="1" smtClean="0"/>
              <a:t>jarraituz</a:t>
            </a:r>
            <a:r>
              <a:rPr lang="es-ES" sz="2800" dirty="0" smtClean="0"/>
              <a:t>).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400" b="1" dirty="0" err="1" smtClean="0"/>
              <a:t>Kapital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sozialaren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funtzioak</a:t>
            </a:r>
            <a:r>
              <a:rPr lang="es-ES" sz="2400" dirty="0" smtClean="0"/>
              <a:t>: </a:t>
            </a:r>
          </a:p>
          <a:p>
            <a:pPr lvl="1" algn="just"/>
            <a:r>
              <a:rPr lang="es-ES" sz="2000" dirty="0" smtClean="0"/>
              <a:t>-1) </a:t>
            </a:r>
            <a:r>
              <a:rPr lang="es-ES" sz="2000" dirty="0" err="1" smtClean="0">
                <a:solidFill>
                  <a:srgbClr val="0070C0"/>
                </a:solidFill>
              </a:rPr>
              <a:t>Antolatzailea</a:t>
            </a:r>
            <a:r>
              <a:rPr lang="es-ES" sz="2000" dirty="0" smtClean="0"/>
              <a:t>: </a:t>
            </a:r>
            <a:r>
              <a:rPr lang="es-ES" sz="2000" dirty="0" err="1" smtClean="0"/>
              <a:t>bazkideen</a:t>
            </a:r>
            <a:r>
              <a:rPr lang="es-ES" sz="2000" dirty="0" smtClean="0"/>
              <a:t> </a:t>
            </a:r>
            <a:r>
              <a:rPr lang="es-ES" sz="2000" dirty="0" err="1" smtClean="0"/>
              <a:t>eskubideen</a:t>
            </a:r>
            <a:r>
              <a:rPr lang="es-ES" sz="2000" dirty="0" smtClean="0"/>
              <a:t> </a:t>
            </a:r>
            <a:r>
              <a:rPr lang="es-ES" sz="2000" dirty="0" err="1" smtClean="0"/>
              <a:t>intentsitatea</a:t>
            </a:r>
            <a:r>
              <a:rPr lang="es-ES" sz="2000" dirty="0" smtClean="0"/>
              <a:t> </a:t>
            </a:r>
            <a:r>
              <a:rPr lang="es-ES" sz="2000" dirty="0" err="1" smtClean="0"/>
              <a:t>ezarriz</a:t>
            </a:r>
            <a:r>
              <a:rPr lang="es-ES" sz="2000" dirty="0" smtClean="0"/>
              <a:t>.</a:t>
            </a:r>
          </a:p>
          <a:p>
            <a:pPr lvl="1" algn="just"/>
            <a:r>
              <a:rPr lang="es-ES" sz="2000" dirty="0" smtClean="0"/>
              <a:t>-2) </a:t>
            </a:r>
            <a:r>
              <a:rPr lang="es-ES" sz="2000" dirty="0" err="1" smtClean="0">
                <a:solidFill>
                  <a:srgbClr val="0070C0"/>
                </a:solidFill>
              </a:rPr>
              <a:t>bermatzailea</a:t>
            </a:r>
            <a:r>
              <a:rPr lang="es-ES" sz="2000" dirty="0" smtClean="0"/>
              <a:t>: </a:t>
            </a:r>
            <a:r>
              <a:rPr lang="es-ES" sz="2200" dirty="0" err="1" smtClean="0"/>
              <a:t>hirugarrenen</a:t>
            </a:r>
            <a:r>
              <a:rPr lang="es-ES" sz="2200" dirty="0" smtClean="0"/>
              <a:t> </a:t>
            </a:r>
            <a:r>
              <a:rPr lang="es-ES" sz="2200" dirty="0" err="1" smtClean="0"/>
              <a:t>bermea</a:t>
            </a:r>
            <a:r>
              <a:rPr lang="es-ES" sz="2200" dirty="0" smtClean="0"/>
              <a:t> (</a:t>
            </a:r>
            <a:r>
              <a:rPr lang="es-ES" sz="2200" dirty="0" err="1" smtClean="0"/>
              <a:t>bazkideen</a:t>
            </a:r>
            <a:r>
              <a:rPr lang="es-ES" sz="2200" dirty="0" smtClean="0"/>
              <a:t> </a:t>
            </a:r>
            <a:r>
              <a:rPr lang="es-ES" sz="2200" dirty="0" err="1" smtClean="0"/>
              <a:t>erantzukizunik</a:t>
            </a:r>
            <a:r>
              <a:rPr lang="es-ES" sz="2200" dirty="0" smtClean="0"/>
              <a:t> </a:t>
            </a:r>
            <a:r>
              <a:rPr lang="es-ES" sz="2200" dirty="0" err="1" smtClean="0"/>
              <a:t>eza</a:t>
            </a:r>
            <a:r>
              <a:rPr lang="es-ES" sz="2200" dirty="0" smtClean="0"/>
              <a:t> </a:t>
            </a:r>
            <a:r>
              <a:rPr lang="es-ES" sz="2200" dirty="0" err="1" smtClean="0"/>
              <a:t>zor</a:t>
            </a:r>
            <a:r>
              <a:rPr lang="es-ES" sz="2200" dirty="0" smtClean="0"/>
              <a:t> </a:t>
            </a:r>
            <a:r>
              <a:rPr lang="es-ES" sz="2200" dirty="0" err="1" smtClean="0"/>
              <a:t>sozialekiko</a:t>
            </a:r>
            <a:r>
              <a:rPr lang="es-ES" sz="2200" dirty="0" smtClean="0"/>
              <a:t>).</a:t>
            </a:r>
          </a:p>
          <a:p>
            <a:pPr lvl="1" algn="just"/>
            <a:r>
              <a:rPr lang="es-ES" sz="2200" dirty="0" err="1" smtClean="0"/>
              <a:t>Kapitala</a:t>
            </a:r>
            <a:r>
              <a:rPr lang="es-ES" sz="2200" dirty="0" smtClean="0"/>
              <a:t>, </a:t>
            </a:r>
            <a:r>
              <a:rPr lang="es-ES" sz="2200" dirty="0" err="1" smtClean="0"/>
              <a:t>ondarearekiko</a:t>
            </a:r>
            <a:r>
              <a:rPr lang="es-ES" sz="2200" dirty="0" smtClean="0"/>
              <a:t> </a:t>
            </a:r>
            <a:r>
              <a:rPr lang="es-ES" sz="2200" dirty="0" err="1" smtClean="0"/>
              <a:t>atxikitze-zifra</a:t>
            </a:r>
            <a:r>
              <a:rPr lang="es-ES" sz="2200" dirty="0" smtClean="0"/>
              <a:t> da: </a:t>
            </a:r>
            <a:r>
              <a:rPr lang="es-ES" sz="2200" dirty="0" err="1" smtClean="0"/>
              <a:t>irabaziak</a:t>
            </a:r>
            <a:r>
              <a:rPr lang="es-ES" sz="2200" dirty="0" smtClean="0"/>
              <a:t> </a:t>
            </a:r>
            <a:r>
              <a:rPr lang="es-ES" sz="2200" dirty="0" err="1" smtClean="0"/>
              <a:t>ezingo</a:t>
            </a:r>
            <a:r>
              <a:rPr lang="es-ES" sz="2200" dirty="0" smtClean="0"/>
              <a:t> </a:t>
            </a:r>
            <a:r>
              <a:rPr lang="es-ES" sz="2200" dirty="0" err="1" smtClean="0"/>
              <a:t>dira</a:t>
            </a:r>
            <a:r>
              <a:rPr lang="es-ES" sz="2200" dirty="0" smtClean="0"/>
              <a:t> </a:t>
            </a:r>
            <a:r>
              <a:rPr lang="es-ES" sz="2200" dirty="0" err="1" smtClean="0"/>
              <a:t>banatu</a:t>
            </a:r>
            <a:r>
              <a:rPr lang="es-ES" sz="2200" dirty="0" smtClean="0"/>
              <a:t> </a:t>
            </a:r>
            <a:r>
              <a:rPr lang="es-ES" sz="2200" dirty="0" err="1" smtClean="0"/>
              <a:t>ondareak</a:t>
            </a:r>
            <a:r>
              <a:rPr lang="es-ES" sz="2200" dirty="0" smtClean="0"/>
              <a:t> </a:t>
            </a:r>
            <a:r>
              <a:rPr lang="es-ES" sz="2200" dirty="0" err="1" smtClean="0"/>
              <a:t>kapital</a:t>
            </a:r>
            <a:r>
              <a:rPr lang="es-ES" sz="2200" dirty="0" smtClean="0"/>
              <a:t> </a:t>
            </a:r>
            <a:r>
              <a:rPr lang="es-ES" sz="2200" dirty="0" err="1" smtClean="0"/>
              <a:t>zifra</a:t>
            </a:r>
            <a:r>
              <a:rPr lang="es-ES" sz="2200" dirty="0" smtClean="0"/>
              <a:t> </a:t>
            </a:r>
            <a:r>
              <a:rPr lang="es-ES" sz="2200" dirty="0" err="1" smtClean="0"/>
              <a:t>gainditzen</a:t>
            </a:r>
            <a:r>
              <a:rPr lang="es-ES" sz="2200" dirty="0" smtClean="0"/>
              <a:t> </a:t>
            </a:r>
            <a:r>
              <a:rPr lang="es-ES" sz="2200" dirty="0" err="1" smtClean="0"/>
              <a:t>ez</a:t>
            </a:r>
            <a:r>
              <a:rPr lang="es-ES" sz="2200" dirty="0" smtClean="0"/>
              <a:t> </a:t>
            </a:r>
            <a:r>
              <a:rPr lang="es-ES" sz="2200" dirty="0" err="1" smtClean="0"/>
              <a:t>duen</a:t>
            </a:r>
            <a:r>
              <a:rPr lang="es-ES" sz="2200" dirty="0" smtClean="0"/>
              <a:t> </a:t>
            </a:r>
            <a:r>
              <a:rPr lang="es-ES" sz="2200" dirty="0" err="1" smtClean="0"/>
              <a:t>bitartean</a:t>
            </a:r>
            <a:r>
              <a:rPr lang="es-ES" sz="2200" dirty="0" smtClean="0"/>
              <a:t>: KBL 273.2 art.</a:t>
            </a:r>
          </a:p>
          <a:p>
            <a:pPr algn="just"/>
            <a:endParaRPr lang="es-ES" sz="3200" dirty="0" smtClean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None/>
            </a:pPr>
            <a:r>
              <a:rPr lang="es-ES" sz="2800" b="1" dirty="0" err="1" smtClean="0"/>
              <a:t>Erreserbak</a:t>
            </a:r>
            <a:r>
              <a:rPr lang="es-ES" sz="2800" dirty="0" smtClean="0"/>
              <a:t>: </a:t>
            </a:r>
            <a:r>
              <a:rPr lang="es-ES" sz="2800" dirty="0" err="1" smtClean="0"/>
              <a:t>ondarearen</a:t>
            </a:r>
            <a:r>
              <a:rPr lang="es-ES" sz="2800" dirty="0" smtClean="0"/>
              <a:t> </a:t>
            </a:r>
            <a:r>
              <a:rPr lang="es-ES" sz="2800" dirty="0" err="1" smtClean="0"/>
              <a:t>elementu</a:t>
            </a:r>
            <a:endParaRPr lang="es-ES" sz="2800" dirty="0" smtClean="0"/>
          </a:p>
          <a:p>
            <a:pPr algn="just">
              <a:buFontTx/>
              <a:buNone/>
            </a:pPr>
            <a:endParaRPr lang="es-ES" sz="2800" dirty="0" smtClean="0"/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orokorrean</a:t>
            </a:r>
            <a:r>
              <a:rPr lang="es-ES" sz="2800" dirty="0" smtClean="0"/>
              <a:t>, </a:t>
            </a:r>
            <a:r>
              <a:rPr lang="es-ES" sz="2800" dirty="0" err="1" smtClean="0"/>
              <a:t>baltzuak</a:t>
            </a:r>
            <a:r>
              <a:rPr lang="es-ES" sz="2800" dirty="0" smtClean="0"/>
              <a:t> </a:t>
            </a:r>
            <a:r>
              <a:rPr lang="es-ES" sz="2800" dirty="0" err="1" smtClean="0"/>
              <a:t>lortutako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mozkinak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B050"/>
                </a:solidFill>
              </a:rPr>
              <a:t>ez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direnak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bazkideen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artean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banatu</a:t>
            </a:r>
            <a:r>
              <a:rPr lang="es-ES" sz="2800" dirty="0" smtClean="0"/>
              <a:t>. </a:t>
            </a:r>
            <a:r>
              <a:rPr lang="es-ES" sz="2800" dirty="0" err="1" smtClean="0"/>
              <a:t>Kapital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soziala+erreserbak</a:t>
            </a:r>
            <a:r>
              <a:rPr lang="es-ES" sz="2800" dirty="0" smtClean="0"/>
              <a:t>=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funtsak</a:t>
            </a:r>
            <a:r>
              <a:rPr lang="es-ES" sz="2800" dirty="0" smtClean="0"/>
              <a:t>. 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0070C0"/>
                </a:solidFill>
              </a:rPr>
              <a:t>Tipoak</a:t>
            </a:r>
            <a:r>
              <a:rPr lang="es-ES" sz="2800" dirty="0" smtClean="0"/>
              <a:t>: 1) </a:t>
            </a:r>
            <a:r>
              <a:rPr lang="es-ES" sz="2800" b="1" dirty="0" err="1" smtClean="0">
                <a:solidFill>
                  <a:srgbClr val="00B050"/>
                </a:solidFill>
              </a:rPr>
              <a:t>Erreserba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legala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/>
              <a:t>(KBL-k </a:t>
            </a:r>
            <a:r>
              <a:rPr lang="es-ES" sz="2800" dirty="0" err="1" smtClean="0"/>
              <a:t>agindutakoa</a:t>
            </a:r>
            <a:r>
              <a:rPr lang="es-ES" sz="2800" dirty="0" smtClean="0"/>
              <a:t>); 2) </a:t>
            </a:r>
            <a:r>
              <a:rPr lang="es-ES" sz="2800" b="1" dirty="0" err="1" smtClean="0">
                <a:solidFill>
                  <a:srgbClr val="00B050"/>
                </a:solidFill>
              </a:rPr>
              <a:t>erreserba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legalak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bereziak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/>
              <a:t>(KBL </a:t>
            </a:r>
            <a:r>
              <a:rPr lang="es-ES" sz="2800" dirty="0" err="1" smtClean="0"/>
              <a:t>ez</a:t>
            </a:r>
            <a:r>
              <a:rPr lang="es-ES" sz="2800" dirty="0" smtClean="0"/>
              <a:t> den </a:t>
            </a:r>
            <a:r>
              <a:rPr lang="es-ES" sz="2800" dirty="0" err="1" smtClean="0"/>
              <a:t>beste</a:t>
            </a:r>
            <a:r>
              <a:rPr lang="es-ES" sz="2800" dirty="0" smtClean="0"/>
              <a:t> </a:t>
            </a:r>
            <a:r>
              <a:rPr lang="es-ES" sz="2800" dirty="0" err="1" smtClean="0"/>
              <a:t>lege</a:t>
            </a:r>
            <a:r>
              <a:rPr lang="es-ES" sz="2800" dirty="0" smtClean="0"/>
              <a:t> </a:t>
            </a:r>
            <a:r>
              <a:rPr lang="es-ES" sz="2800" dirty="0" err="1" smtClean="0"/>
              <a:t>bereziek</a:t>
            </a:r>
            <a:r>
              <a:rPr lang="es-ES" sz="2800" dirty="0" smtClean="0"/>
              <a:t> </a:t>
            </a:r>
            <a:r>
              <a:rPr lang="es-ES" sz="2800" dirty="0" err="1" smtClean="0"/>
              <a:t>ezartzen</a:t>
            </a:r>
            <a:r>
              <a:rPr lang="es-ES" sz="2800" dirty="0" smtClean="0"/>
              <a:t> </a:t>
            </a:r>
            <a:r>
              <a:rPr lang="es-ES" sz="2800" dirty="0" err="1" smtClean="0"/>
              <a:t>dituztenak</a:t>
            </a:r>
            <a:r>
              <a:rPr lang="es-ES" sz="2800" dirty="0" smtClean="0"/>
              <a:t>: </a:t>
            </a:r>
            <a:r>
              <a:rPr lang="es-ES" sz="2800" dirty="0" err="1" smtClean="0"/>
              <a:t>kreditu-erakunde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aseguru</a:t>
            </a:r>
            <a:r>
              <a:rPr lang="es-ES" sz="2800" dirty="0" smtClean="0"/>
              <a:t> </a:t>
            </a:r>
            <a:r>
              <a:rPr lang="es-ES" sz="2800" dirty="0" err="1" smtClean="0"/>
              <a:t>konpainien</a:t>
            </a:r>
            <a:r>
              <a:rPr lang="es-ES" sz="2800" dirty="0" smtClean="0"/>
              <a:t> </a:t>
            </a:r>
            <a:r>
              <a:rPr lang="es-ES" sz="2800" dirty="0" err="1" smtClean="0"/>
              <a:t>kasuan</a:t>
            </a:r>
            <a:r>
              <a:rPr lang="es-ES" sz="2800" dirty="0" smtClean="0"/>
              <a:t>); 3) </a:t>
            </a:r>
            <a:r>
              <a:rPr lang="es-ES" sz="2800" b="1" dirty="0" err="1" smtClean="0">
                <a:solidFill>
                  <a:srgbClr val="00B050"/>
                </a:solidFill>
              </a:rPr>
              <a:t>erreserba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estatutarioak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/>
              <a:t>(</a:t>
            </a:r>
            <a:r>
              <a:rPr lang="es-ES" sz="2800" dirty="0" err="1" smtClean="0"/>
              <a:t>Estatutu</a:t>
            </a:r>
            <a:r>
              <a:rPr lang="es-ES" sz="2800" dirty="0" smtClean="0"/>
              <a:t> </a:t>
            </a:r>
            <a:r>
              <a:rPr lang="es-ES" sz="2800" dirty="0" err="1" smtClean="0"/>
              <a:t>sozialek</a:t>
            </a:r>
            <a:r>
              <a:rPr lang="es-ES" sz="2800" dirty="0" smtClean="0"/>
              <a:t> </a:t>
            </a:r>
            <a:r>
              <a:rPr lang="es-ES" sz="2800" dirty="0" err="1" smtClean="0"/>
              <a:t>agintzen</a:t>
            </a:r>
            <a:r>
              <a:rPr lang="es-ES" sz="2800" dirty="0" smtClean="0"/>
              <a:t> </a:t>
            </a:r>
            <a:r>
              <a:rPr lang="es-ES" sz="2800" dirty="0" err="1" smtClean="0"/>
              <a:t>dituztenak</a:t>
            </a:r>
            <a:r>
              <a:rPr lang="es-ES" sz="2800" dirty="0" smtClean="0"/>
              <a:t>); 4) </a:t>
            </a:r>
            <a:r>
              <a:rPr lang="es-ES" sz="2800" b="1" dirty="0" err="1" smtClean="0">
                <a:solidFill>
                  <a:srgbClr val="00B050"/>
                </a:solidFill>
              </a:rPr>
              <a:t>borondatezkoak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edo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b="1" dirty="0" smtClean="0">
                <a:solidFill>
                  <a:srgbClr val="00B050"/>
                </a:solidFill>
              </a:rPr>
              <a:t>libre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xedatzekoak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/>
              <a:t>(</a:t>
            </a:r>
            <a:r>
              <a:rPr lang="es-ES" sz="2800" dirty="0" err="1" smtClean="0"/>
              <a:t>Batzar</a:t>
            </a:r>
            <a:r>
              <a:rPr lang="es-ES" sz="2800" dirty="0" smtClean="0"/>
              <a:t> </a:t>
            </a:r>
            <a:r>
              <a:rPr lang="es-ES" sz="2800" dirty="0" err="1" smtClean="0"/>
              <a:t>Orokorraren</a:t>
            </a:r>
            <a:r>
              <a:rPr lang="es-ES" sz="2800" dirty="0" smtClean="0"/>
              <a:t> </a:t>
            </a:r>
            <a:r>
              <a:rPr lang="es-ES" sz="2800" dirty="0" err="1" smtClean="0"/>
              <a:t>akordioz</a:t>
            </a:r>
            <a:r>
              <a:rPr lang="es-ES" sz="2800" dirty="0" smtClean="0"/>
              <a:t>).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" sz="2800" dirty="0" smtClean="0"/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err="1" smtClean="0"/>
              <a:t>Diru</a:t>
            </a:r>
            <a:r>
              <a:rPr lang="es-ES" sz="2800" dirty="0" smtClean="0"/>
              <a:t>-entrega </a:t>
            </a:r>
            <a:r>
              <a:rPr lang="es-ES" sz="2800" dirty="0" err="1" smtClean="0"/>
              <a:t>egiaztatzea</a:t>
            </a:r>
            <a:r>
              <a:rPr lang="es-ES" sz="2800" dirty="0" smtClean="0"/>
              <a:t> </a:t>
            </a:r>
            <a:r>
              <a:rPr lang="es-ES" sz="2800" dirty="0" err="1" smtClean="0"/>
              <a:t>notarioaren</a:t>
            </a:r>
            <a:r>
              <a:rPr lang="es-ES" sz="2800" dirty="0" smtClean="0"/>
              <a:t> </a:t>
            </a:r>
            <a:r>
              <a:rPr lang="es-ES" sz="2800" dirty="0" err="1" smtClean="0"/>
              <a:t>aurrean</a:t>
            </a:r>
            <a:r>
              <a:rPr lang="es-ES" sz="2800" dirty="0" smtClean="0"/>
              <a:t>: </a:t>
            </a:r>
            <a:r>
              <a:rPr lang="es-ES" sz="2800" dirty="0" err="1" smtClean="0"/>
              <a:t>nahikoa</a:t>
            </a:r>
            <a:r>
              <a:rPr lang="es-ES" sz="2800" dirty="0" smtClean="0"/>
              <a:t> da </a:t>
            </a:r>
            <a:r>
              <a:rPr lang="es-ES" sz="2800" dirty="0" err="1" smtClean="0"/>
              <a:t>ekartzea</a:t>
            </a:r>
            <a:r>
              <a:rPr lang="es-ES" sz="2800" dirty="0" smtClean="0"/>
              <a:t> </a:t>
            </a:r>
            <a:r>
              <a:rPr lang="es-ES" sz="2800" dirty="0" err="1" smtClean="0"/>
              <a:t>bankuan</a:t>
            </a:r>
            <a:r>
              <a:rPr lang="es-ES" sz="2800" dirty="0" smtClean="0"/>
              <a:t> 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izenean</a:t>
            </a:r>
            <a:r>
              <a:rPr lang="es-ES" sz="2800" dirty="0" smtClean="0"/>
              <a:t> </a:t>
            </a:r>
            <a:r>
              <a:rPr lang="es-ES" sz="2800" dirty="0" err="1" smtClean="0"/>
              <a:t>egindako</a:t>
            </a:r>
            <a:r>
              <a:rPr lang="es-ES" sz="2800" dirty="0" smtClean="0"/>
              <a:t> </a:t>
            </a:r>
            <a:r>
              <a:rPr lang="es-ES" sz="2800" dirty="0" err="1" smtClean="0"/>
              <a:t>diru-sartzearen</a:t>
            </a:r>
            <a:r>
              <a:rPr lang="es-ES" sz="2800" dirty="0" smtClean="0"/>
              <a:t> </a:t>
            </a:r>
            <a:r>
              <a:rPr lang="es-ES" sz="2800" dirty="0" err="1" smtClean="0"/>
              <a:t>ziurtagiria</a:t>
            </a:r>
            <a:r>
              <a:rPr lang="es-ES" sz="2800" dirty="0" smtClean="0"/>
              <a:t>,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dirua</a:t>
            </a:r>
            <a:r>
              <a:rPr lang="es-ES" sz="2800" dirty="0" smtClean="0"/>
              <a:t> </a:t>
            </a:r>
            <a:r>
              <a:rPr lang="es-ES" sz="2800" dirty="0" err="1" smtClean="0"/>
              <a:t>bera</a:t>
            </a:r>
            <a:r>
              <a:rPr lang="es-ES" sz="2800" dirty="0" smtClean="0"/>
              <a:t> </a:t>
            </a:r>
            <a:r>
              <a:rPr lang="es-ES" sz="2800" dirty="0" err="1" smtClean="0"/>
              <a:t>entregatzea</a:t>
            </a:r>
            <a:r>
              <a:rPr lang="es-ES" sz="2800" dirty="0" smtClean="0"/>
              <a:t> </a:t>
            </a:r>
            <a:r>
              <a:rPr lang="es-ES" sz="2800" dirty="0" err="1" smtClean="0"/>
              <a:t>notarioari</a:t>
            </a:r>
            <a:r>
              <a:rPr lang="es-ES" sz="2800" dirty="0" smtClean="0"/>
              <a:t>, </a:t>
            </a:r>
            <a:r>
              <a:rPr lang="es-ES" sz="2800" dirty="0" err="1" smtClean="0"/>
              <a:t>diru-sartzea</a:t>
            </a:r>
            <a:r>
              <a:rPr lang="es-ES" sz="2800" dirty="0" smtClean="0"/>
              <a:t> </a:t>
            </a:r>
            <a:r>
              <a:rPr lang="es-ES" sz="2800" dirty="0" err="1" smtClean="0"/>
              <a:t>berak</a:t>
            </a:r>
            <a:r>
              <a:rPr lang="es-ES" sz="2800" dirty="0" smtClean="0"/>
              <a:t> </a:t>
            </a:r>
            <a:r>
              <a:rPr lang="es-ES" sz="2800" dirty="0" err="1" smtClean="0"/>
              <a:t>egin</a:t>
            </a:r>
            <a:r>
              <a:rPr lang="es-ES" sz="2800" dirty="0" smtClean="0"/>
              <a:t> </a:t>
            </a:r>
            <a:r>
              <a:rPr lang="es-ES" sz="2800" dirty="0" err="1" smtClean="0"/>
              <a:t>dezan</a:t>
            </a:r>
            <a:r>
              <a:rPr lang="es-ES" sz="2800" dirty="0" smtClean="0"/>
              <a:t> 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izenean</a:t>
            </a:r>
            <a:r>
              <a:rPr lang="es-ES" sz="2800" dirty="0" smtClean="0"/>
              <a:t>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err="1" smtClean="0">
                <a:solidFill>
                  <a:srgbClr val="FF0000"/>
                </a:solidFill>
              </a:rPr>
              <a:t>Diruzko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ekarpenak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" sz="2800" dirty="0" err="1" smtClean="0"/>
              <a:t>Hiru</a:t>
            </a:r>
            <a:r>
              <a:rPr lang="es-ES" sz="2800" dirty="0" smtClean="0"/>
              <a:t> </a:t>
            </a:r>
            <a:r>
              <a:rPr lang="es-ES" sz="2800" dirty="0" err="1" smtClean="0"/>
              <a:t>kontu</a:t>
            </a:r>
            <a:r>
              <a:rPr lang="es-ES" sz="2800" dirty="0" smtClean="0"/>
              <a:t>: </a:t>
            </a:r>
          </a:p>
          <a:p>
            <a:pPr algn="just">
              <a:buNone/>
            </a:pPr>
            <a:r>
              <a:rPr lang="es-ES" sz="2800" dirty="0" smtClean="0"/>
              <a:t>-1) </a:t>
            </a:r>
            <a:r>
              <a:rPr lang="es-ES" sz="2800" dirty="0" err="1" smtClean="0"/>
              <a:t>Ekarpenak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jabetza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titulupean</a:t>
            </a:r>
            <a:r>
              <a:rPr lang="es-ES" sz="2800" dirty="0" smtClean="0"/>
              <a:t>: </a:t>
            </a:r>
            <a:r>
              <a:rPr lang="es-ES" sz="2800" dirty="0" err="1" smtClean="0"/>
              <a:t>presumitzen</a:t>
            </a:r>
            <a:r>
              <a:rPr lang="es-ES" sz="2800" dirty="0" smtClean="0"/>
              <a:t> da </a:t>
            </a:r>
            <a:r>
              <a:rPr lang="es-ES" sz="2800" dirty="0" err="1" smtClean="0"/>
              <a:t>jabetza</a:t>
            </a:r>
            <a:r>
              <a:rPr lang="es-ES" sz="2800" dirty="0" smtClean="0"/>
              <a:t> </a:t>
            </a:r>
            <a:r>
              <a:rPr lang="es-ES" sz="2800" dirty="0" err="1" smtClean="0"/>
              <a:t>gisa</a:t>
            </a:r>
            <a:r>
              <a:rPr lang="es-ES" sz="2800" dirty="0" smtClean="0"/>
              <a:t> </a:t>
            </a:r>
            <a:r>
              <a:rPr lang="es-ES" sz="2800" dirty="0" err="1" smtClean="0"/>
              <a:t>egiten</a:t>
            </a:r>
            <a:r>
              <a:rPr lang="es-ES" sz="2800" dirty="0" smtClean="0"/>
              <a:t> dela (</a:t>
            </a:r>
            <a:r>
              <a:rPr lang="es-ES" sz="2800" dirty="0" err="1" smtClean="0"/>
              <a:t>beste</a:t>
            </a:r>
            <a:r>
              <a:rPr lang="es-ES" sz="2800" dirty="0" smtClean="0"/>
              <a:t> </a:t>
            </a:r>
            <a:r>
              <a:rPr lang="es-ES" sz="2800" dirty="0" err="1" smtClean="0"/>
              <a:t>moduren</a:t>
            </a:r>
            <a:r>
              <a:rPr lang="es-ES" sz="2800" dirty="0" smtClean="0"/>
              <a:t> </a:t>
            </a:r>
            <a:r>
              <a:rPr lang="es-ES" sz="2800" dirty="0" err="1" smtClean="0"/>
              <a:t>bat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bada</a:t>
            </a:r>
            <a:r>
              <a:rPr lang="es-ES" sz="2800" dirty="0" smtClean="0"/>
              <a:t> </a:t>
            </a:r>
            <a:r>
              <a:rPr lang="es-ES" sz="2800" dirty="0" err="1" smtClean="0"/>
              <a:t>adosten</a:t>
            </a:r>
            <a:r>
              <a:rPr lang="es-ES" sz="2800" dirty="0" smtClean="0"/>
              <a:t>).</a:t>
            </a:r>
          </a:p>
          <a:p>
            <a:pPr algn="just">
              <a:buNone/>
            </a:pPr>
            <a:r>
              <a:rPr lang="es-ES" sz="2800" dirty="0" smtClean="0"/>
              <a:t>-2) </a:t>
            </a:r>
            <a:r>
              <a:rPr lang="es-ES" sz="2800" dirty="0" err="1" smtClean="0">
                <a:solidFill>
                  <a:srgbClr val="0070C0"/>
                </a:solidFill>
              </a:rPr>
              <a:t>Erregulazio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berezia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smtClean="0"/>
              <a:t>KBL-n: </a:t>
            </a:r>
            <a:r>
              <a:rPr lang="es-ES" sz="2800" dirty="0" err="1" smtClean="0">
                <a:solidFill>
                  <a:srgbClr val="00B050"/>
                </a:solidFill>
              </a:rPr>
              <a:t>ondasun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higigarriak</a:t>
            </a:r>
            <a:r>
              <a:rPr lang="es-ES" sz="2800" dirty="0" smtClean="0"/>
              <a:t> </a:t>
            </a:r>
            <a:r>
              <a:rPr lang="es-ES" sz="2800" dirty="0" err="1" smtClean="0"/>
              <a:t>zein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higiezinak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/>
              <a:t>(64. art.); </a:t>
            </a:r>
            <a:r>
              <a:rPr lang="es-ES" sz="2800" dirty="0" err="1" smtClean="0">
                <a:solidFill>
                  <a:srgbClr val="00B050"/>
                </a:solidFill>
              </a:rPr>
              <a:t>kreditu-eskubideak</a:t>
            </a:r>
            <a:r>
              <a:rPr lang="es-ES" sz="2800" dirty="0" smtClean="0"/>
              <a:t> </a:t>
            </a:r>
            <a:r>
              <a:rPr lang="es-ES" sz="2800" dirty="0" err="1" smtClean="0"/>
              <a:t>direnean</a:t>
            </a:r>
            <a:r>
              <a:rPr lang="es-ES" sz="2800" dirty="0" smtClean="0"/>
              <a:t> (65. art.), eta </a:t>
            </a:r>
            <a:r>
              <a:rPr lang="es-ES" sz="2800" dirty="0" err="1" smtClean="0">
                <a:solidFill>
                  <a:srgbClr val="00B050"/>
                </a:solidFill>
              </a:rPr>
              <a:t>enpresa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edo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establezimendu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bat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denean</a:t>
            </a:r>
            <a:r>
              <a:rPr lang="es-ES" sz="2800" dirty="0" smtClean="0"/>
              <a:t> (66. art.).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Ez </a:t>
            </a:r>
            <a:r>
              <a:rPr lang="es-ES" dirty="0" err="1" smtClean="0">
                <a:solidFill>
                  <a:srgbClr val="FF0000"/>
                </a:solidFill>
              </a:rPr>
              <a:t>diruzko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ekarpenak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FontTx/>
              <a:buNone/>
            </a:pPr>
            <a:r>
              <a:rPr lang="es-ES" sz="2800" dirty="0" smtClean="0"/>
              <a:t>3) </a:t>
            </a:r>
            <a:r>
              <a:rPr lang="es-ES" sz="2800" dirty="0" err="1" smtClean="0">
                <a:solidFill>
                  <a:srgbClr val="0070C0"/>
                </a:solidFill>
              </a:rPr>
              <a:t>Balorazioa</a:t>
            </a:r>
            <a:r>
              <a:rPr lang="es-ES" sz="2800" dirty="0" smtClean="0"/>
              <a:t>: </a:t>
            </a:r>
            <a:r>
              <a:rPr lang="es-ES" sz="2800" b="1" dirty="0" err="1" smtClean="0">
                <a:solidFill>
                  <a:srgbClr val="FF0000"/>
                </a:solidFill>
              </a:rPr>
              <a:t>baltzu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anonimoan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smtClean="0"/>
              <a:t>(AURREZ):</a:t>
            </a:r>
          </a:p>
          <a:p>
            <a:pPr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b="1" dirty="0" err="1" smtClean="0">
                <a:solidFill>
                  <a:srgbClr val="00B050"/>
                </a:solidFill>
              </a:rPr>
              <a:t>Aditu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batek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/>
              <a:t>(</a:t>
            </a:r>
            <a:r>
              <a:rPr lang="es-ES" sz="2800" dirty="0" err="1" smtClean="0"/>
              <a:t>merkataritzako</a:t>
            </a:r>
            <a:r>
              <a:rPr lang="es-ES" sz="2800" dirty="0" smtClean="0"/>
              <a:t> </a:t>
            </a:r>
            <a:r>
              <a:rPr lang="es-ES" sz="2800" dirty="0" err="1" smtClean="0"/>
              <a:t>erregistratzaileak</a:t>
            </a:r>
            <a:r>
              <a:rPr lang="es-ES" sz="2800" dirty="0" smtClean="0"/>
              <a:t> </a:t>
            </a:r>
            <a:r>
              <a:rPr lang="es-ES" sz="2800" dirty="0" err="1" smtClean="0"/>
              <a:t>izendatuta</a:t>
            </a:r>
            <a:r>
              <a:rPr lang="es-ES" sz="2800" dirty="0" smtClean="0"/>
              <a:t>), </a:t>
            </a:r>
            <a:r>
              <a:rPr lang="es-ES" sz="2800" b="1" dirty="0" err="1" smtClean="0">
                <a:solidFill>
                  <a:srgbClr val="00B050"/>
                </a:solidFill>
              </a:rPr>
              <a:t>txosten</a:t>
            </a:r>
            <a:r>
              <a:rPr lang="es-ES" sz="2800" dirty="0" smtClean="0"/>
              <a:t> baten </a:t>
            </a:r>
            <a:r>
              <a:rPr lang="es-ES" sz="2800" dirty="0" err="1" smtClean="0"/>
              <a:t>bitartez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00B050"/>
                </a:solidFill>
              </a:rPr>
              <a:t>ekarpenaren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balorazioa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ezarriko</a:t>
            </a:r>
            <a:r>
              <a:rPr lang="es-ES" sz="2800" dirty="0" smtClean="0"/>
              <a:t> du: </a:t>
            </a:r>
            <a:r>
              <a:rPr lang="es-ES" sz="2800" dirty="0" err="1" smtClean="0">
                <a:solidFill>
                  <a:srgbClr val="92D050"/>
                </a:solidFill>
              </a:rPr>
              <a:t>eskritura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publikoan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ekarpenari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emandako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balioak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ezin</a:t>
            </a:r>
            <a:r>
              <a:rPr lang="es-ES" sz="2800" dirty="0" smtClean="0">
                <a:solidFill>
                  <a:srgbClr val="92D050"/>
                </a:solidFill>
              </a:rPr>
              <a:t> du </a:t>
            </a:r>
            <a:r>
              <a:rPr lang="es-ES" sz="2800" dirty="0" err="1" smtClean="0">
                <a:solidFill>
                  <a:srgbClr val="92D050"/>
                </a:solidFill>
              </a:rPr>
              <a:t>gainditu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adituak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emandakoa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endParaRPr lang="es-ES" sz="2800" b="1" dirty="0" smtClean="0"/>
          </a:p>
          <a:p>
            <a:pPr algn="just">
              <a:buFontTx/>
              <a:buNone/>
            </a:pPr>
            <a:r>
              <a:rPr lang="es-ES" sz="2800" b="1" dirty="0" err="1" smtClean="0">
                <a:solidFill>
                  <a:srgbClr val="FF0000"/>
                </a:solidFill>
              </a:rPr>
              <a:t>Salbuespenak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smtClean="0"/>
              <a:t>(</a:t>
            </a:r>
            <a:r>
              <a:rPr lang="es-ES" sz="2800" dirty="0" err="1" smtClean="0">
                <a:solidFill>
                  <a:srgbClr val="00B050"/>
                </a:solidFill>
              </a:rPr>
              <a:t>balorazio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independente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hori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eginda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baitago</a:t>
            </a:r>
            <a:r>
              <a:rPr lang="es-ES" sz="2800" dirty="0" smtClean="0"/>
              <a:t>): </a:t>
            </a:r>
          </a:p>
          <a:p>
            <a:pPr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dirty="0" err="1" smtClean="0"/>
              <a:t>ekarpena</a:t>
            </a:r>
            <a:r>
              <a:rPr lang="es-ES" sz="2800" dirty="0" smtClean="0"/>
              <a:t>, </a:t>
            </a:r>
            <a:r>
              <a:rPr lang="es-ES" sz="2800" dirty="0" err="1" smtClean="0"/>
              <a:t>lehenago</a:t>
            </a:r>
            <a:r>
              <a:rPr lang="es-ES" sz="2800" dirty="0" smtClean="0"/>
              <a:t> </a:t>
            </a:r>
            <a:r>
              <a:rPr lang="es-ES" sz="2800" dirty="0" err="1" smtClean="0"/>
              <a:t>baloratu</a:t>
            </a:r>
            <a:r>
              <a:rPr lang="es-ES" sz="2800" dirty="0" smtClean="0"/>
              <a:t> </a:t>
            </a:r>
            <a:r>
              <a:rPr lang="es-ES" sz="2800" dirty="0" err="1" smtClean="0"/>
              <a:t>badu</a:t>
            </a:r>
            <a:r>
              <a:rPr lang="es-ES" sz="2800" dirty="0" smtClean="0"/>
              <a:t> </a:t>
            </a:r>
            <a:r>
              <a:rPr lang="es-ES" sz="2800" dirty="0" err="1" smtClean="0"/>
              <a:t>aditu</a:t>
            </a:r>
            <a:r>
              <a:rPr lang="es-ES" sz="2800" dirty="0" smtClean="0"/>
              <a:t> </a:t>
            </a:r>
            <a:r>
              <a:rPr lang="es-ES" sz="2800" dirty="0" err="1" smtClean="0"/>
              <a:t>independente</a:t>
            </a:r>
            <a:r>
              <a:rPr lang="es-ES" sz="2800" dirty="0" smtClean="0"/>
              <a:t> </a:t>
            </a:r>
            <a:r>
              <a:rPr lang="es-ES" sz="2800" dirty="0" err="1" smtClean="0"/>
              <a:t>batek</a:t>
            </a:r>
            <a:r>
              <a:rPr lang="es-ES" sz="2800" dirty="0" smtClean="0"/>
              <a:t> (69. b, art.); </a:t>
            </a:r>
          </a:p>
          <a:p>
            <a:pPr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burtsan</a:t>
            </a:r>
            <a:r>
              <a:rPr lang="es-ES" sz="2800" dirty="0" smtClean="0"/>
              <a:t> </a:t>
            </a:r>
            <a:r>
              <a:rPr lang="es-ES" sz="2800" dirty="0" err="1" smtClean="0"/>
              <a:t>kotizatzen</a:t>
            </a:r>
            <a:r>
              <a:rPr lang="es-ES" sz="2800" dirty="0" smtClean="0"/>
              <a:t> </a:t>
            </a:r>
            <a:r>
              <a:rPr lang="es-ES" sz="2800" dirty="0" err="1" smtClean="0"/>
              <a:t>duten</a:t>
            </a:r>
            <a:r>
              <a:rPr lang="es-ES" sz="2800" dirty="0" smtClean="0"/>
              <a:t> </a:t>
            </a:r>
            <a:r>
              <a:rPr lang="es-ES" sz="2800" dirty="0" err="1" smtClean="0"/>
              <a:t>baloreak</a:t>
            </a:r>
            <a:r>
              <a:rPr lang="es-ES" sz="2800" dirty="0" smtClean="0"/>
              <a:t> </a:t>
            </a:r>
            <a:r>
              <a:rPr lang="es-ES" sz="2800" dirty="0" err="1" smtClean="0"/>
              <a:t>izanik</a:t>
            </a:r>
            <a:r>
              <a:rPr lang="es-ES" sz="2800" dirty="0" smtClean="0"/>
              <a:t> (</a:t>
            </a:r>
            <a:r>
              <a:rPr lang="es-ES" sz="2800" dirty="0" err="1" smtClean="0"/>
              <a:t>adituaren</a:t>
            </a:r>
            <a:r>
              <a:rPr lang="es-ES" sz="2800" dirty="0" smtClean="0"/>
              <a:t> </a:t>
            </a:r>
            <a:r>
              <a:rPr lang="es-ES" sz="2800" dirty="0" err="1" smtClean="0"/>
              <a:t>txostenaren</a:t>
            </a:r>
            <a:r>
              <a:rPr lang="es-ES" sz="2800" dirty="0" smtClean="0"/>
              <a:t> </a:t>
            </a:r>
            <a:r>
              <a:rPr lang="es-ES" sz="2800" dirty="0" err="1" smtClean="0"/>
              <a:t>ordez</a:t>
            </a:r>
            <a:r>
              <a:rPr lang="es-ES" sz="2800" dirty="0" smtClean="0"/>
              <a:t> </a:t>
            </a:r>
            <a:r>
              <a:rPr lang="es-ES" sz="2800" dirty="0" err="1" smtClean="0"/>
              <a:t>Burtsak</a:t>
            </a:r>
            <a:r>
              <a:rPr lang="es-ES" sz="2800" dirty="0" smtClean="0"/>
              <a:t> </a:t>
            </a:r>
            <a:r>
              <a:rPr lang="es-ES" sz="2800" dirty="0" err="1" smtClean="0"/>
              <a:t>emandako</a:t>
            </a:r>
            <a:r>
              <a:rPr lang="es-ES" sz="2800" dirty="0" smtClean="0"/>
              <a:t> </a:t>
            </a:r>
            <a:r>
              <a:rPr lang="es-ES" sz="2800" dirty="0" err="1" smtClean="0"/>
              <a:t>ziurtagiria</a:t>
            </a:r>
            <a:r>
              <a:rPr lang="es-ES" sz="2800" dirty="0" smtClean="0"/>
              <a:t> </a:t>
            </a:r>
            <a:r>
              <a:rPr lang="es-ES" sz="2800" dirty="0" err="1" smtClean="0"/>
              <a:t>balioko</a:t>
            </a:r>
            <a:r>
              <a:rPr lang="es-ES" sz="2800" dirty="0" smtClean="0"/>
              <a:t> </a:t>
            </a:r>
            <a:r>
              <a:rPr lang="es-ES" sz="2800" dirty="0" err="1" smtClean="0"/>
              <a:t>luke</a:t>
            </a:r>
            <a:r>
              <a:rPr lang="es-ES" sz="2800" dirty="0" smtClean="0"/>
              <a:t>, 69. a, art.).</a:t>
            </a:r>
          </a:p>
          <a:p>
            <a:pPr algn="just">
              <a:buFontTx/>
              <a:buNone/>
            </a:pPr>
            <a:r>
              <a:rPr lang="es-ES" sz="2800" dirty="0" smtClean="0"/>
              <a:t> </a:t>
            </a:r>
          </a:p>
          <a:p>
            <a:pPr algn="just">
              <a:buFontTx/>
              <a:buNone/>
            </a:pPr>
            <a:r>
              <a:rPr lang="es-ES" sz="2800" dirty="0" err="1" smtClean="0">
                <a:solidFill>
                  <a:srgbClr val="00B050"/>
                </a:solidFill>
              </a:rPr>
              <a:t>Salbuespen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kasu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hauetan</a:t>
            </a:r>
            <a:r>
              <a:rPr lang="es-ES" sz="2800" dirty="0" smtClean="0"/>
              <a:t>:</a:t>
            </a:r>
          </a:p>
          <a:p>
            <a:pPr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dirty="0" err="1" smtClean="0">
                <a:solidFill>
                  <a:srgbClr val="0070C0"/>
                </a:solidFill>
              </a:rPr>
              <a:t>administratzaileek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ordezko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txostena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/>
              <a:t>egin</a:t>
            </a:r>
            <a:r>
              <a:rPr lang="es-ES" sz="2800" dirty="0" smtClean="0"/>
              <a:t> </a:t>
            </a:r>
            <a:r>
              <a:rPr lang="es-ES" sz="2800" dirty="0" err="1" smtClean="0"/>
              <a:t>beharra</a:t>
            </a:r>
            <a:r>
              <a:rPr lang="es-ES" sz="2800" dirty="0" smtClean="0"/>
              <a:t>, </a:t>
            </a:r>
            <a:r>
              <a:rPr lang="es-ES" sz="2800" dirty="0" err="1" smtClean="0"/>
              <a:t>bere</a:t>
            </a:r>
            <a:r>
              <a:rPr lang="es-ES" sz="2800" dirty="0" smtClean="0"/>
              <a:t> </a:t>
            </a:r>
            <a:r>
              <a:rPr lang="es-ES" sz="2800" dirty="0" err="1" smtClean="0"/>
              <a:t>edukia</a:t>
            </a:r>
            <a:r>
              <a:rPr lang="es-ES" sz="2800" dirty="0" smtClean="0"/>
              <a:t> 70. art. </a:t>
            </a:r>
            <a:r>
              <a:rPr lang="es-ES" sz="2800" dirty="0" err="1" smtClean="0"/>
              <a:t>ezartzen</a:t>
            </a:r>
            <a:r>
              <a:rPr lang="es-ES" sz="2800" dirty="0" smtClean="0"/>
              <a:t> </a:t>
            </a:r>
            <a:r>
              <a:rPr lang="es-ES" sz="2800" dirty="0" err="1" smtClean="0"/>
              <a:t>duelarik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dirty="0" smtClean="0"/>
              <a:t>	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4) </a:t>
            </a:r>
            <a:r>
              <a:rPr lang="es-ES" sz="2800" dirty="0" err="1" smtClean="0"/>
              <a:t>Aldiz</a:t>
            </a:r>
            <a:r>
              <a:rPr lang="es-ES" sz="2800" dirty="0" smtClean="0"/>
              <a:t>, </a:t>
            </a:r>
            <a:r>
              <a:rPr lang="es-ES" sz="2800" b="1" dirty="0" err="1" smtClean="0">
                <a:solidFill>
                  <a:srgbClr val="FF0000"/>
                </a:solidFill>
              </a:rPr>
              <a:t>baltzu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mugatuetan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dirty="0" smtClean="0"/>
              <a:t>(ONDOREN): </a:t>
            </a:r>
            <a:r>
              <a:rPr lang="es-ES" sz="2800" dirty="0" err="1" smtClean="0"/>
              <a:t>ez</a:t>
            </a:r>
            <a:r>
              <a:rPr lang="es-ES" sz="2800" dirty="0" smtClean="0"/>
              <a:t> da </a:t>
            </a:r>
            <a:r>
              <a:rPr lang="es-ES" sz="2800" dirty="0" err="1" smtClean="0"/>
              <a:t>balorazioaz</a:t>
            </a:r>
            <a:r>
              <a:rPr lang="es-ES" sz="2800" dirty="0" smtClean="0"/>
              <a:t> </a:t>
            </a:r>
            <a:r>
              <a:rPr lang="es-ES" sz="2800" dirty="0" err="1" smtClean="0"/>
              <a:t>hitz</a:t>
            </a:r>
            <a:r>
              <a:rPr lang="es-ES" sz="2800" dirty="0" smtClean="0"/>
              <a:t> </a:t>
            </a:r>
            <a:r>
              <a:rPr lang="es-ES" sz="2800" dirty="0" err="1" smtClean="0"/>
              <a:t>egiten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eskrituran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emandako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balorazioaren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erantzukizunez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/>
              <a:t>baizik</a:t>
            </a:r>
            <a:r>
              <a:rPr lang="es-ES" sz="2800" dirty="0" smtClean="0"/>
              <a:t>:</a:t>
            </a:r>
          </a:p>
          <a:p>
            <a:pPr lvl="1" algn="just"/>
            <a:r>
              <a:rPr lang="es-ES" sz="2400" dirty="0" err="1" smtClean="0"/>
              <a:t>noren</a:t>
            </a:r>
            <a:r>
              <a:rPr lang="es-ES" sz="2400" dirty="0" smtClean="0"/>
              <a:t> </a:t>
            </a:r>
            <a:r>
              <a:rPr lang="es-ES" sz="2400" dirty="0" err="1" smtClean="0"/>
              <a:t>erantzukizuna</a:t>
            </a:r>
            <a:r>
              <a:rPr lang="es-ES" sz="2400" dirty="0" smtClean="0"/>
              <a:t>? (73. art.): </a:t>
            </a:r>
          </a:p>
          <a:p>
            <a:pPr lvl="1" algn="just"/>
            <a:r>
              <a:rPr lang="es-ES" sz="2400" dirty="0" smtClean="0"/>
              <a:t>-</a:t>
            </a:r>
            <a:r>
              <a:rPr lang="es-ES" sz="2400" dirty="0" err="1" smtClean="0">
                <a:solidFill>
                  <a:srgbClr val="00B050"/>
                </a:solidFill>
              </a:rPr>
              <a:t>Eraketan</a:t>
            </a:r>
            <a:r>
              <a:rPr lang="es-ES" sz="2400" dirty="0" smtClean="0"/>
              <a:t>: </a:t>
            </a:r>
            <a:r>
              <a:rPr lang="es-ES" sz="2400" dirty="0" err="1" smtClean="0"/>
              <a:t>bazkide</a:t>
            </a:r>
            <a:r>
              <a:rPr lang="es-ES" sz="2400" dirty="0" smtClean="0"/>
              <a:t> </a:t>
            </a:r>
            <a:r>
              <a:rPr lang="es-ES" sz="2400" dirty="0" err="1" smtClean="0"/>
              <a:t>fundatzaileena</a:t>
            </a:r>
            <a:r>
              <a:rPr lang="es-ES" sz="2400" dirty="0" smtClean="0"/>
              <a:t>.</a:t>
            </a:r>
          </a:p>
          <a:p>
            <a:pPr lvl="1" algn="just">
              <a:buNone/>
            </a:pPr>
            <a:r>
              <a:rPr lang="es-ES" sz="2400" dirty="0" smtClean="0"/>
              <a:t>	-</a:t>
            </a:r>
            <a:r>
              <a:rPr lang="es-ES" sz="2400" dirty="0" err="1" smtClean="0">
                <a:solidFill>
                  <a:srgbClr val="00B050"/>
                </a:solidFill>
              </a:rPr>
              <a:t>kapital-gehikuntzan</a:t>
            </a:r>
            <a:r>
              <a:rPr lang="es-ES" sz="2400" dirty="0" smtClean="0"/>
              <a:t>: </a:t>
            </a:r>
            <a:r>
              <a:rPr lang="es-ES" sz="2400" dirty="0" err="1" smtClean="0"/>
              <a:t>akordioa</a:t>
            </a:r>
            <a:r>
              <a:rPr lang="es-ES" sz="2400" dirty="0" smtClean="0"/>
              <a:t> </a:t>
            </a:r>
            <a:r>
              <a:rPr lang="es-ES" sz="2400" dirty="0" err="1" smtClean="0"/>
              <a:t>hartzen</a:t>
            </a:r>
            <a:r>
              <a:rPr lang="es-ES" sz="2400" dirty="0" smtClean="0"/>
              <a:t> </a:t>
            </a:r>
            <a:r>
              <a:rPr lang="es-ES" sz="2400" dirty="0" err="1" smtClean="0"/>
              <a:t>denean</a:t>
            </a:r>
            <a:r>
              <a:rPr lang="es-ES" sz="2400" dirty="0" smtClean="0"/>
              <a:t> </a:t>
            </a:r>
            <a:r>
              <a:rPr lang="es-ES" sz="2400" dirty="0" err="1" smtClean="0"/>
              <a:t>dagoeneko</a:t>
            </a:r>
            <a:r>
              <a:rPr lang="es-ES" sz="2400" dirty="0" smtClean="0"/>
              <a:t> </a:t>
            </a:r>
            <a:r>
              <a:rPr lang="es-ES" sz="2400" dirty="0" err="1" smtClean="0"/>
              <a:t>bazkide-kondizioa</a:t>
            </a:r>
            <a:r>
              <a:rPr lang="es-ES" sz="2400" dirty="0" smtClean="0"/>
              <a:t> </a:t>
            </a:r>
            <a:r>
              <a:rPr lang="es-ES" sz="2400" dirty="0" err="1" smtClean="0"/>
              <a:t>dutenena</a:t>
            </a:r>
            <a:r>
              <a:rPr lang="es-ES" sz="2400" dirty="0" smtClean="0"/>
              <a:t>,</a:t>
            </a:r>
          </a:p>
          <a:p>
            <a:pPr lvl="1" algn="just">
              <a:buNone/>
            </a:pPr>
            <a:r>
              <a:rPr lang="es-ES" sz="2400" dirty="0" smtClean="0"/>
              <a:t>	-</a:t>
            </a:r>
            <a:r>
              <a:rPr lang="es-ES" sz="2400" dirty="0" smtClean="0">
                <a:solidFill>
                  <a:srgbClr val="00B050"/>
                </a:solidFill>
              </a:rPr>
              <a:t>eta </a:t>
            </a:r>
            <a:r>
              <a:rPr lang="es-ES" sz="2400" dirty="0" err="1" smtClean="0">
                <a:solidFill>
                  <a:srgbClr val="00B050"/>
                </a:solidFill>
              </a:rPr>
              <a:t>ez</a:t>
            </a:r>
            <a:r>
              <a:rPr lang="es-ES" sz="2400" dirty="0" smtClean="0">
                <a:solidFill>
                  <a:srgbClr val="00B050"/>
                </a:solidFill>
              </a:rPr>
              <a:t> </a:t>
            </a:r>
            <a:r>
              <a:rPr lang="es-ES" sz="2400" dirty="0" err="1" smtClean="0">
                <a:solidFill>
                  <a:srgbClr val="00B050"/>
                </a:solidFill>
              </a:rPr>
              <a:t>diruzko</a:t>
            </a:r>
            <a:r>
              <a:rPr lang="es-ES" sz="2400" dirty="0" smtClean="0">
                <a:solidFill>
                  <a:srgbClr val="00B050"/>
                </a:solidFill>
              </a:rPr>
              <a:t> </a:t>
            </a:r>
            <a:r>
              <a:rPr lang="es-ES" sz="2400" dirty="0" err="1" smtClean="0">
                <a:solidFill>
                  <a:srgbClr val="00B050"/>
                </a:solidFill>
              </a:rPr>
              <a:t>ekarpenekin</a:t>
            </a:r>
            <a:r>
              <a:rPr lang="es-ES" sz="2400" dirty="0" smtClean="0">
                <a:solidFill>
                  <a:srgbClr val="00B050"/>
                </a:solidFill>
              </a:rPr>
              <a:t> </a:t>
            </a:r>
            <a:r>
              <a:rPr lang="es-ES" sz="2400" dirty="0" err="1" smtClean="0">
                <a:solidFill>
                  <a:srgbClr val="00B050"/>
                </a:solidFill>
              </a:rPr>
              <a:t>despoltsatutako</a:t>
            </a:r>
            <a:r>
              <a:rPr lang="es-ES" sz="2400" dirty="0" smtClean="0">
                <a:solidFill>
                  <a:srgbClr val="00B050"/>
                </a:solidFill>
              </a:rPr>
              <a:t> </a:t>
            </a:r>
            <a:r>
              <a:rPr lang="es-ES" sz="2400" dirty="0" err="1" smtClean="0">
                <a:solidFill>
                  <a:srgbClr val="00B050"/>
                </a:solidFill>
              </a:rPr>
              <a:t>partizipazioren</a:t>
            </a:r>
            <a:r>
              <a:rPr lang="es-ES" sz="2400" dirty="0" smtClean="0">
                <a:solidFill>
                  <a:srgbClr val="00B050"/>
                </a:solidFill>
              </a:rPr>
              <a:t> </a:t>
            </a:r>
            <a:r>
              <a:rPr lang="es-ES" sz="2400" dirty="0" err="1" smtClean="0">
                <a:solidFill>
                  <a:srgbClr val="00B050"/>
                </a:solidFill>
              </a:rPr>
              <a:t>bat</a:t>
            </a:r>
            <a:r>
              <a:rPr lang="es-ES" sz="2400" dirty="0" smtClean="0">
                <a:solidFill>
                  <a:srgbClr val="00B050"/>
                </a:solidFill>
              </a:rPr>
              <a:t> </a:t>
            </a:r>
            <a:r>
              <a:rPr lang="es-ES" sz="2400" dirty="0" err="1" smtClean="0">
                <a:solidFill>
                  <a:srgbClr val="00B050"/>
                </a:solidFill>
              </a:rPr>
              <a:t>eskuratzen</a:t>
            </a:r>
            <a:r>
              <a:rPr lang="es-ES" sz="2400" dirty="0" smtClean="0">
                <a:solidFill>
                  <a:srgbClr val="00B050"/>
                </a:solidFill>
              </a:rPr>
              <a:t> </a:t>
            </a:r>
            <a:r>
              <a:rPr lang="es-ES" sz="2400" dirty="0" err="1" smtClean="0">
                <a:solidFill>
                  <a:srgbClr val="00B050"/>
                </a:solidFill>
              </a:rPr>
              <a:t>duen</a:t>
            </a:r>
            <a:r>
              <a:rPr lang="es-ES" sz="2400" dirty="0" smtClean="0">
                <a:solidFill>
                  <a:srgbClr val="00B050"/>
                </a:solidFill>
              </a:rPr>
              <a:t> </a:t>
            </a:r>
            <a:r>
              <a:rPr lang="es-ES" sz="2400" dirty="0" err="1" smtClean="0">
                <a:solidFill>
                  <a:srgbClr val="00B050"/>
                </a:solidFill>
              </a:rPr>
              <a:t>pertsonarena</a:t>
            </a:r>
            <a:r>
              <a:rPr lang="es-ES" sz="2400" dirty="0" smtClean="0"/>
              <a:t>. </a:t>
            </a:r>
            <a:r>
              <a:rPr lang="es-ES" sz="2400" dirty="0" err="1" smtClean="0">
                <a:solidFill>
                  <a:srgbClr val="0070C0"/>
                </a:solidFill>
              </a:rPr>
              <a:t>Erantzukizun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hau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b="1" dirty="0" err="1" smtClean="0">
                <a:solidFill>
                  <a:srgbClr val="0070C0"/>
                </a:solidFill>
              </a:rPr>
              <a:t>salbuesten</a:t>
            </a:r>
            <a:r>
              <a:rPr lang="es-ES" sz="2400" dirty="0" smtClean="0">
                <a:solidFill>
                  <a:srgbClr val="0070C0"/>
                </a:solidFill>
              </a:rPr>
              <a:t> da</a:t>
            </a:r>
            <a:r>
              <a:rPr lang="es-ES" sz="2400" dirty="0" smtClean="0"/>
              <a:t>: </a:t>
            </a:r>
            <a:r>
              <a:rPr lang="es-ES" sz="2400" dirty="0" err="1" smtClean="0"/>
              <a:t>ekarpena</a:t>
            </a:r>
            <a:r>
              <a:rPr lang="es-ES" sz="2400" dirty="0" smtClean="0"/>
              <a:t> </a:t>
            </a:r>
            <a:r>
              <a:rPr lang="es-ES" sz="2400" dirty="0" err="1" smtClean="0"/>
              <a:t>aditu</a:t>
            </a:r>
            <a:r>
              <a:rPr lang="es-ES" sz="2400" dirty="0" smtClean="0"/>
              <a:t> </a:t>
            </a:r>
            <a:r>
              <a:rPr lang="es-ES" sz="2400" dirty="0" err="1" smtClean="0"/>
              <a:t>independente</a:t>
            </a:r>
            <a:r>
              <a:rPr lang="es-ES" sz="2400" dirty="0" smtClean="0"/>
              <a:t> baten </a:t>
            </a:r>
            <a:r>
              <a:rPr lang="es-ES" sz="2400" dirty="0" err="1" smtClean="0"/>
              <a:t>baloraziopean</a:t>
            </a:r>
            <a:r>
              <a:rPr lang="es-ES" sz="2400" dirty="0" smtClean="0"/>
              <a:t> </a:t>
            </a:r>
            <a:r>
              <a:rPr lang="es-ES" sz="2400" dirty="0" err="1" smtClean="0"/>
              <a:t>utziz</a:t>
            </a:r>
            <a:r>
              <a:rPr lang="es-ES" sz="2400" dirty="0" smtClean="0"/>
              <a:t> </a:t>
            </a:r>
            <a:r>
              <a:rPr lang="es-ES" sz="2400" dirty="0" err="1" smtClean="0"/>
              <a:t>gero</a:t>
            </a:r>
            <a:r>
              <a:rPr lang="es-ES" sz="2400" dirty="0" smtClean="0"/>
              <a:t> (76. art.).</a:t>
            </a:r>
          </a:p>
          <a:p>
            <a:pPr lvl="1" algn="just">
              <a:buNone/>
            </a:pPr>
            <a:r>
              <a:rPr lang="es-ES" sz="2400" b="1" dirty="0" err="1" smtClean="0"/>
              <a:t>Erantzukizun</a:t>
            </a:r>
            <a:r>
              <a:rPr lang="es-ES" sz="2400" dirty="0" smtClean="0"/>
              <a:t> </a:t>
            </a:r>
            <a:r>
              <a:rPr lang="es-ES" sz="2400" b="1" dirty="0" err="1" smtClean="0"/>
              <a:t>akzioa</a:t>
            </a:r>
            <a:r>
              <a:rPr lang="es-ES" sz="2400" dirty="0" smtClean="0"/>
              <a:t>: </a:t>
            </a:r>
            <a:r>
              <a:rPr lang="es-ES" sz="2400" dirty="0" err="1" smtClean="0"/>
              <a:t>baltzuaren</a:t>
            </a:r>
            <a:r>
              <a:rPr lang="es-ES" sz="2400" dirty="0" smtClean="0"/>
              <a:t> </a:t>
            </a:r>
            <a:r>
              <a:rPr lang="es-ES" sz="2400" dirty="0" err="1" smtClean="0"/>
              <a:t>izenean</a:t>
            </a:r>
            <a:r>
              <a:rPr lang="es-ES" sz="2400" dirty="0" smtClean="0"/>
              <a:t> </a:t>
            </a:r>
            <a:r>
              <a:rPr lang="es-ES" sz="2400" dirty="0" err="1" smtClean="0"/>
              <a:t>ezarri</a:t>
            </a:r>
            <a:r>
              <a:rPr lang="es-ES" sz="2400" dirty="0" smtClean="0"/>
              <a:t> </a:t>
            </a:r>
            <a:r>
              <a:rPr lang="es-ES" sz="2400" dirty="0" err="1" smtClean="0"/>
              <a:t>behar</a:t>
            </a:r>
            <a:r>
              <a:rPr lang="es-ES" sz="2400" dirty="0" smtClean="0"/>
              <a:t>, </a:t>
            </a:r>
            <a:r>
              <a:rPr lang="es-ES" sz="2400" dirty="0" err="1" smtClean="0"/>
              <a:t>beraz</a:t>
            </a:r>
            <a:r>
              <a:rPr lang="es-ES" sz="2400" dirty="0" smtClean="0"/>
              <a:t> </a:t>
            </a:r>
            <a:r>
              <a:rPr lang="es-ES" sz="2400" dirty="0" err="1" smtClean="0"/>
              <a:t>ondare</a:t>
            </a:r>
            <a:r>
              <a:rPr lang="es-ES" sz="2400" dirty="0" smtClean="0"/>
              <a:t> </a:t>
            </a:r>
            <a:r>
              <a:rPr lang="es-ES" sz="2400" dirty="0" err="1" smtClean="0"/>
              <a:t>sozialera</a:t>
            </a:r>
            <a:r>
              <a:rPr lang="es-ES" sz="2400" dirty="0" smtClean="0"/>
              <a:t> </a:t>
            </a:r>
            <a:r>
              <a:rPr lang="es-ES" sz="2400" dirty="0" err="1" smtClean="0"/>
              <a:t>doa</a:t>
            </a:r>
            <a:r>
              <a:rPr lang="es-ES" sz="2400" dirty="0" smtClean="0"/>
              <a:t> </a:t>
            </a:r>
            <a:r>
              <a:rPr lang="es-ES" sz="2400" dirty="0" err="1" smtClean="0"/>
              <a:t>lortutako</a:t>
            </a:r>
            <a:r>
              <a:rPr lang="es-ES" sz="2400" dirty="0" smtClean="0"/>
              <a:t> </a:t>
            </a:r>
            <a:r>
              <a:rPr lang="es-ES" sz="2400" dirty="0" err="1" smtClean="0"/>
              <a:t>kalte-ordaina</a:t>
            </a:r>
            <a:r>
              <a:rPr lang="es-ES" sz="2400" dirty="0" smtClean="0"/>
              <a:t>.</a:t>
            </a:r>
          </a:p>
          <a:p>
            <a:pPr lvl="1"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345</TotalTime>
  <Words>716</Words>
  <Application>Microsoft Office PowerPoint</Application>
  <PresentationFormat>Presentación en pantalla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Lucida Sans Unicode</vt:lpstr>
      <vt:lpstr>Verdana</vt:lpstr>
      <vt:lpstr>Wingdings 2</vt:lpstr>
      <vt:lpstr>Wingdings 3</vt:lpstr>
      <vt:lpstr>Concurrencia</vt:lpstr>
      <vt:lpstr>19. Gaia: Kapital-baltzuen finantzaketa. Ekarpen sozialak</vt:lpstr>
      <vt:lpstr>Ekarpen sozialen erregimena</vt:lpstr>
      <vt:lpstr>Presentación de PowerPoint</vt:lpstr>
      <vt:lpstr>Presentación de PowerPoint</vt:lpstr>
      <vt:lpstr>Presentación de PowerPoint</vt:lpstr>
      <vt:lpstr>Diruzko ekarpenak</vt:lpstr>
      <vt:lpstr>Ez diruzko ekarpenak</vt:lpstr>
      <vt:lpstr>Presentación de PowerPoint</vt:lpstr>
      <vt:lpstr>Presentación de PowerPoint</vt:lpstr>
      <vt:lpstr>Kostubidezko eskurapenak</vt:lpstr>
      <vt:lpstr>Egiteke dauden despoltsaketak</vt:lpstr>
      <vt:lpstr>Presentación de PowerPoint</vt:lpstr>
      <vt:lpstr>Presentación de PowerPoint</vt:lpstr>
      <vt:lpstr>Osagarrizko prestazioak</vt:lpstr>
      <vt:lpstr>Presentación de PowerPoint</vt:lpstr>
    </vt:vector>
  </TitlesOfParts>
  <Company>UPV-EHU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19. Gaia: Kapital-baltzuen finantzaketa. Ekarpen sozialak</dc:title>
  <dc:creator>dmpirarn</dc:creator>
  <cp:lastModifiedBy>NEREA IRACULIS</cp:lastModifiedBy>
  <cp:revision>49</cp:revision>
  <dcterms:created xsi:type="dcterms:W3CDTF">2014-03-19T17:00:31Z</dcterms:created>
  <dcterms:modified xsi:type="dcterms:W3CDTF">2018-04-18T16:21:45Z</dcterms:modified>
</cp:coreProperties>
</file>