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6" r:id="rId13"/>
    <p:sldId id="26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7" r:id="rId22"/>
    <p:sldId id="278" r:id="rId23"/>
    <p:sldId id="279" r:id="rId24"/>
    <p:sldId id="280" r:id="rId25"/>
    <p:sldId id="296" r:id="rId26"/>
    <p:sldId id="281" r:id="rId27"/>
    <p:sldId id="283" r:id="rId28"/>
    <p:sldId id="284" r:id="rId29"/>
    <p:sldId id="285" r:id="rId30"/>
    <p:sldId id="286" r:id="rId31"/>
    <p:sldId id="274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7" r:id="rId4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3"/>
    <p:restoredTop sz="94674"/>
  </p:normalViewPr>
  <p:slideViewPr>
    <p:cSldViewPr snapToGrid="0" snapToObjects="1">
      <p:cViewPr varScale="1">
        <p:scale>
          <a:sx n="145" d="100"/>
          <a:sy n="145" d="100"/>
        </p:scale>
        <p:origin x="9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ES_trad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2AC3BE0-CE0F-F147-B26F-76A6BD024EB3}" type="datetimeFigureOut">
              <a:rPr lang="es-ES_tradnl" smtClean="0"/>
              <a:t>6/3/20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803262D-2814-0D49-8C38-8053AC40CF14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543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xl.cefan.ulaval.ca/francophonie/Du_Bellay.htm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3194" y="1033389"/>
            <a:ext cx="9966960" cy="30358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_tradnl" dirty="0" smtClean="0"/>
              <a:t>LA RENAISSANCE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8825" y="4419161"/>
            <a:ext cx="9144000" cy="746226"/>
          </a:xfrm>
        </p:spPr>
        <p:txBody>
          <a:bodyPr/>
          <a:lstStyle/>
          <a:p>
            <a:r>
              <a:rPr lang="es-ES_tradnl" dirty="0" smtClean="0"/>
              <a:t>L’AFFIRMATION DU FRANÇAIS </a:t>
            </a:r>
            <a:r>
              <a:rPr lang="es-ES_tradnl" dirty="0"/>
              <a:t>  </a:t>
            </a:r>
            <a:r>
              <a:rPr lang="es-ES_tradnl" dirty="0" err="1"/>
              <a:t>XVI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52121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AVANT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Déjà</a:t>
            </a:r>
            <a:r>
              <a:rPr lang="es-ES_tradnl" dirty="0"/>
              <a:t>, en </a:t>
            </a:r>
            <a:r>
              <a:rPr lang="es-ES_tradnl" dirty="0" err="1"/>
              <a:t>décembre</a:t>
            </a:r>
            <a:r>
              <a:rPr lang="es-ES_tradnl" dirty="0"/>
              <a:t> 1490, </a:t>
            </a:r>
            <a:r>
              <a:rPr lang="es-ES_tradnl" dirty="0" err="1"/>
              <a:t>l'ordonnance</a:t>
            </a:r>
            <a:r>
              <a:rPr lang="es-ES_tradnl" dirty="0"/>
              <a:t> de </a:t>
            </a:r>
            <a:r>
              <a:rPr lang="es-ES_tradnl" dirty="0" err="1"/>
              <a:t>Moulins</a:t>
            </a:r>
            <a:r>
              <a:rPr lang="es-ES_tradnl" dirty="0"/>
              <a:t> (en </a:t>
            </a:r>
            <a:r>
              <a:rPr lang="es-ES_tradnl" dirty="0" err="1"/>
              <a:t>Auvergne</a:t>
            </a:r>
            <a:r>
              <a:rPr lang="es-ES_tradnl" dirty="0"/>
              <a:t>) de Charles VIII (1470-1498) </a:t>
            </a:r>
            <a:r>
              <a:rPr lang="es-ES_tradnl" dirty="0" err="1"/>
              <a:t>obligeait</a:t>
            </a:r>
            <a:r>
              <a:rPr lang="es-ES_tradnl" dirty="0"/>
              <a:t> </a:t>
            </a:r>
            <a:r>
              <a:rPr lang="es-ES_tradnl" dirty="0" err="1"/>
              <a:t>l'emploi</a:t>
            </a:r>
            <a:r>
              <a:rPr lang="es-ES_tradnl" dirty="0"/>
              <a:t> du «</a:t>
            </a:r>
            <a:r>
              <a:rPr lang="es-ES_tradnl" dirty="0" err="1"/>
              <a:t>langage</a:t>
            </a:r>
            <a:r>
              <a:rPr lang="es-ES_tradnl" dirty="0"/>
              <a:t> </a:t>
            </a:r>
            <a:r>
              <a:rPr lang="es-ES_tradnl" dirty="0" err="1"/>
              <a:t>francois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maternel</a:t>
            </a:r>
            <a:r>
              <a:rPr lang="es-ES_tradnl" dirty="0"/>
              <a:t>» et non le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interrogatoires</a:t>
            </a:r>
            <a:r>
              <a:rPr lang="es-ES_tradnl" dirty="0"/>
              <a:t> et </a:t>
            </a:r>
            <a:r>
              <a:rPr lang="es-ES_tradnl" dirty="0" err="1"/>
              <a:t>procès</a:t>
            </a:r>
            <a:r>
              <a:rPr lang="es-ES_tradnl" dirty="0"/>
              <a:t> </a:t>
            </a:r>
            <a:r>
              <a:rPr lang="es-ES_tradnl" dirty="0" err="1"/>
              <a:t>verbaux</a:t>
            </a:r>
            <a:r>
              <a:rPr lang="es-ES_tradnl" dirty="0"/>
              <a:t> en </a:t>
            </a:r>
            <a:r>
              <a:rPr lang="es-ES_tradnl" dirty="0" err="1"/>
              <a:t>Languedoc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En </a:t>
            </a:r>
            <a:r>
              <a:rPr lang="es-ES_tradnl" dirty="0"/>
              <a:t>1510, Louis XII (1462-1515) </a:t>
            </a:r>
            <a:r>
              <a:rPr lang="es-ES_tradnl" dirty="0" err="1"/>
              <a:t>exigea</a:t>
            </a:r>
            <a:r>
              <a:rPr lang="es-ES_tradnl" dirty="0"/>
              <a:t> </a:t>
            </a:r>
            <a:r>
              <a:rPr lang="es-ES_tradnl" dirty="0" err="1"/>
              <a:t>l'emploi</a:t>
            </a:r>
            <a:r>
              <a:rPr lang="es-ES_tradnl" dirty="0"/>
              <a:t> du «</a:t>
            </a:r>
            <a:r>
              <a:rPr lang="es-ES_tradnl" dirty="0" err="1"/>
              <a:t>vulgaire</a:t>
            </a:r>
            <a:r>
              <a:rPr lang="es-ES_tradnl" dirty="0"/>
              <a:t> et </a:t>
            </a:r>
            <a:r>
              <a:rPr lang="es-ES_tradnl" dirty="0" err="1"/>
              <a:t>langage</a:t>
            </a:r>
            <a:r>
              <a:rPr lang="es-ES_tradnl" dirty="0"/>
              <a:t> du </a:t>
            </a:r>
            <a:r>
              <a:rPr lang="es-ES_tradnl" dirty="0" err="1"/>
              <a:t>pays</a:t>
            </a:r>
            <a:r>
              <a:rPr lang="es-ES_tradnl" dirty="0"/>
              <a:t>»: «</a:t>
            </a:r>
            <a:r>
              <a:rPr lang="es-ES_tradnl" dirty="0" err="1"/>
              <a:t>Ordonnons</a:t>
            </a:r>
            <a:r>
              <a:rPr lang="es-ES_tradnl" dirty="0"/>
              <a:t> que </a:t>
            </a:r>
            <a:r>
              <a:rPr lang="es-ES_tradnl" dirty="0" err="1"/>
              <a:t>doresnavant</a:t>
            </a:r>
            <a:r>
              <a:rPr lang="es-ES_tradnl" dirty="0"/>
              <a:t> </a:t>
            </a:r>
            <a:r>
              <a:rPr lang="es-ES_tradnl" dirty="0" err="1"/>
              <a:t>tous</a:t>
            </a:r>
            <a:r>
              <a:rPr lang="es-ES_tradnl" dirty="0"/>
              <a:t> les </a:t>
            </a:r>
            <a:r>
              <a:rPr lang="es-ES_tradnl" dirty="0" err="1"/>
              <a:t>procez</a:t>
            </a:r>
            <a:r>
              <a:rPr lang="es-ES_tradnl" dirty="0"/>
              <a:t> </a:t>
            </a:r>
            <a:r>
              <a:rPr lang="es-ES_tradnl" dirty="0" err="1"/>
              <a:t>criminels</a:t>
            </a:r>
            <a:r>
              <a:rPr lang="es-ES_tradnl" dirty="0"/>
              <a:t> et </a:t>
            </a:r>
            <a:r>
              <a:rPr lang="es-ES_tradnl" dirty="0" err="1"/>
              <a:t>lesdites</a:t>
            </a:r>
            <a:r>
              <a:rPr lang="es-ES_tradnl" dirty="0"/>
              <a:t> </a:t>
            </a:r>
            <a:r>
              <a:rPr lang="es-ES_tradnl" dirty="0" err="1"/>
              <a:t>enquestes</a:t>
            </a:r>
            <a:r>
              <a:rPr lang="es-ES_tradnl" dirty="0"/>
              <a:t>, en </a:t>
            </a:r>
            <a:r>
              <a:rPr lang="es-ES_tradnl" dirty="0" err="1"/>
              <a:t>quelque</a:t>
            </a:r>
            <a:r>
              <a:rPr lang="es-ES_tradnl" dirty="0"/>
              <a:t> maniere que ce </a:t>
            </a:r>
            <a:r>
              <a:rPr lang="es-ES_tradnl" dirty="0" err="1"/>
              <a:t>soit</a:t>
            </a:r>
            <a:r>
              <a:rPr lang="es-ES_tradnl" dirty="0"/>
              <a:t>, </a:t>
            </a:r>
            <a:r>
              <a:rPr lang="es-ES_tradnl" dirty="0" err="1"/>
              <a:t>seront</a:t>
            </a:r>
            <a:r>
              <a:rPr lang="es-ES_tradnl" dirty="0"/>
              <a:t> </a:t>
            </a:r>
            <a:r>
              <a:rPr lang="es-ES_tradnl" dirty="0" err="1"/>
              <a:t>faites</a:t>
            </a:r>
            <a:r>
              <a:rPr lang="es-ES_tradnl" dirty="0"/>
              <a:t> en </a:t>
            </a:r>
            <a:r>
              <a:rPr lang="es-ES_tradnl" dirty="0" err="1"/>
              <a:t>vulgaire</a:t>
            </a:r>
            <a:r>
              <a:rPr lang="es-ES_tradnl" dirty="0"/>
              <a:t> et </a:t>
            </a:r>
            <a:r>
              <a:rPr lang="es-ES_tradnl" dirty="0" err="1"/>
              <a:t>langage</a:t>
            </a:r>
            <a:r>
              <a:rPr lang="es-ES_tradnl" dirty="0"/>
              <a:t> du </a:t>
            </a:r>
            <a:r>
              <a:rPr lang="es-ES_tradnl" dirty="0" err="1"/>
              <a:t>pais</a:t>
            </a:r>
            <a:r>
              <a:rPr lang="es-ES_tradnl" dirty="0"/>
              <a:t>... </a:t>
            </a:r>
            <a:r>
              <a:rPr lang="es-ES_tradnl" dirty="0" err="1"/>
              <a:t>autrement</a:t>
            </a:r>
            <a:r>
              <a:rPr lang="es-ES_tradnl" dirty="0"/>
              <a:t> </a:t>
            </a:r>
            <a:r>
              <a:rPr lang="es-ES_tradnl" dirty="0" err="1"/>
              <a:t>ne</a:t>
            </a:r>
            <a:r>
              <a:rPr lang="es-ES_tradnl" dirty="0"/>
              <a:t> </a:t>
            </a:r>
            <a:r>
              <a:rPr lang="es-ES_tradnl" dirty="0" err="1"/>
              <a:t>seront</a:t>
            </a:r>
            <a:r>
              <a:rPr lang="es-ES_tradnl" dirty="0"/>
              <a:t> </a:t>
            </a:r>
            <a:r>
              <a:rPr lang="es-ES_tradnl" dirty="0" err="1"/>
              <a:t>d'aucun</a:t>
            </a:r>
            <a:r>
              <a:rPr lang="es-ES_tradnl" dirty="0"/>
              <a:t> </a:t>
            </a:r>
            <a:r>
              <a:rPr lang="es-ES_tradnl" dirty="0" err="1"/>
              <a:t>effet</a:t>
            </a:r>
            <a:r>
              <a:rPr lang="es-ES_tradnl" dirty="0"/>
              <a:t> ni </a:t>
            </a:r>
            <a:r>
              <a:rPr lang="es-ES_tradnl" dirty="0" err="1"/>
              <a:t>valeur</a:t>
            </a:r>
            <a:r>
              <a:rPr lang="es-ES_tradnl" dirty="0"/>
              <a:t>.» 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966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259065" cy="1325563"/>
          </a:xfrm>
        </p:spPr>
        <p:txBody>
          <a:bodyPr>
            <a:normAutofit/>
          </a:bodyPr>
          <a:lstStyle/>
          <a:p>
            <a:r>
              <a:rPr lang="es-ES_tradnl" dirty="0" err="1" smtClean="0"/>
              <a:t>L’ordonnance</a:t>
            </a:r>
            <a:r>
              <a:rPr lang="es-ES_tradnl" dirty="0" smtClean="0"/>
              <a:t> </a:t>
            </a:r>
            <a:r>
              <a:rPr lang="es-ES_tradnl" dirty="0" err="1" smtClean="0"/>
              <a:t>d’ils</a:t>
            </a:r>
            <a:r>
              <a:rPr lang="es-ES_tradnl" dirty="0" smtClean="0"/>
              <a:t>-sur-Tille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719485"/>
              </p:ext>
            </p:extLst>
          </p:nvPr>
        </p:nvGraphicFramePr>
        <p:xfrm>
          <a:off x="1363980" y="4055526"/>
          <a:ext cx="9464040" cy="1473200"/>
        </p:xfrm>
        <a:graphic>
          <a:graphicData uri="http://schemas.openxmlformats.org/drawingml/2006/table">
            <a:tbl>
              <a:tblPr/>
              <a:tblGrid>
                <a:gridCol w="9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obvier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abbus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qui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sont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ci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devant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advenus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moyen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de ce que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juges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nostre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dict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Prouvence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faict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procès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criminels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dudict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latin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ordonnons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affin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que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tesmoings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entendent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mieux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leurs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dépositions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et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criminels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procès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faits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contre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,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doresenavant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procès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criminels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et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enquestes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seront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faictz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françoys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tout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moins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vulgaire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dudict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pays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. (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-sur-Tille, 10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octobre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 Narrow" charset="0"/>
                        </a:rPr>
                        <a:t> 1535)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50800" marR="50800" marT="508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63787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/>
            </a:r>
            <a:b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572994" y="2272942"/>
            <a:ext cx="609600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En 1535, de François I</a:t>
            </a:r>
            <a:r>
              <a:rPr kumimoji="0" lang="x-none" altLang="x-none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er</a:t>
            </a:r>
            <a:r>
              <a:rPr kumimoji="0" lang="x-none" altLang="x-none" b="0" i="0" u="none" strike="noStrike" cap="none" normalizeH="0" baseline="-2147483648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 </a:t>
            </a:r>
            <a:r>
              <a:rPr kumimoji="0" lang="x-none" altLang="x-non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(1494-1547) prescrit que les actes soient rédigés «en françoys ou à tout le moins en vulgaire dudict pays»:  </a:t>
            </a:r>
            <a:br>
              <a:rPr kumimoji="0" lang="x-none" altLang="x-non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r>
              <a:rPr kumimoji="0" lang="x-none" altLang="x-non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 </a:t>
            </a:r>
            <a:endParaRPr kumimoji="0" lang="x-none" altLang="x-non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10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Comment</a:t>
            </a:r>
            <a:r>
              <a:rPr lang="es-ES_tradnl" dirty="0" smtClean="0"/>
              <a:t> </a:t>
            </a:r>
            <a:r>
              <a:rPr lang="es-ES_tradnl" dirty="0" err="1" smtClean="0"/>
              <a:t>définissait-on</a:t>
            </a:r>
            <a:r>
              <a:rPr lang="es-ES_tradnl" dirty="0" smtClean="0"/>
              <a:t> le </a:t>
            </a:r>
            <a:r>
              <a:rPr lang="es-ES_tradnl" dirty="0" err="1" smtClean="0"/>
              <a:t>français</a:t>
            </a:r>
            <a:r>
              <a:rPr lang="es-ES_tradnl" dirty="0" smtClean="0"/>
              <a:t>?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21408"/>
            <a:ext cx="10664952" cy="4050792"/>
          </a:xfrm>
        </p:spPr>
        <p:txBody>
          <a:bodyPr>
            <a:normAutofit fontScale="92500"/>
          </a:bodyPr>
          <a:lstStyle/>
          <a:p>
            <a:pPr>
              <a:lnSpc>
                <a:spcPct val="250000"/>
              </a:lnSpc>
            </a:pPr>
            <a:r>
              <a:rPr lang="es-ES_tradnl" dirty="0"/>
              <a:t>- </a:t>
            </a:r>
            <a:r>
              <a:rPr lang="es-ES_tradnl" sz="2400" dirty="0"/>
              <a:t>«en </a:t>
            </a:r>
            <a:r>
              <a:rPr lang="es-ES_tradnl" sz="2400" dirty="0" err="1"/>
              <a:t>langage</a:t>
            </a:r>
            <a:r>
              <a:rPr lang="es-ES_tradnl" sz="2400" dirty="0"/>
              <a:t> </a:t>
            </a:r>
            <a:r>
              <a:rPr lang="es-ES_tradnl" sz="2400" dirty="0" err="1"/>
              <a:t>Francois</a:t>
            </a:r>
            <a:r>
              <a:rPr lang="es-ES_tradnl" sz="2400" dirty="0"/>
              <a:t> </a:t>
            </a:r>
            <a:r>
              <a:rPr lang="es-ES_tradnl" sz="2400" dirty="0" err="1"/>
              <a:t>ou</a:t>
            </a:r>
            <a:r>
              <a:rPr lang="es-ES_tradnl" sz="2400" dirty="0"/>
              <a:t> </a:t>
            </a:r>
            <a:r>
              <a:rPr lang="es-ES_tradnl" sz="2400" dirty="0" err="1"/>
              <a:t>maternel</a:t>
            </a:r>
            <a:r>
              <a:rPr lang="es-ES_tradnl" sz="2400" dirty="0"/>
              <a:t>» (</a:t>
            </a:r>
            <a:r>
              <a:rPr lang="es-ES_tradnl" sz="2400" dirty="0" err="1"/>
              <a:t>ordonnance</a:t>
            </a:r>
            <a:r>
              <a:rPr lang="es-ES_tradnl" sz="2400" dirty="0"/>
              <a:t> de 1490);</a:t>
            </a:r>
            <a:br>
              <a:rPr lang="es-ES_tradnl" sz="2400" dirty="0"/>
            </a:br>
            <a:r>
              <a:rPr lang="es-ES_tradnl" sz="2400" dirty="0"/>
              <a:t>- «en </a:t>
            </a:r>
            <a:r>
              <a:rPr lang="es-ES_tradnl" sz="2400" dirty="0" err="1"/>
              <a:t>vulgaire</a:t>
            </a:r>
            <a:r>
              <a:rPr lang="es-ES_tradnl" sz="2400" dirty="0"/>
              <a:t> </a:t>
            </a:r>
            <a:r>
              <a:rPr lang="es-ES_tradnl" sz="2400" dirty="0" err="1"/>
              <a:t>ou</a:t>
            </a:r>
            <a:r>
              <a:rPr lang="es-ES_tradnl" sz="2400" dirty="0"/>
              <a:t> </a:t>
            </a:r>
            <a:r>
              <a:rPr lang="es-ES_tradnl" sz="2400" dirty="0" err="1"/>
              <a:t>langage</a:t>
            </a:r>
            <a:r>
              <a:rPr lang="es-ES_tradnl" sz="2400" dirty="0"/>
              <a:t> du </a:t>
            </a:r>
            <a:r>
              <a:rPr lang="es-ES_tradnl" sz="2400" dirty="0" err="1"/>
              <a:t>païs</a:t>
            </a:r>
            <a:r>
              <a:rPr lang="es-ES_tradnl" sz="2400" dirty="0"/>
              <a:t>» (</a:t>
            </a:r>
            <a:r>
              <a:rPr lang="es-ES_tradnl" sz="2400" dirty="0" err="1"/>
              <a:t>ordonnance</a:t>
            </a:r>
            <a:r>
              <a:rPr lang="es-ES_tradnl" sz="2400" dirty="0"/>
              <a:t> de 1510);</a:t>
            </a:r>
            <a:br>
              <a:rPr lang="es-ES_tradnl" sz="2400" dirty="0"/>
            </a:br>
            <a:r>
              <a:rPr lang="es-ES_tradnl" sz="2400" dirty="0"/>
              <a:t>- «en </a:t>
            </a:r>
            <a:r>
              <a:rPr lang="es-ES_tradnl" sz="2400" dirty="0" err="1"/>
              <a:t>langue</a:t>
            </a:r>
            <a:r>
              <a:rPr lang="es-ES_tradnl" sz="2400" dirty="0"/>
              <a:t> </a:t>
            </a:r>
            <a:r>
              <a:rPr lang="es-ES_tradnl" sz="2400" dirty="0" err="1"/>
              <a:t>vulgaire</a:t>
            </a:r>
            <a:r>
              <a:rPr lang="es-ES_tradnl" sz="2400" dirty="0"/>
              <a:t> des </a:t>
            </a:r>
            <a:r>
              <a:rPr lang="es-ES_tradnl" sz="2400" dirty="0" err="1"/>
              <a:t>contractans</a:t>
            </a:r>
            <a:r>
              <a:rPr lang="es-ES_tradnl" sz="2400" dirty="0"/>
              <a:t>» (</a:t>
            </a:r>
            <a:r>
              <a:rPr lang="es-ES_tradnl" sz="2400" dirty="0" err="1"/>
              <a:t>ordonnance</a:t>
            </a:r>
            <a:r>
              <a:rPr lang="es-ES_tradnl" sz="2400" dirty="0"/>
              <a:t> de 1531);</a:t>
            </a:r>
            <a:br>
              <a:rPr lang="es-ES_tradnl" sz="2400" dirty="0"/>
            </a:br>
            <a:r>
              <a:rPr lang="es-ES_tradnl" sz="2400" dirty="0"/>
              <a:t>- «en </a:t>
            </a:r>
            <a:r>
              <a:rPr lang="es-ES_tradnl" sz="2400" dirty="0" err="1"/>
              <a:t>francoys</a:t>
            </a:r>
            <a:r>
              <a:rPr lang="es-ES_tradnl" sz="2400" dirty="0"/>
              <a:t> </a:t>
            </a:r>
            <a:r>
              <a:rPr lang="es-ES_tradnl" sz="2400" dirty="0" err="1"/>
              <a:t>ou</a:t>
            </a:r>
            <a:r>
              <a:rPr lang="es-ES_tradnl" sz="2400" dirty="0"/>
              <a:t> a </a:t>
            </a:r>
            <a:r>
              <a:rPr lang="es-ES_tradnl" sz="2400" dirty="0" err="1"/>
              <a:t>tout</a:t>
            </a:r>
            <a:r>
              <a:rPr lang="es-ES_tradnl" sz="2400" dirty="0"/>
              <a:t> le </a:t>
            </a:r>
            <a:r>
              <a:rPr lang="es-ES_tradnl" sz="2400" dirty="0" err="1"/>
              <a:t>moins</a:t>
            </a:r>
            <a:r>
              <a:rPr lang="es-ES_tradnl" sz="2400" dirty="0"/>
              <a:t> en </a:t>
            </a:r>
            <a:r>
              <a:rPr lang="es-ES_tradnl" sz="2400" dirty="0" err="1"/>
              <a:t>vulgaire</a:t>
            </a:r>
            <a:r>
              <a:rPr lang="es-ES_tradnl" sz="2400" dirty="0"/>
              <a:t> </a:t>
            </a:r>
            <a:r>
              <a:rPr lang="es-ES_tradnl" sz="2400" dirty="0" err="1"/>
              <a:t>dudict</a:t>
            </a:r>
            <a:r>
              <a:rPr lang="es-ES_tradnl" sz="2400" dirty="0"/>
              <a:t> </a:t>
            </a:r>
            <a:r>
              <a:rPr lang="es-ES_tradnl" sz="2400" dirty="0" err="1"/>
              <a:t>pays</a:t>
            </a:r>
            <a:r>
              <a:rPr lang="es-ES_tradnl" sz="2400" dirty="0"/>
              <a:t>» (</a:t>
            </a:r>
            <a:r>
              <a:rPr lang="es-ES_tradnl" sz="2400" dirty="0" err="1"/>
              <a:t>ordonnance</a:t>
            </a:r>
            <a:r>
              <a:rPr lang="es-ES_tradnl" sz="2400" dirty="0"/>
              <a:t> de 1535).</a:t>
            </a:r>
          </a:p>
        </p:txBody>
      </p:sp>
    </p:spTree>
    <p:extLst>
      <p:ext uri="{BB962C8B-B14F-4D97-AF65-F5344CB8AC3E}">
        <p14:creationId xmlns:p14="http://schemas.microsoft.com/office/powerpoint/2010/main" val="4482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 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r>
              <a:rPr lang="es-ES_tradnl" b="1" dirty="0" err="1" smtClean="0"/>
              <a:t>L'ordonnance</a:t>
            </a:r>
            <a:r>
              <a:rPr lang="es-ES_tradnl" b="1" dirty="0" smtClean="0"/>
              <a:t> </a:t>
            </a:r>
            <a:r>
              <a:rPr lang="es-ES_tradnl" b="1" dirty="0"/>
              <a:t>de </a:t>
            </a:r>
            <a:r>
              <a:rPr lang="es-ES_tradnl" b="1" dirty="0" err="1"/>
              <a:t>Villers-Cotterêts</a:t>
            </a:r>
            <a:r>
              <a:rPr lang="es-ES_tradnl" b="1" dirty="0"/>
              <a:t> </a:t>
            </a:r>
            <a:r>
              <a:rPr lang="es-ES_tradnl" b="1" dirty="0" smtClean="0"/>
              <a:t>(1539)</a:t>
            </a:r>
            <a:br>
              <a:rPr lang="es-ES_tradnl" b="1" dirty="0" smtClean="0"/>
            </a:br>
            <a:r>
              <a:rPr lang="es-ES_tradnl" b="1" dirty="0"/>
              <a:t/>
            </a:r>
            <a:br>
              <a:rPr lang="es-ES_tradnl" b="1" dirty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23675"/>
            <a:ext cx="10515600" cy="5032375"/>
          </a:xfrm>
        </p:spPr>
        <p:txBody>
          <a:bodyPr/>
          <a:lstStyle/>
          <a:p>
            <a:r>
              <a:rPr lang="es-ES_tradnl" dirty="0" err="1"/>
              <a:t>C</a:t>
            </a:r>
            <a:r>
              <a:rPr lang="es-ES_tradnl" dirty="0" err="1" smtClean="0"/>
              <a:t>ette</a:t>
            </a:r>
            <a:r>
              <a:rPr lang="es-ES_tradnl" dirty="0" smtClean="0"/>
              <a:t> </a:t>
            </a:r>
            <a:r>
              <a:rPr lang="es-ES_tradnl" dirty="0" err="1"/>
              <a:t>ordonnance</a:t>
            </a:r>
            <a:r>
              <a:rPr lang="es-ES_tradnl" dirty="0"/>
              <a:t> </a:t>
            </a:r>
            <a:r>
              <a:rPr lang="es-ES_tradnl" dirty="0" err="1"/>
              <a:t>traitait</a:t>
            </a:r>
            <a:r>
              <a:rPr lang="es-ES_tradnl" dirty="0"/>
              <a:t> de la </a:t>
            </a:r>
            <a:r>
              <a:rPr lang="es-ES_tradnl" dirty="0" err="1"/>
              <a:t>langue</a:t>
            </a:r>
            <a:r>
              <a:rPr lang="es-ES_tradnl" dirty="0"/>
              <a:t>, du </a:t>
            </a:r>
            <a:r>
              <a:rPr lang="es-ES_tradnl" dirty="0" err="1"/>
              <a:t>moins</a:t>
            </a:r>
            <a:r>
              <a:rPr lang="es-ES_tradnl" dirty="0"/>
              <a:t> </a:t>
            </a:r>
            <a:r>
              <a:rPr lang="es-ES_tradnl" dirty="0" err="1"/>
              <a:t>partiellement</a:t>
            </a:r>
            <a:r>
              <a:rPr lang="es-ES_tradnl" dirty="0"/>
              <a:t> (</a:t>
            </a:r>
            <a:r>
              <a:rPr lang="es-ES_tradnl" dirty="0" err="1"/>
              <a:t>deux</a:t>
            </a:r>
            <a:r>
              <a:rPr lang="es-ES_tradnl" dirty="0"/>
              <a:t> </a:t>
            </a:r>
            <a:r>
              <a:rPr lang="es-ES_tradnl" dirty="0" err="1"/>
              <a:t>articles</a:t>
            </a:r>
            <a:r>
              <a:rPr lang="es-ES_tradnl" dirty="0"/>
              <a:t>), car le </a:t>
            </a:r>
            <a:r>
              <a:rPr lang="es-ES_tradnl" dirty="0" err="1"/>
              <a:t>titre</a:t>
            </a:r>
            <a:r>
              <a:rPr lang="es-ES_tradnl" dirty="0"/>
              <a:t> de </a:t>
            </a:r>
            <a:r>
              <a:rPr lang="es-ES_tradnl" dirty="0" err="1"/>
              <a:t>l'ordonnance</a:t>
            </a:r>
            <a:r>
              <a:rPr lang="es-ES_tradnl" dirty="0"/>
              <a:t> </a:t>
            </a:r>
            <a:r>
              <a:rPr lang="es-ES_tradnl" dirty="0" err="1"/>
              <a:t>mentionnait</a:t>
            </a:r>
            <a:r>
              <a:rPr lang="es-ES_tradnl" dirty="0"/>
              <a:t> </a:t>
            </a:r>
            <a:r>
              <a:rPr lang="es-ES_tradnl" dirty="0" err="1"/>
              <a:t>clairement</a:t>
            </a:r>
            <a:r>
              <a:rPr lang="es-ES_tradnl" dirty="0"/>
              <a:t> </a:t>
            </a:r>
            <a:r>
              <a:rPr lang="es-ES_tradnl" dirty="0" err="1"/>
              <a:t>qu'il</a:t>
            </a:r>
            <a:r>
              <a:rPr lang="es-ES_tradnl" dirty="0"/>
              <a:t> </a:t>
            </a:r>
            <a:r>
              <a:rPr lang="es-ES_tradnl" dirty="0" err="1"/>
              <a:t>s'agissait</a:t>
            </a:r>
            <a:r>
              <a:rPr lang="es-ES_tradnl" dirty="0"/>
              <a:t> de la </a:t>
            </a:r>
            <a:r>
              <a:rPr lang="es-ES_tradnl" dirty="0" err="1" smtClean="0"/>
              <a:t>justice</a:t>
            </a:r>
            <a:endParaRPr lang="es-ES_tradnl" dirty="0" smtClean="0"/>
          </a:p>
          <a:p>
            <a:r>
              <a:rPr lang="es-ES_tradnl" b="1" i="1" dirty="0" err="1"/>
              <a:t>Ordonnance</a:t>
            </a:r>
            <a:r>
              <a:rPr lang="es-ES_tradnl" b="1" i="1" dirty="0"/>
              <a:t> du Roy sur le </a:t>
            </a:r>
            <a:r>
              <a:rPr lang="es-ES_tradnl" b="1" i="1" dirty="0" err="1"/>
              <a:t>faict</a:t>
            </a:r>
            <a:r>
              <a:rPr lang="es-ES_tradnl" b="1" i="1" dirty="0"/>
              <a:t> de </a:t>
            </a:r>
            <a:r>
              <a:rPr lang="es-ES_tradnl" b="1" i="1" dirty="0" err="1"/>
              <a:t>justice</a:t>
            </a:r>
            <a:r>
              <a:rPr lang="es-ES_tradnl" dirty="0" smtClean="0"/>
              <a:t>.</a:t>
            </a:r>
          </a:p>
          <a:p>
            <a:r>
              <a:rPr lang="es-ES_tradnl" dirty="0" err="1"/>
              <a:t>F</a:t>
            </a:r>
            <a:r>
              <a:rPr lang="es-ES_tradnl" dirty="0" err="1" smtClean="0"/>
              <a:t>açon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b="1" dirty="0" err="1"/>
              <a:t>réduire</a:t>
            </a:r>
            <a:r>
              <a:rPr lang="es-ES_tradnl" dirty="0"/>
              <a:t> le </a:t>
            </a:r>
            <a:r>
              <a:rPr lang="es-ES_tradnl" dirty="0" err="1"/>
              <a:t>pouvoir</a:t>
            </a:r>
            <a:r>
              <a:rPr lang="es-ES_tradnl" dirty="0"/>
              <a:t> de </a:t>
            </a:r>
            <a:r>
              <a:rPr lang="es-ES_tradnl" dirty="0" err="1"/>
              <a:t>l'Église</a:t>
            </a:r>
            <a:r>
              <a:rPr lang="es-ES_tradnl" dirty="0"/>
              <a:t> </a:t>
            </a:r>
            <a:r>
              <a:rPr lang="es-ES_tradnl" dirty="0" err="1"/>
              <a:t>tout</a:t>
            </a:r>
            <a:r>
              <a:rPr lang="es-ES_tradnl" dirty="0"/>
              <a:t> en </a:t>
            </a:r>
            <a:r>
              <a:rPr lang="es-ES_tradnl" dirty="0" err="1"/>
              <a:t>augmentant</a:t>
            </a:r>
            <a:r>
              <a:rPr lang="es-ES_tradnl" dirty="0"/>
              <a:t> </a:t>
            </a:r>
            <a:r>
              <a:rPr lang="es-ES_tradnl" dirty="0" err="1"/>
              <a:t>celui</a:t>
            </a:r>
            <a:r>
              <a:rPr lang="es-ES_tradnl" dirty="0"/>
              <a:t> de la </a:t>
            </a:r>
            <a:r>
              <a:rPr lang="es-ES_tradnl" dirty="0" err="1"/>
              <a:t>monarchie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Dorénavant</a:t>
            </a:r>
            <a:r>
              <a:rPr lang="es-ES_tradnl" dirty="0"/>
              <a:t>, le </a:t>
            </a:r>
            <a:r>
              <a:rPr lang="es-ES_tradnl" dirty="0" err="1"/>
              <a:t>roi</a:t>
            </a:r>
            <a:r>
              <a:rPr lang="es-ES_tradnl" dirty="0"/>
              <a:t> </a:t>
            </a:r>
            <a:r>
              <a:rPr lang="es-ES_tradnl" dirty="0" err="1"/>
              <a:t>s'attribuait</a:t>
            </a:r>
            <a:r>
              <a:rPr lang="es-ES_tradnl" dirty="0"/>
              <a:t> de plus </a:t>
            </a:r>
            <a:r>
              <a:rPr lang="es-ES_tradnl" dirty="0" err="1"/>
              <a:t>grands</a:t>
            </a:r>
            <a:r>
              <a:rPr lang="es-ES_tradnl" dirty="0"/>
              <a:t> </a:t>
            </a:r>
            <a:r>
              <a:rPr lang="es-ES_tradnl" dirty="0" err="1"/>
              <a:t>pouvoirs</a:t>
            </a:r>
            <a:r>
              <a:rPr lang="es-ES_tradnl" dirty="0"/>
              <a:t> </a:t>
            </a:r>
            <a:r>
              <a:rPr lang="es-ES_tradnl" dirty="0" err="1"/>
              <a:t>administratifs</a:t>
            </a:r>
            <a:r>
              <a:rPr lang="es-ES_tradnl" dirty="0"/>
              <a:t> et </a:t>
            </a:r>
            <a:r>
              <a:rPr lang="es-ES_tradnl" dirty="0" err="1"/>
              <a:t>limitait</a:t>
            </a:r>
            <a:r>
              <a:rPr lang="es-ES_tradnl" dirty="0"/>
              <a:t> </a:t>
            </a:r>
            <a:r>
              <a:rPr lang="es-ES_tradnl" dirty="0" err="1"/>
              <a:t>ceux</a:t>
            </a:r>
            <a:r>
              <a:rPr lang="es-ES_tradnl" dirty="0"/>
              <a:t> de </a:t>
            </a:r>
            <a:r>
              <a:rPr lang="es-ES_tradnl" dirty="0" err="1"/>
              <a:t>l'Église</a:t>
            </a:r>
            <a:r>
              <a:rPr lang="es-ES_tradnl" dirty="0"/>
              <a:t> </a:t>
            </a:r>
            <a:r>
              <a:rPr lang="es-ES_tradnl" dirty="0" err="1"/>
              <a:t>aux</a:t>
            </a:r>
            <a:r>
              <a:rPr lang="es-ES_tradnl" dirty="0"/>
              <a:t> affaires </a:t>
            </a:r>
            <a:r>
              <a:rPr lang="es-ES_tradnl" dirty="0" err="1"/>
              <a:t>religieuses</a:t>
            </a:r>
            <a:r>
              <a:rPr lang="es-ES_tradnl" dirty="0"/>
              <a:t>, </a:t>
            </a:r>
            <a:r>
              <a:rPr lang="es-ES_tradnl" dirty="0" err="1"/>
              <a:t>notamment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les registres de </a:t>
            </a:r>
            <a:r>
              <a:rPr lang="es-ES_tradnl" dirty="0" err="1"/>
              <a:t>naissance</a:t>
            </a:r>
            <a:r>
              <a:rPr lang="es-ES_tradnl" dirty="0"/>
              <a:t>, de </a:t>
            </a:r>
            <a:r>
              <a:rPr lang="es-ES_tradnl" dirty="0" err="1"/>
              <a:t>mariage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de </a:t>
            </a:r>
            <a:r>
              <a:rPr lang="es-ES_tradnl" dirty="0" err="1"/>
              <a:t>décès</a:t>
            </a:r>
            <a:r>
              <a:rPr lang="es-ES_tradnl" dirty="0"/>
              <a:t>, </a:t>
            </a:r>
            <a:r>
              <a:rPr lang="es-ES_tradnl" dirty="0" err="1"/>
              <a:t>lesquels</a:t>
            </a:r>
            <a:r>
              <a:rPr lang="es-ES_tradnl" dirty="0"/>
              <a:t> </a:t>
            </a:r>
            <a:r>
              <a:rPr lang="es-ES_tradnl" dirty="0" err="1"/>
              <a:t>devaient</a:t>
            </a:r>
            <a:r>
              <a:rPr lang="es-ES_tradnl" dirty="0"/>
              <a:t> </a:t>
            </a:r>
            <a:r>
              <a:rPr lang="es-ES_tradnl" dirty="0" err="1"/>
              <a:t>être</a:t>
            </a:r>
            <a:r>
              <a:rPr lang="es-ES_tradnl" dirty="0"/>
              <a:t> </a:t>
            </a:r>
            <a:r>
              <a:rPr lang="es-ES_tradnl" dirty="0" err="1"/>
              <a:t>contresignés</a:t>
            </a:r>
            <a:r>
              <a:rPr lang="es-ES_tradnl" dirty="0"/>
              <a:t> par un </a:t>
            </a:r>
            <a:r>
              <a:rPr lang="es-ES_tradnl" dirty="0" err="1" smtClean="0"/>
              <a:t>notaire</a:t>
            </a:r>
            <a:endParaRPr lang="es-ES_tradnl" dirty="0" smtClean="0"/>
          </a:p>
          <a:p>
            <a:r>
              <a:rPr lang="es-ES_tradnl" dirty="0" smtClean="0"/>
              <a:t>192 </a:t>
            </a:r>
            <a:r>
              <a:rPr lang="es-ES_tradnl" dirty="0" err="1" smtClean="0"/>
              <a:t>articles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22203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58418"/>
              </p:ext>
            </p:extLst>
          </p:nvPr>
        </p:nvGraphicFramePr>
        <p:xfrm>
          <a:off x="852615" y="778476"/>
          <a:ext cx="10762735" cy="5425868"/>
        </p:xfrm>
        <a:graphic>
          <a:graphicData uri="http://schemas.openxmlformats.org/drawingml/2006/table">
            <a:tbl>
              <a:tblPr/>
              <a:tblGrid>
                <a:gridCol w="53635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99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5868">
                <a:tc>
                  <a:txBody>
                    <a:bodyPr/>
                    <a:lstStyle/>
                    <a:p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Version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originale110. </a:t>
                      </a:r>
                      <a:endParaRPr lang="es-ES_tradnl" sz="1800" b="1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 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les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arretz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clers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entendibles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afin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n'y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cause de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doubter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sur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l'intelligence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desdictz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Arretz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nous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voullons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ordonnons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faictz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escriptz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si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clerement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n'y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ayt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puisse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avoir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aulcune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ambiguite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incertitude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lieu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a en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demander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interpretacion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es-ES_tradnl" sz="180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111.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Nous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voulons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doresenavant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tous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arretz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ensemble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aultres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procedeures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souveraines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aultres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subalternes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inferieures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registres,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enquestes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contractz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commisions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sentences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testamens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aultres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quelzconques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exploictz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justice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deppendent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prononcez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enregistrez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delivrez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aux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parties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langaige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maternel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francoys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non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aultrement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 </a:t>
                      </a:r>
                      <a:endParaRPr lang="es-ES_tradnl" sz="180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1350" marR="31350" marT="31350" marB="31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Translitération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[110.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Afin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n'y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cause de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douter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sur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l'intelligence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arrêts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nos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souveraines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nous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voulons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ordonnons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faits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écrits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si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clairement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n'y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ni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puisse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avoir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ambiguïté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incertitude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ni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lieu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à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demander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interprétation</a:t>
                      </a:r>
                      <a:r>
                        <a:rPr lang="es-ES_tradnl" sz="1800" b="1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endParaRPr lang="es-ES_tradnl" sz="180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111.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Nous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voulons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donc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dorénavant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tous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arrêts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ensemble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procédures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nos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cours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souveraines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subalternes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inférieures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registres,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enquêtes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contrats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testaments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quelconques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actes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exploits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justice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dépendent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prononcés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enregistrés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délivrés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aux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parties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langage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maternel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 err="1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françoys</a:t>
                      </a:r>
                      <a:r>
                        <a:rPr lang="es-ES_tradnl" sz="1800" b="1" dirty="0"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et non </a:t>
                      </a:r>
                      <a:r>
                        <a:rPr lang="es-ES_tradnl" sz="1800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autrement</a:t>
                      </a:r>
                      <a:r>
                        <a:rPr lang="es-ES_tradnl" sz="1800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.]</a:t>
                      </a:r>
                      <a:endParaRPr lang="es-ES_tradnl" sz="1800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1350" marR="31350" marT="31350" marB="313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01863" y="1798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893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INTERPRETATION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Entre le “</a:t>
            </a:r>
            <a:r>
              <a:rPr lang="es-ES_tradnl" dirty="0" err="1" smtClean="0"/>
              <a:t>françoys</a:t>
            </a:r>
            <a:r>
              <a:rPr lang="es-ES_tradnl" dirty="0" smtClean="0"/>
              <a:t>” et la </a:t>
            </a:r>
            <a:r>
              <a:rPr lang="es-ES_tradnl" dirty="0" err="1" smtClean="0"/>
              <a:t>langue</a:t>
            </a:r>
            <a:r>
              <a:rPr lang="es-ES_tradnl" dirty="0" smtClean="0"/>
              <a:t> </a:t>
            </a:r>
            <a:r>
              <a:rPr lang="es-ES_tradnl" dirty="0" err="1" smtClean="0"/>
              <a:t>vulgaire</a:t>
            </a:r>
            <a:r>
              <a:rPr lang="es-ES_tradnl" dirty="0" smtClean="0"/>
              <a:t> </a:t>
            </a:r>
            <a:r>
              <a:rPr lang="es-ES_tradnl" dirty="0" err="1" smtClean="0"/>
              <a:t>locale</a:t>
            </a:r>
            <a:r>
              <a:rPr lang="es-ES_tradnl" dirty="0" smtClean="0"/>
              <a:t> (patois) </a:t>
            </a:r>
          </a:p>
          <a:p>
            <a:r>
              <a:rPr lang="es-ES_tradnl" dirty="0"/>
              <a:t>François </a:t>
            </a:r>
            <a:r>
              <a:rPr lang="es-ES_tradnl" dirty="0" err="1"/>
              <a:t>I</a:t>
            </a:r>
            <a:r>
              <a:rPr lang="es-ES_tradnl" baseline="30000" dirty="0" err="1"/>
              <a:t>er</a:t>
            </a:r>
            <a:r>
              <a:rPr lang="es-ES_tradnl" dirty="0"/>
              <a:t> </a:t>
            </a:r>
            <a:r>
              <a:rPr lang="es-ES_tradnl" dirty="0" err="1"/>
              <a:t>augmentait</a:t>
            </a:r>
            <a:r>
              <a:rPr lang="es-ES_tradnl" dirty="0"/>
              <a:t> son </a:t>
            </a:r>
            <a:r>
              <a:rPr lang="es-ES_tradnl" dirty="0" err="1"/>
              <a:t>pouvoir</a:t>
            </a:r>
            <a:r>
              <a:rPr lang="es-ES_tradnl" dirty="0"/>
              <a:t> sur </a:t>
            </a:r>
            <a:r>
              <a:rPr lang="es-ES_tradnl" dirty="0" err="1"/>
              <a:t>l'Église</a:t>
            </a:r>
            <a:r>
              <a:rPr lang="es-ES_tradnl" dirty="0"/>
              <a:t> </a:t>
            </a:r>
            <a:r>
              <a:rPr lang="es-ES_tradnl" dirty="0" err="1"/>
              <a:t>catholique</a:t>
            </a:r>
            <a:r>
              <a:rPr lang="es-ES_tradnl" dirty="0"/>
              <a:t>, </a:t>
            </a:r>
            <a:r>
              <a:rPr lang="es-ES_tradnl" dirty="0" err="1"/>
              <a:t>mais</a:t>
            </a:r>
            <a:r>
              <a:rPr lang="es-ES_tradnl" dirty="0"/>
              <a:t>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apaisait</a:t>
            </a:r>
            <a:r>
              <a:rPr lang="es-ES_tradnl" dirty="0"/>
              <a:t> </a:t>
            </a:r>
            <a:r>
              <a:rPr lang="es-ES_tradnl" dirty="0" err="1"/>
              <a:t>aussi</a:t>
            </a:r>
            <a:r>
              <a:rPr lang="es-ES_tradnl" dirty="0"/>
              <a:t> les </a:t>
            </a:r>
            <a:r>
              <a:rPr lang="es-ES_tradnl" dirty="0" err="1"/>
              <a:t>huguenots</a:t>
            </a:r>
            <a:r>
              <a:rPr lang="es-ES_tradnl" dirty="0"/>
              <a:t>. </a:t>
            </a:r>
            <a:r>
              <a:rPr lang="es-ES_tradnl" dirty="0" err="1"/>
              <a:t>Bref</a:t>
            </a:r>
            <a:r>
              <a:rPr lang="es-ES_tradnl" dirty="0"/>
              <a:t>, ce </a:t>
            </a:r>
            <a:r>
              <a:rPr lang="es-ES_tradnl" dirty="0" err="1"/>
              <a:t>n'est</a:t>
            </a:r>
            <a:r>
              <a:rPr lang="es-ES_tradnl" dirty="0"/>
              <a:t> </a:t>
            </a:r>
            <a:r>
              <a:rPr lang="es-ES_tradnl" dirty="0" err="1"/>
              <a:t>pas</a:t>
            </a:r>
            <a:r>
              <a:rPr lang="es-ES_tradnl" dirty="0"/>
              <a:t> </a:t>
            </a:r>
            <a:r>
              <a:rPr lang="es-ES_tradnl" dirty="0" err="1"/>
              <a:t>d'abord</a:t>
            </a:r>
            <a:r>
              <a:rPr lang="es-ES_tradnl" dirty="0"/>
              <a:t> </a:t>
            </a:r>
            <a:r>
              <a:rPr lang="es-ES_tradnl" dirty="0" err="1"/>
              <a:t>l'amour</a:t>
            </a:r>
            <a:r>
              <a:rPr lang="es-ES_tradnl" dirty="0"/>
              <a:t> de la «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françoyse</a:t>
            </a:r>
            <a:r>
              <a:rPr lang="es-ES_tradnl" dirty="0"/>
              <a:t>»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motivait</a:t>
            </a:r>
            <a:r>
              <a:rPr lang="es-ES_tradnl" dirty="0"/>
              <a:t> François </a:t>
            </a:r>
            <a:r>
              <a:rPr lang="es-ES_tradnl" dirty="0" err="1"/>
              <a:t>I</a:t>
            </a:r>
            <a:r>
              <a:rPr lang="es-ES_tradnl" baseline="30000" dirty="0" err="1"/>
              <a:t>er</a:t>
            </a:r>
            <a:r>
              <a:rPr lang="es-ES_tradnl" dirty="0"/>
              <a:t>, </a:t>
            </a:r>
            <a:r>
              <a:rPr lang="es-ES_tradnl" dirty="0" err="1"/>
              <a:t>mais</a:t>
            </a:r>
            <a:r>
              <a:rPr lang="es-ES_tradnl" dirty="0"/>
              <a:t> bien un </a:t>
            </a:r>
            <a:r>
              <a:rPr lang="es-ES_tradnl" dirty="0" err="1"/>
              <a:t>savant</a:t>
            </a:r>
            <a:r>
              <a:rPr lang="es-ES_tradnl" dirty="0"/>
              <a:t> </a:t>
            </a:r>
            <a:r>
              <a:rPr lang="es-ES_tradnl" dirty="0" err="1"/>
              <a:t>calcul</a:t>
            </a:r>
            <a:r>
              <a:rPr lang="es-ES_tradnl" dirty="0"/>
              <a:t> </a:t>
            </a:r>
            <a:r>
              <a:rPr lang="es-ES_tradnl" dirty="0" err="1"/>
              <a:t>politique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Réduction</a:t>
            </a:r>
            <a:r>
              <a:rPr lang="es-ES_tradnl" dirty="0" smtClean="0"/>
              <a:t> du </a:t>
            </a:r>
            <a:r>
              <a:rPr lang="es-ES_tradnl" dirty="0" err="1" smtClean="0"/>
              <a:t>rôle</a:t>
            </a:r>
            <a:r>
              <a:rPr lang="es-ES_tradnl" dirty="0" smtClean="0"/>
              <a:t> du </a:t>
            </a:r>
            <a:r>
              <a:rPr lang="es-ES_tradnl" dirty="0" err="1" smtClean="0"/>
              <a:t>latin</a:t>
            </a:r>
            <a:endParaRPr lang="es-ES_tradnl" dirty="0" smtClean="0"/>
          </a:p>
          <a:p>
            <a:r>
              <a:rPr lang="es-ES_tradnl" dirty="0" err="1" smtClean="0"/>
              <a:t>Pénétration</a:t>
            </a:r>
            <a:r>
              <a:rPr lang="es-ES_tradnl" dirty="0" smtClean="0"/>
              <a:t> du </a:t>
            </a:r>
            <a:r>
              <a:rPr lang="es-ES_tradnl" dirty="0" err="1" smtClean="0"/>
              <a:t>français</a:t>
            </a:r>
            <a:r>
              <a:rPr lang="es-ES_tradnl" dirty="0" smtClean="0"/>
              <a:t> </a:t>
            </a:r>
            <a:r>
              <a:rPr lang="es-ES_tradnl" dirty="0" err="1" smtClean="0"/>
              <a:t>dans</a:t>
            </a:r>
            <a:r>
              <a:rPr lang="es-ES_tradnl" dirty="0" smtClean="0"/>
              <a:t> la </a:t>
            </a:r>
            <a:r>
              <a:rPr lang="es-ES_tradnl" dirty="0" err="1" smtClean="0"/>
              <a:t>langue</a:t>
            </a:r>
            <a:r>
              <a:rPr lang="es-ES_tradnl" dirty="0" smtClean="0"/>
              <a:t> </a:t>
            </a:r>
            <a:r>
              <a:rPr lang="es-ES_tradnl" dirty="0" err="1" smtClean="0"/>
              <a:t>écrite</a:t>
            </a:r>
            <a:r>
              <a:rPr lang="es-ES_tradnl" dirty="0" smtClean="0"/>
              <a:t> (</a:t>
            </a:r>
            <a:r>
              <a:rPr lang="es-ES_tradnl" dirty="0" err="1" smtClean="0"/>
              <a:t>pas</a:t>
            </a:r>
            <a:r>
              <a:rPr lang="es-ES_tradnl" dirty="0" smtClean="0"/>
              <a:t> </a:t>
            </a:r>
            <a:r>
              <a:rPr lang="es-ES_tradnl" dirty="0" err="1" smtClean="0"/>
              <a:t>parlée</a:t>
            </a:r>
            <a:r>
              <a:rPr lang="es-ES_tradnl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4832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L'expansion</a:t>
            </a:r>
            <a:r>
              <a:rPr lang="es-ES_tradnl" b="1" dirty="0"/>
              <a:t> du </a:t>
            </a:r>
            <a:r>
              <a:rPr lang="es-ES_tradnl" b="1" dirty="0" err="1"/>
              <a:t>français</a:t>
            </a:r>
            <a:r>
              <a:rPr lang="es-ES_tradnl" b="1" dirty="0"/>
              <a:t> en France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François </a:t>
            </a:r>
            <a:r>
              <a:rPr lang="es-ES_tradnl" dirty="0" err="1"/>
              <a:t>I</a:t>
            </a:r>
            <a:r>
              <a:rPr lang="es-ES_tradnl" baseline="30000" dirty="0" err="1"/>
              <a:t>er</a:t>
            </a:r>
            <a:r>
              <a:rPr lang="es-ES_tradnl" dirty="0"/>
              <a:t> </a:t>
            </a:r>
            <a:r>
              <a:rPr lang="es-ES_tradnl" dirty="0" err="1"/>
              <a:t>créait</a:t>
            </a:r>
            <a:r>
              <a:rPr lang="es-ES_tradnl" dirty="0"/>
              <a:t> en 1543 </a:t>
            </a:r>
            <a:r>
              <a:rPr lang="es-ES_tradnl" b="1" dirty="0" err="1"/>
              <a:t>l'Imprimerie</a:t>
            </a:r>
            <a:r>
              <a:rPr lang="es-ES_tradnl" b="1" dirty="0"/>
              <a:t> </a:t>
            </a:r>
            <a:r>
              <a:rPr lang="es-ES_tradnl" b="1" dirty="0" err="1"/>
              <a:t>royale</a:t>
            </a:r>
            <a:r>
              <a:rPr lang="es-ES_tradnl" b="1" dirty="0"/>
              <a:t> </a:t>
            </a:r>
            <a:r>
              <a:rPr lang="es-ES_tradnl" dirty="0" err="1"/>
              <a:t>destinée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publier</a:t>
            </a:r>
            <a:r>
              <a:rPr lang="es-ES_tradnl" dirty="0"/>
              <a:t>, en plus du </a:t>
            </a:r>
            <a:r>
              <a:rPr lang="es-ES_tradnl" dirty="0" err="1"/>
              <a:t>latin</a:t>
            </a:r>
            <a:r>
              <a:rPr lang="es-ES_tradnl" dirty="0"/>
              <a:t>, des </a:t>
            </a:r>
            <a:r>
              <a:rPr lang="es-ES_tradnl" dirty="0" err="1"/>
              <a:t>ouvrages</a:t>
            </a:r>
            <a:r>
              <a:rPr lang="es-ES_tradnl" dirty="0"/>
              <a:t> en </a:t>
            </a:r>
            <a:r>
              <a:rPr lang="es-ES_tradnl" dirty="0" err="1"/>
              <a:t>grec</a:t>
            </a:r>
            <a:r>
              <a:rPr lang="es-ES_tradnl" dirty="0"/>
              <a:t>, en </a:t>
            </a:r>
            <a:r>
              <a:rPr lang="es-ES_tradnl" dirty="0" err="1"/>
              <a:t>hébreu</a:t>
            </a:r>
            <a:r>
              <a:rPr lang="es-ES_tradnl" dirty="0"/>
              <a:t> et en </a:t>
            </a:r>
            <a:r>
              <a:rPr lang="es-ES_tradnl" dirty="0" err="1"/>
              <a:t>françoys</a:t>
            </a:r>
            <a:r>
              <a:rPr lang="es-ES_tradnl" dirty="0"/>
              <a:t>. Le 12 </a:t>
            </a:r>
            <a:r>
              <a:rPr lang="es-ES_tradnl" dirty="0" err="1"/>
              <a:t>avril</a:t>
            </a:r>
            <a:r>
              <a:rPr lang="es-ES_tradnl" dirty="0"/>
              <a:t> 1543,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conféra</a:t>
            </a:r>
            <a:r>
              <a:rPr lang="es-ES_tradnl" dirty="0"/>
              <a:t> le </a:t>
            </a:r>
            <a:r>
              <a:rPr lang="es-ES_tradnl" dirty="0" err="1"/>
              <a:t>titre</a:t>
            </a:r>
            <a:r>
              <a:rPr lang="es-ES_tradnl" dirty="0"/>
              <a:t> d'«</a:t>
            </a:r>
            <a:r>
              <a:rPr lang="es-ES_tradnl" dirty="0" err="1"/>
              <a:t>imprimeur</a:t>
            </a:r>
            <a:r>
              <a:rPr lang="es-ES_tradnl" dirty="0"/>
              <a:t> royal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honorer</a:t>
            </a:r>
            <a:r>
              <a:rPr lang="es-ES_tradnl" dirty="0"/>
              <a:t> la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françoyse</a:t>
            </a:r>
            <a:r>
              <a:rPr lang="es-ES_tradnl" dirty="0" smtClean="0"/>
              <a:t>» </a:t>
            </a:r>
            <a:r>
              <a:rPr lang="es-ES_tradnl" dirty="0"/>
              <a:t> 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Denys</a:t>
            </a:r>
            <a:r>
              <a:rPr lang="es-ES_tradnl" dirty="0"/>
              <a:t> </a:t>
            </a:r>
            <a:r>
              <a:rPr lang="es-ES_tradnl" dirty="0" err="1"/>
              <a:t>Janot</a:t>
            </a:r>
            <a:r>
              <a:rPr lang="es-ES_tradnl" dirty="0"/>
              <a:t> : </a:t>
            </a:r>
            <a:endParaRPr lang="es-ES_tradnl" dirty="0" smtClean="0"/>
          </a:p>
          <a:p>
            <a:r>
              <a:rPr lang="es-ES_tradnl" dirty="0" err="1"/>
              <a:t>L'invention</a:t>
            </a:r>
            <a:r>
              <a:rPr lang="es-ES_tradnl" dirty="0"/>
              <a:t> de </a:t>
            </a:r>
            <a:r>
              <a:rPr lang="es-ES_tradnl" dirty="0" err="1"/>
              <a:t>l'imprimerie</a:t>
            </a:r>
            <a:r>
              <a:rPr lang="es-ES_tradnl" dirty="0"/>
              <a:t> a </a:t>
            </a:r>
            <a:r>
              <a:rPr lang="es-ES_tradnl" dirty="0" err="1"/>
              <a:t>eu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effet</a:t>
            </a:r>
            <a:r>
              <a:rPr lang="es-ES_tradnl" dirty="0"/>
              <a:t> de </a:t>
            </a:r>
            <a:r>
              <a:rPr lang="es-ES_tradnl" dirty="0" err="1"/>
              <a:t>diffuser</a:t>
            </a:r>
            <a:r>
              <a:rPr lang="es-ES_tradnl" dirty="0"/>
              <a:t> un nombre </a:t>
            </a:r>
            <a:r>
              <a:rPr lang="es-ES_tradnl" dirty="0" err="1"/>
              <a:t>beaucoup</a:t>
            </a:r>
            <a:r>
              <a:rPr lang="es-ES_tradnl" dirty="0"/>
              <a:t> plus </a:t>
            </a:r>
            <a:r>
              <a:rPr lang="es-ES_tradnl" dirty="0" err="1"/>
              <a:t>considérable</a:t>
            </a:r>
            <a:r>
              <a:rPr lang="es-ES_tradnl" dirty="0"/>
              <a:t> de </a:t>
            </a:r>
            <a:r>
              <a:rPr lang="es-ES_tradnl" dirty="0" err="1"/>
              <a:t>livres</a:t>
            </a:r>
            <a:r>
              <a:rPr lang="es-ES_tradnl" dirty="0"/>
              <a:t> en </a:t>
            </a:r>
            <a:r>
              <a:rPr lang="es-ES_tradnl" dirty="0" err="1"/>
              <a:t>cette</a:t>
            </a:r>
            <a:r>
              <a:rPr lang="es-ES_tradnl" dirty="0"/>
              <a:t> </a:t>
            </a:r>
            <a:r>
              <a:rPr lang="es-ES_tradnl" dirty="0" err="1"/>
              <a:t>langue</a:t>
            </a:r>
            <a:r>
              <a:rPr lang="es-ES_tradnl" dirty="0"/>
              <a:t>, bien que le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restât</a:t>
            </a:r>
            <a:r>
              <a:rPr lang="es-ES_tradnl" dirty="0"/>
              <a:t> </a:t>
            </a:r>
            <a:r>
              <a:rPr lang="es-ES_tradnl" dirty="0" err="1"/>
              <a:t>encore</a:t>
            </a:r>
            <a:r>
              <a:rPr lang="es-ES_tradnl" dirty="0"/>
              <a:t> </a:t>
            </a:r>
            <a:r>
              <a:rPr lang="es-ES_tradnl" dirty="0" err="1"/>
              <a:t>privilégié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Avant</a:t>
            </a:r>
            <a:r>
              <a:rPr lang="es-ES_tradnl" dirty="0" smtClean="0"/>
              <a:t> </a:t>
            </a:r>
            <a:r>
              <a:rPr lang="es-ES_tradnl" dirty="0"/>
              <a:t>1550, </a:t>
            </a:r>
            <a:r>
              <a:rPr lang="es-ES_tradnl" dirty="0" err="1"/>
              <a:t>près</a:t>
            </a:r>
            <a:r>
              <a:rPr lang="es-ES_tradnl" dirty="0"/>
              <a:t> de 80 % des </a:t>
            </a:r>
            <a:r>
              <a:rPr lang="es-ES_tradnl" dirty="0" err="1"/>
              <a:t>livres</a:t>
            </a:r>
            <a:r>
              <a:rPr lang="es-ES_tradnl" dirty="0"/>
              <a:t> </a:t>
            </a:r>
            <a:r>
              <a:rPr lang="es-ES_tradnl" dirty="0" err="1"/>
              <a:t>imprimés</a:t>
            </a:r>
            <a:r>
              <a:rPr lang="es-ES_tradnl" dirty="0"/>
              <a:t> en France </a:t>
            </a:r>
            <a:r>
              <a:rPr lang="es-ES_tradnl" dirty="0" err="1"/>
              <a:t>étaient</a:t>
            </a:r>
            <a:r>
              <a:rPr lang="es-ES_tradnl" dirty="0"/>
              <a:t> en </a:t>
            </a:r>
            <a:r>
              <a:rPr lang="es-ES_tradnl" dirty="0" err="1"/>
              <a:t>latin</a:t>
            </a:r>
            <a:r>
              <a:rPr lang="es-ES_tradnl" dirty="0"/>
              <a:t>, </a:t>
            </a:r>
            <a:r>
              <a:rPr lang="es-ES_tradnl" dirty="0" err="1"/>
              <a:t>cette</a:t>
            </a:r>
            <a:r>
              <a:rPr lang="es-ES_tradnl" dirty="0"/>
              <a:t> </a:t>
            </a:r>
            <a:r>
              <a:rPr lang="es-ES_tradnl" dirty="0" err="1"/>
              <a:t>proportion</a:t>
            </a:r>
            <a:r>
              <a:rPr lang="es-ES_tradnl" dirty="0"/>
              <a:t> </a:t>
            </a:r>
            <a:r>
              <a:rPr lang="es-ES_tradnl" dirty="0" err="1"/>
              <a:t>était</a:t>
            </a:r>
            <a:r>
              <a:rPr lang="es-ES_tradnl" dirty="0"/>
              <a:t> </a:t>
            </a:r>
            <a:r>
              <a:rPr lang="es-ES_tradnl" dirty="0" err="1"/>
              <a:t>passée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50 % en 1575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6742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ET L’ÉGLISE CATHOLIQUE?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l'Église</a:t>
            </a:r>
            <a:r>
              <a:rPr lang="es-ES_tradnl" dirty="0"/>
              <a:t> </a:t>
            </a:r>
            <a:r>
              <a:rPr lang="es-ES_tradnl" dirty="0" err="1"/>
              <a:t>s'opposa</a:t>
            </a:r>
            <a:r>
              <a:rPr lang="es-ES_tradnl" dirty="0"/>
              <a:t> </a:t>
            </a:r>
            <a:r>
              <a:rPr lang="es-ES_tradnl" dirty="0" err="1"/>
              <a:t>avec</a:t>
            </a:r>
            <a:r>
              <a:rPr lang="es-ES_tradnl" dirty="0"/>
              <a:t> </a:t>
            </a:r>
            <a:r>
              <a:rPr lang="es-ES_tradnl" dirty="0" err="1"/>
              <a:t>obstination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toute</a:t>
            </a:r>
            <a:r>
              <a:rPr lang="es-ES_tradnl" dirty="0"/>
              <a:t> «</a:t>
            </a:r>
            <a:r>
              <a:rPr lang="es-ES_tradnl" dirty="0" err="1"/>
              <a:t>réforme</a:t>
            </a:r>
            <a:r>
              <a:rPr lang="es-ES_tradnl" dirty="0"/>
              <a:t>»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avait</a:t>
            </a:r>
            <a:r>
              <a:rPr lang="es-ES_tradnl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</a:t>
            </a:r>
            <a:r>
              <a:rPr lang="es-ES_tradnl" dirty="0" err="1"/>
              <a:t>conséquence</a:t>
            </a:r>
            <a:r>
              <a:rPr lang="es-ES_tradnl" dirty="0"/>
              <a:t> de </a:t>
            </a:r>
            <a:r>
              <a:rPr lang="es-ES_tradnl" dirty="0" err="1"/>
              <a:t>ravaler</a:t>
            </a:r>
            <a:r>
              <a:rPr lang="es-ES_tradnl" dirty="0"/>
              <a:t> le </a:t>
            </a:r>
            <a:r>
              <a:rPr lang="es-ES_tradnl" dirty="0" err="1"/>
              <a:t>latin</a:t>
            </a:r>
            <a:r>
              <a:rPr lang="es-ES_tradnl" dirty="0"/>
              <a:t> en </a:t>
            </a:r>
            <a:r>
              <a:rPr lang="es-ES_tradnl" dirty="0" err="1"/>
              <a:t>seconde</a:t>
            </a:r>
            <a:r>
              <a:rPr lang="es-ES_tradnl" dirty="0"/>
              <a:t> place </a:t>
            </a:r>
            <a:r>
              <a:rPr lang="es-ES_tradnl" dirty="0" err="1"/>
              <a:t>après</a:t>
            </a:r>
            <a:r>
              <a:rPr lang="es-ES_tradnl" dirty="0"/>
              <a:t> le </a:t>
            </a:r>
            <a:r>
              <a:rPr lang="es-ES_tradnl" dirty="0" err="1"/>
              <a:t>françois</a:t>
            </a:r>
            <a:r>
              <a:rPr lang="es-ES_tradnl" dirty="0"/>
              <a:t> (</a:t>
            </a:r>
            <a:r>
              <a:rPr lang="es-ES_tradnl" dirty="0" err="1"/>
              <a:t>ou</a:t>
            </a:r>
            <a:r>
              <a:rPr lang="es-ES_tradnl" dirty="0"/>
              <a:t> «</a:t>
            </a:r>
            <a:r>
              <a:rPr lang="es-ES_tradnl" dirty="0" err="1"/>
              <a:t>françoys</a:t>
            </a:r>
            <a:r>
              <a:rPr lang="es-ES_tradnl" dirty="0"/>
              <a:t>»). Elle </a:t>
            </a:r>
            <a:r>
              <a:rPr lang="es-ES_tradnl" dirty="0" err="1"/>
              <a:t>réprima</a:t>
            </a:r>
            <a:r>
              <a:rPr lang="es-ES_tradnl" dirty="0"/>
              <a:t> </a:t>
            </a:r>
            <a:r>
              <a:rPr lang="es-ES_tradnl" dirty="0" err="1"/>
              <a:t>même</a:t>
            </a:r>
            <a:r>
              <a:rPr lang="es-ES_tradnl" dirty="0"/>
              <a:t> par le </a:t>
            </a:r>
            <a:r>
              <a:rPr lang="es-ES_tradnl" dirty="0" err="1"/>
              <a:t>fer</a:t>
            </a:r>
            <a:r>
              <a:rPr lang="es-ES_tradnl" dirty="0"/>
              <a:t> et par le </a:t>
            </a:r>
            <a:r>
              <a:rPr lang="es-ES_tradnl" dirty="0" err="1"/>
              <a:t>feu</a:t>
            </a:r>
            <a:r>
              <a:rPr lang="es-ES_tradnl" dirty="0"/>
              <a:t> les </a:t>
            </a:r>
            <a:r>
              <a:rPr lang="es-ES_tradnl" dirty="0" err="1"/>
              <a:t>mouvements</a:t>
            </a:r>
            <a:r>
              <a:rPr lang="es-ES_tradnl" dirty="0"/>
              <a:t> de </a:t>
            </a:r>
            <a:r>
              <a:rPr lang="es-ES_tradnl" dirty="0" err="1"/>
              <a:t>réforme</a:t>
            </a:r>
            <a:r>
              <a:rPr lang="es-ES_tradnl" dirty="0"/>
              <a:t>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préconisaient</a:t>
            </a:r>
            <a:r>
              <a:rPr lang="es-ES_tradnl" dirty="0"/>
              <a:t> la </a:t>
            </a:r>
            <a:r>
              <a:rPr lang="es-ES_tradnl" dirty="0" err="1"/>
              <a:t>traduction</a:t>
            </a:r>
            <a:r>
              <a:rPr lang="es-ES_tradnl" dirty="0"/>
              <a:t> des </a:t>
            </a:r>
            <a:r>
              <a:rPr lang="es-ES_tradnl" dirty="0" err="1"/>
              <a:t>livres</a:t>
            </a:r>
            <a:r>
              <a:rPr lang="es-ES_tradnl" dirty="0"/>
              <a:t> </a:t>
            </a:r>
            <a:r>
              <a:rPr lang="es-ES_tradnl" dirty="0" err="1"/>
              <a:t>saints</a:t>
            </a:r>
            <a:r>
              <a:rPr lang="es-ES_tradnl" dirty="0"/>
              <a:t> en «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vulgaire</a:t>
            </a:r>
            <a:r>
              <a:rPr lang="es-ES_tradnl" dirty="0"/>
              <a:t>». </a:t>
            </a:r>
            <a:endParaRPr lang="es-ES_tradnl" dirty="0" smtClean="0"/>
          </a:p>
          <a:p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/>
              <a:t>sait</a:t>
            </a:r>
            <a:r>
              <a:rPr lang="es-ES_tradnl" dirty="0"/>
              <a:t> ce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arriva</a:t>
            </a:r>
            <a:r>
              <a:rPr lang="es-ES_tradnl" dirty="0"/>
              <a:t>:  </a:t>
            </a:r>
            <a:r>
              <a:rPr lang="es-ES_tradnl" dirty="0" err="1"/>
              <a:t>vers</a:t>
            </a:r>
            <a:r>
              <a:rPr lang="es-ES_tradnl" dirty="0"/>
              <a:t> 1520, la </a:t>
            </a:r>
            <a:r>
              <a:rPr lang="es-ES_tradnl" dirty="0" err="1"/>
              <a:t>Bible</a:t>
            </a:r>
            <a:r>
              <a:rPr lang="es-ES_tradnl" dirty="0"/>
              <a:t> et </a:t>
            </a:r>
            <a:r>
              <a:rPr lang="es-ES_tradnl" dirty="0" err="1"/>
              <a:t>l'Évangile</a:t>
            </a:r>
            <a:r>
              <a:rPr lang="es-ES_tradnl" dirty="0"/>
              <a:t> </a:t>
            </a:r>
            <a:r>
              <a:rPr lang="es-ES_tradnl" dirty="0" err="1"/>
              <a:t>furent</a:t>
            </a:r>
            <a:r>
              <a:rPr lang="es-ES_tradnl" dirty="0"/>
              <a:t> </a:t>
            </a:r>
            <a:r>
              <a:rPr lang="es-ES_tradnl" dirty="0" err="1"/>
              <a:t>traduites</a:t>
            </a:r>
            <a:r>
              <a:rPr lang="es-ES_tradnl" dirty="0"/>
              <a:t> en </a:t>
            </a:r>
            <a:r>
              <a:rPr lang="es-ES_tradnl" dirty="0" err="1"/>
              <a:t>français</a:t>
            </a:r>
            <a:r>
              <a:rPr lang="es-ES_tradnl" dirty="0"/>
              <a:t> et </a:t>
            </a:r>
            <a:r>
              <a:rPr lang="es-ES_tradnl" dirty="0" err="1"/>
              <a:t>tous</a:t>
            </a:r>
            <a:r>
              <a:rPr lang="es-ES_tradnl" dirty="0"/>
              <a:t> les </a:t>
            </a:r>
            <a:r>
              <a:rPr lang="es-ES_tradnl" dirty="0" err="1"/>
              <a:t>calvinistes</a:t>
            </a:r>
            <a:r>
              <a:rPr lang="es-ES_tradnl" dirty="0"/>
              <a:t> de France </a:t>
            </a:r>
            <a:r>
              <a:rPr lang="es-ES_tradnl" dirty="0" err="1"/>
              <a:t>ou</a:t>
            </a:r>
            <a:r>
              <a:rPr lang="es-ES_tradnl" dirty="0"/>
              <a:t> de </a:t>
            </a:r>
            <a:r>
              <a:rPr lang="es-ES_tradnl" dirty="0" err="1"/>
              <a:t>Suisse</a:t>
            </a:r>
            <a:r>
              <a:rPr lang="es-ES_tradnl" dirty="0"/>
              <a:t> </a:t>
            </a:r>
            <a:r>
              <a:rPr lang="es-ES_tradnl" dirty="0" err="1"/>
              <a:t>s'évertuèrent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répandre</a:t>
            </a:r>
            <a:r>
              <a:rPr lang="es-ES_tradnl" dirty="0"/>
              <a:t> les </a:t>
            </a:r>
            <a:r>
              <a:rPr lang="es-ES_tradnl" dirty="0" err="1"/>
              <a:t>Saintes</a:t>
            </a:r>
            <a:r>
              <a:rPr lang="es-ES_tradnl" dirty="0"/>
              <a:t> </a:t>
            </a:r>
            <a:r>
              <a:rPr lang="es-ES_tradnl" dirty="0" err="1"/>
              <a:t>Écritures</a:t>
            </a:r>
            <a:r>
              <a:rPr lang="es-ES_tradnl" dirty="0"/>
              <a:t> </a:t>
            </a:r>
            <a:r>
              <a:rPr lang="es-ES_tradnl" dirty="0" err="1"/>
              <a:t>sous</a:t>
            </a:r>
            <a:r>
              <a:rPr lang="es-ES_tradnl" dirty="0"/>
              <a:t> </a:t>
            </a:r>
            <a:r>
              <a:rPr lang="es-ES_tradnl" dirty="0" err="1"/>
              <a:t>cette</a:t>
            </a:r>
            <a:r>
              <a:rPr lang="es-ES_tradnl" dirty="0"/>
              <a:t> forme, </a:t>
            </a:r>
            <a:r>
              <a:rPr lang="es-ES_tradnl" dirty="0" err="1"/>
              <a:t>évidemment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grand</a:t>
            </a:r>
            <a:r>
              <a:rPr lang="es-ES_tradnl" dirty="0"/>
              <a:t> </a:t>
            </a:r>
            <a:r>
              <a:rPr lang="es-ES_tradnl" dirty="0" err="1"/>
              <a:t>dam</a:t>
            </a:r>
            <a:r>
              <a:rPr lang="es-ES_tradnl" dirty="0"/>
              <a:t> de la </a:t>
            </a:r>
            <a:r>
              <a:rPr lang="es-ES_tradnl" dirty="0" err="1"/>
              <a:t>hiérarchie</a:t>
            </a:r>
            <a:r>
              <a:rPr lang="es-ES_tradnl" dirty="0"/>
              <a:t> </a:t>
            </a:r>
            <a:r>
              <a:rPr lang="es-ES_tradnl" dirty="0" err="1"/>
              <a:t>catholique</a:t>
            </a:r>
            <a:r>
              <a:rPr lang="es-ES_tradnl" dirty="0"/>
              <a:t>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tenait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son </a:t>
            </a:r>
            <a:r>
              <a:rPr lang="es-ES_tradnl" dirty="0" err="1"/>
              <a:t>latin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Bon </a:t>
            </a:r>
            <a:r>
              <a:rPr lang="es-ES_tradnl" dirty="0" err="1"/>
              <a:t>gré</a:t>
            </a:r>
            <a:r>
              <a:rPr lang="es-ES_tradnl" dirty="0"/>
              <a:t> mal </a:t>
            </a:r>
            <a:r>
              <a:rPr lang="es-ES_tradnl" dirty="0" err="1"/>
              <a:t>gré</a:t>
            </a:r>
            <a:r>
              <a:rPr lang="es-ES_tradnl" dirty="0"/>
              <a:t>, les </a:t>
            </a:r>
            <a:r>
              <a:rPr lang="es-ES_tradnl" dirty="0" err="1"/>
              <a:t>polémiques</a:t>
            </a:r>
            <a:r>
              <a:rPr lang="es-ES_tradnl" dirty="0"/>
              <a:t> «</a:t>
            </a:r>
            <a:r>
              <a:rPr lang="es-ES_tradnl" dirty="0" err="1"/>
              <a:t>religieuses</a:t>
            </a:r>
            <a:r>
              <a:rPr lang="es-ES_tradnl" dirty="0"/>
              <a:t>» </a:t>
            </a:r>
            <a:r>
              <a:rPr lang="es-ES_tradnl" dirty="0" err="1"/>
              <a:t>finirent</a:t>
            </a:r>
            <a:r>
              <a:rPr lang="es-ES_tradnl" dirty="0"/>
              <a:t> </a:t>
            </a:r>
            <a:r>
              <a:rPr lang="es-ES_tradnl" dirty="0" err="1"/>
              <a:t>toutes</a:t>
            </a:r>
            <a:r>
              <a:rPr lang="es-ES_tradnl" dirty="0"/>
              <a:t> par </a:t>
            </a:r>
            <a:r>
              <a:rPr lang="es-ES_tradnl" dirty="0" err="1"/>
              <a:t>être</a:t>
            </a:r>
            <a:r>
              <a:rPr lang="es-ES_tradnl" dirty="0"/>
              <a:t> </a:t>
            </a:r>
            <a:r>
              <a:rPr lang="es-ES_tradnl" dirty="0" err="1"/>
              <a:t>rédigées</a:t>
            </a:r>
            <a:r>
              <a:rPr lang="es-ES_tradnl" dirty="0"/>
              <a:t> en </a:t>
            </a:r>
            <a:r>
              <a:rPr lang="es-ES_tradnl" dirty="0" err="1"/>
              <a:t>français</a:t>
            </a:r>
            <a:r>
              <a:rPr lang="es-ES_tradnl" dirty="0"/>
              <a:t>, </a:t>
            </a:r>
            <a:r>
              <a:rPr lang="es-ES_tradnl" dirty="0" err="1"/>
              <a:t>aussi</a:t>
            </a:r>
            <a:r>
              <a:rPr lang="es-ES_tradnl" dirty="0"/>
              <a:t> bien </a:t>
            </a:r>
            <a:r>
              <a:rPr lang="es-ES_tradnl" dirty="0" err="1"/>
              <a:t>qu'en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. 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19962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LANGUE DE LA DIPLOMACIE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3200" dirty="0"/>
              <a:t>Par </a:t>
            </a:r>
            <a:r>
              <a:rPr lang="es-ES_tradnl" sz="3200" dirty="0" err="1"/>
              <a:t>exemple</a:t>
            </a:r>
            <a:r>
              <a:rPr lang="es-ES_tradnl" sz="3200" dirty="0"/>
              <a:t>, si le </a:t>
            </a:r>
            <a:r>
              <a:rPr lang="es-ES_tradnl" sz="3200" dirty="0" err="1"/>
              <a:t>traité</a:t>
            </a:r>
            <a:r>
              <a:rPr lang="es-ES_tradnl" sz="3200" dirty="0"/>
              <a:t> des </a:t>
            </a:r>
            <a:r>
              <a:rPr lang="es-ES_tradnl" sz="3200" dirty="0" err="1"/>
              <a:t>Pyrénées</a:t>
            </a:r>
            <a:r>
              <a:rPr lang="es-ES_tradnl" sz="3200" dirty="0"/>
              <a:t>, </a:t>
            </a:r>
            <a:r>
              <a:rPr lang="es-ES_tradnl" sz="3200" dirty="0" err="1"/>
              <a:t>conclu</a:t>
            </a:r>
            <a:r>
              <a:rPr lang="es-ES_tradnl" sz="3200" dirty="0"/>
              <a:t> entre la France et </a:t>
            </a:r>
            <a:r>
              <a:rPr lang="es-ES_tradnl" sz="3200" dirty="0" err="1"/>
              <a:t>l'Espagne</a:t>
            </a:r>
            <a:r>
              <a:rPr lang="es-ES_tradnl" sz="3200" dirty="0"/>
              <a:t>, </a:t>
            </a:r>
            <a:r>
              <a:rPr lang="es-ES_tradnl" sz="3200" dirty="0" err="1"/>
              <a:t>avait</a:t>
            </a:r>
            <a:r>
              <a:rPr lang="es-ES_tradnl" sz="3200" dirty="0"/>
              <a:t> </a:t>
            </a:r>
            <a:r>
              <a:rPr lang="es-ES_tradnl" sz="3200" dirty="0" err="1"/>
              <a:t>été</a:t>
            </a:r>
            <a:r>
              <a:rPr lang="es-ES_tradnl" sz="3200" dirty="0"/>
              <a:t> </a:t>
            </a:r>
            <a:r>
              <a:rPr lang="es-ES_tradnl" sz="3200" dirty="0" err="1"/>
              <a:t>rédigé</a:t>
            </a:r>
            <a:r>
              <a:rPr lang="es-ES_tradnl" sz="3200" dirty="0"/>
              <a:t> en </a:t>
            </a:r>
            <a:r>
              <a:rPr lang="es-ES_tradnl" sz="3200" dirty="0" err="1"/>
              <a:t>français</a:t>
            </a:r>
            <a:r>
              <a:rPr lang="es-ES_tradnl" sz="3200" dirty="0"/>
              <a:t> et en </a:t>
            </a:r>
            <a:r>
              <a:rPr lang="es-ES_tradnl" sz="3200" dirty="0" err="1"/>
              <a:t>espagnol</a:t>
            </a:r>
            <a:r>
              <a:rPr lang="es-ES_tradnl" sz="3200" dirty="0"/>
              <a:t> en 1659, </a:t>
            </a:r>
            <a:endParaRPr lang="es-ES_tradnl" sz="3200" dirty="0" smtClean="0"/>
          </a:p>
          <a:p>
            <a:r>
              <a:rPr lang="es-ES_tradnl" sz="3200" dirty="0"/>
              <a:t>L</a:t>
            </a:r>
            <a:r>
              <a:rPr lang="es-ES_tradnl" sz="3200" dirty="0" smtClean="0"/>
              <a:t>e </a:t>
            </a:r>
            <a:r>
              <a:rPr lang="es-ES_tradnl" sz="3200" dirty="0" err="1"/>
              <a:t>traité</a:t>
            </a:r>
            <a:r>
              <a:rPr lang="es-ES_tradnl" sz="3200" dirty="0"/>
              <a:t> </a:t>
            </a:r>
            <a:r>
              <a:rPr lang="es-ES_tradnl" sz="3200" dirty="0" err="1"/>
              <a:t>d'Aix</a:t>
            </a:r>
            <a:r>
              <a:rPr lang="es-ES_tradnl" sz="3200" dirty="0"/>
              <a:t>-la-</a:t>
            </a:r>
            <a:r>
              <a:rPr lang="es-ES_tradnl" sz="3200" dirty="0" err="1"/>
              <a:t>Chapelle</a:t>
            </a:r>
            <a:r>
              <a:rPr lang="es-ES_tradnl" sz="3200" dirty="0"/>
              <a:t> de 1668, signé entre les </a:t>
            </a:r>
            <a:r>
              <a:rPr lang="es-ES_tradnl" sz="3200" dirty="0" err="1"/>
              <a:t>deux</a:t>
            </a:r>
            <a:r>
              <a:rPr lang="es-ES_tradnl" sz="3200" dirty="0"/>
              <a:t> </a:t>
            </a:r>
            <a:r>
              <a:rPr lang="es-ES_tradnl" sz="3200" dirty="0" err="1"/>
              <a:t>mêmes</a:t>
            </a:r>
            <a:r>
              <a:rPr lang="es-ES_tradnl" sz="3200" dirty="0"/>
              <a:t> </a:t>
            </a:r>
            <a:r>
              <a:rPr lang="es-ES_tradnl" sz="3200" dirty="0" err="1"/>
              <a:t>pays</a:t>
            </a:r>
            <a:r>
              <a:rPr lang="es-ES_tradnl" sz="3200" dirty="0"/>
              <a:t>, </a:t>
            </a:r>
            <a:r>
              <a:rPr lang="es-ES_tradnl" sz="3200" dirty="0" err="1"/>
              <a:t>fut</a:t>
            </a:r>
            <a:r>
              <a:rPr lang="es-ES_tradnl" sz="3200" dirty="0"/>
              <a:t> </a:t>
            </a:r>
            <a:r>
              <a:rPr lang="es-ES_tradnl" sz="3200" dirty="0" err="1"/>
              <a:t>rédigé</a:t>
            </a:r>
            <a:r>
              <a:rPr lang="es-ES_tradnl" sz="3200" dirty="0"/>
              <a:t> </a:t>
            </a:r>
            <a:r>
              <a:rPr lang="es-ES_tradnl" sz="3200" dirty="0" err="1"/>
              <a:t>uniquement</a:t>
            </a:r>
            <a:r>
              <a:rPr lang="es-ES_tradnl" sz="3200" dirty="0"/>
              <a:t> en </a:t>
            </a:r>
            <a:r>
              <a:rPr lang="es-ES_tradnl" sz="3200" dirty="0" err="1"/>
              <a:t>français</a:t>
            </a:r>
            <a:r>
              <a:rPr lang="es-ES_tradnl" sz="3200" dirty="0"/>
              <a:t>. 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82032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LES PROBLÈMES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Pas de </a:t>
            </a:r>
            <a:r>
              <a:rPr lang="es-ES_tradnl" sz="3200" dirty="0" err="1" smtClean="0"/>
              <a:t>normativisation</a:t>
            </a:r>
            <a:r>
              <a:rPr lang="es-ES_tradnl" sz="3200" dirty="0" smtClean="0"/>
              <a:t> </a:t>
            </a:r>
          </a:p>
          <a:p>
            <a:r>
              <a:rPr lang="es-ES_tradnl" sz="3200" dirty="0" err="1"/>
              <a:t>L'omniprésence</a:t>
            </a:r>
            <a:r>
              <a:rPr lang="es-ES_tradnl" sz="3200" dirty="0"/>
              <a:t> des </a:t>
            </a:r>
            <a:r>
              <a:rPr lang="es-ES_tradnl" sz="3200" dirty="0" smtClean="0"/>
              <a:t>patois</a:t>
            </a:r>
          </a:p>
          <a:p>
            <a:r>
              <a:rPr lang="es-ES_tradnl" sz="3200" dirty="0"/>
              <a:t>La </a:t>
            </a:r>
            <a:r>
              <a:rPr lang="es-ES_tradnl" sz="3200" dirty="0" err="1"/>
              <a:t>vogue</a:t>
            </a:r>
            <a:r>
              <a:rPr lang="es-ES_tradnl" sz="3200" dirty="0"/>
              <a:t> des </a:t>
            </a:r>
            <a:r>
              <a:rPr lang="es-ES_tradnl" sz="3200" dirty="0" err="1"/>
              <a:t>latiniseurs</a:t>
            </a:r>
            <a:r>
              <a:rPr lang="es-ES_tradnl" sz="3200" dirty="0"/>
              <a:t> et </a:t>
            </a:r>
            <a:r>
              <a:rPr lang="es-ES_tradnl" sz="3200" dirty="0" smtClean="0"/>
              <a:t>“</a:t>
            </a:r>
            <a:r>
              <a:rPr lang="es-ES_tradnl" sz="3200" dirty="0" err="1" smtClean="0"/>
              <a:t>écumeurs</a:t>
            </a:r>
            <a:r>
              <a:rPr lang="es-ES_tradnl" sz="3200" dirty="0" smtClean="0"/>
              <a:t> </a:t>
            </a:r>
            <a:r>
              <a:rPr lang="es-ES_tradnl" sz="3200" dirty="0"/>
              <a:t>de </a:t>
            </a:r>
            <a:r>
              <a:rPr lang="es-ES_tradnl" sz="3200" dirty="0" err="1" smtClean="0"/>
              <a:t>latin</a:t>
            </a:r>
            <a:r>
              <a:rPr lang="es-ES_tradnl" sz="3200" dirty="0" smtClean="0"/>
              <a:t>”</a:t>
            </a:r>
          </a:p>
          <a:p>
            <a:r>
              <a:rPr lang="es-ES_tradnl" sz="3200" dirty="0"/>
              <a:t>Les </a:t>
            </a:r>
            <a:r>
              <a:rPr lang="es-ES_tradnl" sz="3200" dirty="0" err="1"/>
              <a:t>défenseurs</a:t>
            </a:r>
            <a:r>
              <a:rPr lang="es-ES_tradnl" sz="3200" dirty="0"/>
              <a:t> du </a:t>
            </a:r>
            <a:r>
              <a:rPr lang="es-ES_tradnl" sz="3200" dirty="0" err="1"/>
              <a:t>français</a:t>
            </a:r>
            <a:endParaRPr lang="es-ES_tradnl" sz="3200" dirty="0" smtClean="0"/>
          </a:p>
          <a:p>
            <a:r>
              <a:rPr lang="es-ES_tradnl" sz="3200" dirty="0"/>
              <a:t> La </a:t>
            </a:r>
            <a:r>
              <a:rPr lang="es-ES_tradnl" sz="3200" dirty="0" err="1"/>
              <a:t>question</a:t>
            </a:r>
            <a:r>
              <a:rPr lang="es-ES_tradnl" sz="3200" dirty="0"/>
              <a:t> de </a:t>
            </a:r>
            <a:r>
              <a:rPr lang="es-ES_tradnl" sz="3200" u="sng" dirty="0" err="1" smtClean="0"/>
              <a:t>l'orthographe</a:t>
            </a:r>
            <a:r>
              <a:rPr lang="es-ES_tradnl" sz="3200" u="sng" smtClean="0"/>
              <a:t> </a:t>
            </a:r>
            <a:endParaRPr lang="es-ES_tradnl" sz="3200" u="sng" dirty="0"/>
          </a:p>
        </p:txBody>
      </p:sp>
    </p:spTree>
    <p:extLst>
      <p:ext uri="{BB962C8B-B14F-4D97-AF65-F5344CB8AC3E}">
        <p14:creationId xmlns:p14="http://schemas.microsoft.com/office/powerpoint/2010/main" val="155988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RENAISSANCE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9549" y="1845080"/>
            <a:ext cx="10515600" cy="4351338"/>
          </a:xfrm>
        </p:spPr>
        <p:txBody>
          <a:bodyPr/>
          <a:lstStyle/>
          <a:p>
            <a:r>
              <a:rPr lang="es-ES_tradnl" dirty="0" err="1" smtClean="0"/>
              <a:t>Guerres</a:t>
            </a:r>
            <a:r>
              <a:rPr lang="es-ES_tradnl" dirty="0" smtClean="0"/>
              <a:t> </a:t>
            </a:r>
            <a:r>
              <a:rPr lang="es-ES_tradnl" dirty="0" err="1"/>
              <a:t>d'Italie</a:t>
            </a:r>
            <a:r>
              <a:rPr lang="es-ES_tradnl" dirty="0"/>
              <a:t> et des </a:t>
            </a:r>
            <a:r>
              <a:rPr lang="es-ES_tradnl" dirty="0" err="1"/>
              <a:t>guerres</a:t>
            </a:r>
            <a:r>
              <a:rPr lang="es-ES_tradnl" dirty="0"/>
              <a:t> de </a:t>
            </a:r>
            <a:r>
              <a:rPr lang="es-ES_tradnl" dirty="0" err="1"/>
              <a:t>religion</a:t>
            </a:r>
            <a:r>
              <a:rPr lang="es-ES_tradnl" dirty="0"/>
              <a:t> </a:t>
            </a:r>
            <a:endParaRPr lang="es-ES_tradnl" dirty="0" smtClean="0"/>
          </a:p>
          <a:p>
            <a:r>
              <a:rPr lang="es-ES_tradnl" dirty="0" err="1" smtClean="0"/>
              <a:t>Fascination</a:t>
            </a:r>
            <a:r>
              <a:rPr lang="es-ES_tradnl" dirty="0" smtClean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l'Italie</a:t>
            </a:r>
            <a:r>
              <a:rPr lang="es-ES_tradnl" dirty="0"/>
              <a:t>, et </a:t>
            </a:r>
            <a:r>
              <a:rPr lang="es-ES_tradnl" dirty="0" err="1"/>
              <a:t>l'intérêt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les </a:t>
            </a:r>
            <a:r>
              <a:rPr lang="es-ES_tradnl" dirty="0" err="1"/>
              <a:t>textes</a:t>
            </a:r>
            <a:r>
              <a:rPr lang="es-ES_tradnl" dirty="0"/>
              <a:t> de </a:t>
            </a:r>
            <a:r>
              <a:rPr lang="es-ES_tradnl" dirty="0" err="1" smtClean="0"/>
              <a:t>l'Antiquité</a:t>
            </a:r>
            <a:endParaRPr lang="es-ES_tradnl" dirty="0" smtClean="0"/>
          </a:p>
          <a:p>
            <a:r>
              <a:rPr lang="es-ES_tradnl" dirty="0" smtClean="0"/>
              <a:t>De </a:t>
            </a:r>
            <a:r>
              <a:rPr lang="es-ES_tradnl" dirty="0" err="1" smtClean="0"/>
              <a:t>nouvelles</a:t>
            </a:r>
            <a:r>
              <a:rPr lang="es-ES_tradnl" dirty="0" smtClean="0"/>
              <a:t> </a:t>
            </a:r>
            <a:r>
              <a:rPr lang="es-ES_tradnl" dirty="0" err="1" smtClean="0"/>
              <a:t>inventions</a:t>
            </a:r>
            <a:r>
              <a:rPr lang="es-ES_tradnl" dirty="0" smtClean="0"/>
              <a:t> (</a:t>
            </a:r>
            <a:r>
              <a:rPr lang="es-ES_tradnl" dirty="0" err="1" smtClean="0"/>
              <a:t>imprimerie</a:t>
            </a:r>
            <a:r>
              <a:rPr lang="es-ES_tradnl" dirty="0" smtClean="0"/>
              <a:t>).</a:t>
            </a:r>
          </a:p>
          <a:p>
            <a:r>
              <a:rPr lang="es-ES_tradnl" dirty="0" err="1" smtClean="0"/>
              <a:t>Découverte</a:t>
            </a:r>
            <a:r>
              <a:rPr lang="es-ES_tradnl" dirty="0" smtClean="0"/>
              <a:t> </a:t>
            </a:r>
            <a:r>
              <a:rPr lang="es-ES_tradnl" dirty="0"/>
              <a:t>de </a:t>
            </a:r>
            <a:r>
              <a:rPr lang="es-ES_tradnl" dirty="0" err="1"/>
              <a:t>l'Amérique</a:t>
            </a:r>
            <a:r>
              <a:rPr lang="es-ES_tradnl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566525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L'OMNIPRÉSENCE DES PATOIS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b="1" dirty="0"/>
              <a:t>Charles de </a:t>
            </a:r>
            <a:r>
              <a:rPr lang="es-ES_tradnl" b="1" dirty="0" err="1"/>
              <a:t>Bovelles</a:t>
            </a:r>
            <a:r>
              <a:rPr lang="es-ES_tradnl" dirty="0"/>
              <a:t> (1479-1553) </a:t>
            </a:r>
            <a:r>
              <a:rPr lang="es-ES_tradnl" dirty="0" smtClean="0"/>
              <a:t>—</a:t>
            </a:r>
            <a:r>
              <a:rPr lang="es-ES_tradnl" dirty="0" err="1" smtClean="0"/>
              <a:t>écrivit</a:t>
            </a:r>
            <a:r>
              <a:rPr lang="es-ES_tradnl" dirty="0" smtClean="0"/>
              <a:t> </a:t>
            </a:r>
            <a:r>
              <a:rPr lang="es-ES_tradnl" dirty="0"/>
              <a:t>un </a:t>
            </a:r>
            <a:r>
              <a:rPr lang="es-ES_tradnl" dirty="0" err="1"/>
              <a:t>ouvrage</a:t>
            </a:r>
            <a:r>
              <a:rPr lang="es-ES_tradnl" dirty="0"/>
              <a:t> sur les «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vulgaires</a:t>
            </a:r>
            <a:r>
              <a:rPr lang="es-ES_tradnl" dirty="0"/>
              <a:t>» </a:t>
            </a:r>
            <a:r>
              <a:rPr lang="es-ES_tradnl" dirty="0" err="1"/>
              <a:t>parlées</a:t>
            </a:r>
            <a:r>
              <a:rPr lang="es-ES_tradnl" dirty="0"/>
              <a:t> en France: </a:t>
            </a:r>
            <a:r>
              <a:rPr lang="es-ES_tradnl" i="1" dirty="0"/>
              <a:t>De </a:t>
            </a:r>
            <a:r>
              <a:rPr lang="es-ES_tradnl" i="1" dirty="0" err="1"/>
              <a:t>differentia</a:t>
            </a:r>
            <a:r>
              <a:rPr lang="es-ES_tradnl" i="1" dirty="0"/>
              <a:t> </a:t>
            </a:r>
            <a:r>
              <a:rPr lang="es-ES_tradnl" i="1" dirty="0" err="1"/>
              <a:t>vulgarium</a:t>
            </a:r>
            <a:r>
              <a:rPr lang="es-ES_tradnl" i="1" dirty="0"/>
              <a:t> </a:t>
            </a:r>
            <a:r>
              <a:rPr lang="es-ES_tradnl" i="1" dirty="0" err="1"/>
              <a:t>linguarum</a:t>
            </a:r>
            <a:r>
              <a:rPr lang="es-ES_tradnl" i="1" dirty="0"/>
              <a:t> et </a:t>
            </a:r>
            <a:r>
              <a:rPr lang="es-ES_tradnl" i="1" dirty="0" err="1"/>
              <a:t>Gallici</a:t>
            </a:r>
            <a:r>
              <a:rPr lang="es-ES_tradnl" i="1" dirty="0"/>
              <a:t> </a:t>
            </a:r>
            <a:r>
              <a:rPr lang="es-ES_tradnl" i="1" dirty="0" err="1"/>
              <a:t>sermonis</a:t>
            </a:r>
            <a:r>
              <a:rPr lang="es-ES_tradnl" i="1" dirty="0"/>
              <a:t> </a:t>
            </a:r>
            <a:r>
              <a:rPr lang="es-ES_tradnl" i="1" dirty="0" err="1"/>
              <a:t>varietate</a:t>
            </a:r>
            <a:r>
              <a:rPr lang="es-ES_tradnl" dirty="0"/>
              <a:t> («Des </a:t>
            </a:r>
            <a:r>
              <a:rPr lang="es-ES_tradnl" dirty="0" err="1"/>
              <a:t>différentes</a:t>
            </a:r>
            <a:r>
              <a:rPr lang="es-ES_tradnl" dirty="0"/>
              <a:t>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vulgaires</a:t>
            </a:r>
            <a:r>
              <a:rPr lang="es-ES_tradnl" dirty="0"/>
              <a:t> et </a:t>
            </a:r>
            <a:r>
              <a:rPr lang="es-ES_tradnl" dirty="0" err="1"/>
              <a:t>variétés</a:t>
            </a:r>
            <a:r>
              <a:rPr lang="es-ES_tradnl" dirty="0"/>
              <a:t> de </a:t>
            </a:r>
            <a:r>
              <a:rPr lang="es-ES_tradnl" dirty="0" err="1"/>
              <a:t>discours</a:t>
            </a:r>
            <a:r>
              <a:rPr lang="es-ES_tradnl" dirty="0"/>
              <a:t> </a:t>
            </a:r>
            <a:r>
              <a:rPr lang="es-ES_tradnl" dirty="0" err="1"/>
              <a:t>utilisés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Gaules</a:t>
            </a:r>
            <a:r>
              <a:rPr lang="es-ES_tradnl" dirty="0"/>
              <a:t>»). </a:t>
            </a:r>
            <a:endParaRPr lang="es-ES_tradnl" dirty="0" smtClean="0"/>
          </a:p>
          <a:p>
            <a:r>
              <a:rPr lang="es-ES_tradnl" dirty="0" err="1" smtClean="0"/>
              <a:t>Dans</a:t>
            </a:r>
            <a:r>
              <a:rPr lang="es-ES_tradnl" dirty="0" smtClean="0"/>
              <a:t> </a:t>
            </a:r>
            <a:r>
              <a:rPr lang="es-ES_tradnl" dirty="0"/>
              <a:t>son </a:t>
            </a:r>
            <a:r>
              <a:rPr lang="es-ES_tradnl" dirty="0" err="1"/>
              <a:t>ouvrage</a:t>
            </a:r>
            <a:r>
              <a:rPr lang="es-ES_tradnl" dirty="0"/>
              <a:t>, </a:t>
            </a:r>
            <a:r>
              <a:rPr lang="es-ES_tradnl" dirty="0" err="1"/>
              <a:t>l'auteur</a:t>
            </a:r>
            <a:r>
              <a:rPr lang="es-ES_tradnl" dirty="0"/>
              <a:t> </a:t>
            </a:r>
            <a:r>
              <a:rPr lang="es-ES_tradnl" dirty="0" err="1"/>
              <a:t>faisait</a:t>
            </a:r>
            <a:r>
              <a:rPr lang="es-ES_tradnl" dirty="0"/>
              <a:t> </a:t>
            </a:r>
            <a:r>
              <a:rPr lang="es-ES_tradnl" dirty="0" err="1"/>
              <a:t>remarquer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 </a:t>
            </a:r>
            <a:r>
              <a:rPr lang="es-ES_tradnl" dirty="0"/>
              <a:t>«</a:t>
            </a:r>
            <a:r>
              <a:rPr lang="es-ES_tradnl" dirty="0" err="1"/>
              <a:t>Il</a:t>
            </a:r>
            <a:r>
              <a:rPr lang="es-ES_tradnl" dirty="0"/>
              <a:t> y a </a:t>
            </a:r>
            <a:r>
              <a:rPr lang="es-ES_tradnl" dirty="0" err="1"/>
              <a:t>actuellement</a:t>
            </a:r>
            <a:r>
              <a:rPr lang="es-ES_tradnl" dirty="0"/>
              <a:t> en France </a:t>
            </a:r>
            <a:r>
              <a:rPr lang="es-ES_tradnl" dirty="0" err="1"/>
              <a:t>autant</a:t>
            </a:r>
            <a:r>
              <a:rPr lang="es-ES_tradnl" dirty="0"/>
              <a:t> de </a:t>
            </a:r>
            <a:r>
              <a:rPr lang="es-ES_tradnl" dirty="0" err="1"/>
              <a:t>coutumes</a:t>
            </a:r>
            <a:r>
              <a:rPr lang="es-ES_tradnl" dirty="0"/>
              <a:t> et de </a:t>
            </a:r>
            <a:r>
              <a:rPr lang="es-ES_tradnl" dirty="0" err="1"/>
              <a:t>langages</a:t>
            </a:r>
            <a:r>
              <a:rPr lang="es-ES_tradnl" dirty="0"/>
              <a:t> </a:t>
            </a:r>
            <a:r>
              <a:rPr lang="es-ES_tradnl" dirty="0" err="1"/>
              <a:t>humains</a:t>
            </a:r>
            <a:r>
              <a:rPr lang="es-ES_tradnl" dirty="0"/>
              <a:t> que de </a:t>
            </a:r>
            <a:r>
              <a:rPr lang="es-ES_tradnl" dirty="0" err="1"/>
              <a:t>peuples</a:t>
            </a:r>
            <a:r>
              <a:rPr lang="es-ES_tradnl" dirty="0"/>
              <a:t>, de </a:t>
            </a:r>
            <a:r>
              <a:rPr lang="es-ES_tradnl" dirty="0" err="1"/>
              <a:t>régions</a:t>
            </a:r>
            <a:r>
              <a:rPr lang="es-ES_tradnl" dirty="0"/>
              <a:t> et de </a:t>
            </a:r>
            <a:r>
              <a:rPr lang="es-ES_tradnl" dirty="0" err="1"/>
              <a:t>villes</a:t>
            </a:r>
            <a:r>
              <a:rPr lang="es-ES_tradnl" dirty="0" smtClean="0"/>
              <a:t>.»</a:t>
            </a:r>
          </a:p>
          <a:p>
            <a:r>
              <a:rPr lang="es-ES_tradnl" dirty="0" smtClean="0"/>
              <a:t>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évoquait</a:t>
            </a:r>
            <a:r>
              <a:rPr lang="es-ES_tradnl" dirty="0"/>
              <a:t> </a:t>
            </a:r>
            <a:r>
              <a:rPr lang="es-ES_tradnl" dirty="0" err="1"/>
              <a:t>notamment</a:t>
            </a:r>
            <a:r>
              <a:rPr lang="es-ES_tradnl" dirty="0"/>
              <a:t> les «</a:t>
            </a:r>
            <a:r>
              <a:rPr lang="es-ES_tradnl" dirty="0" err="1"/>
              <a:t>peuples</a:t>
            </a:r>
            <a:r>
              <a:rPr lang="es-ES_tradnl" dirty="0"/>
              <a:t> </a:t>
            </a:r>
            <a:r>
              <a:rPr lang="es-ES_tradnl" dirty="0" err="1"/>
              <a:t>étrangers</a:t>
            </a:r>
            <a:r>
              <a:rPr lang="es-ES_tradnl" dirty="0"/>
              <a:t>» que </a:t>
            </a:r>
            <a:r>
              <a:rPr lang="es-ES_tradnl" dirty="0" err="1"/>
              <a:t>sont</a:t>
            </a:r>
            <a:r>
              <a:rPr lang="es-ES_tradnl" dirty="0"/>
              <a:t> les </a:t>
            </a:r>
            <a:r>
              <a:rPr lang="es-ES_tradnl" dirty="0" err="1"/>
              <a:t>Burgondes</a:t>
            </a:r>
            <a:r>
              <a:rPr lang="es-ES_tradnl" dirty="0"/>
              <a:t>, les </a:t>
            </a:r>
            <a:r>
              <a:rPr lang="es-ES_tradnl" dirty="0" err="1"/>
              <a:t>Francs</a:t>
            </a:r>
            <a:r>
              <a:rPr lang="es-ES_tradnl" dirty="0"/>
              <a:t>, les </a:t>
            </a:r>
            <a:r>
              <a:rPr lang="es-ES_tradnl" dirty="0" err="1"/>
              <a:t>Bretons</a:t>
            </a:r>
            <a:r>
              <a:rPr lang="es-ES_tradnl" dirty="0"/>
              <a:t>, les </a:t>
            </a:r>
            <a:r>
              <a:rPr lang="es-ES_tradnl" dirty="0" err="1"/>
              <a:t>Flamands</a:t>
            </a:r>
            <a:r>
              <a:rPr lang="es-ES_tradnl" dirty="0"/>
              <a:t>, les </a:t>
            </a:r>
            <a:r>
              <a:rPr lang="es-ES_tradnl" dirty="0" err="1"/>
              <a:t>Normands</a:t>
            </a:r>
            <a:r>
              <a:rPr lang="es-ES_tradnl" dirty="0"/>
              <a:t>, les </a:t>
            </a:r>
            <a:r>
              <a:rPr lang="es-ES_tradnl" dirty="0" err="1"/>
              <a:t>Basques</a:t>
            </a:r>
            <a:r>
              <a:rPr lang="es-ES_tradnl" dirty="0"/>
              <a:t> et les «</a:t>
            </a:r>
            <a:r>
              <a:rPr lang="es-ES_tradnl" dirty="0" err="1"/>
              <a:t>Germains</a:t>
            </a:r>
            <a:r>
              <a:rPr lang="es-ES_tradnl" dirty="0"/>
              <a:t> </a:t>
            </a:r>
            <a:r>
              <a:rPr lang="es-ES_tradnl" dirty="0" err="1"/>
              <a:t>cisrhénans</a:t>
            </a:r>
            <a:r>
              <a:rPr lang="es-ES_tradnl" dirty="0"/>
              <a:t>». </a:t>
            </a:r>
            <a:endParaRPr lang="es-ES_tradnl" dirty="0" smtClean="0"/>
          </a:p>
          <a:p>
            <a:r>
              <a:rPr lang="es-ES_tradnl" dirty="0" smtClean="0"/>
              <a:t>Son </a:t>
            </a:r>
            <a:r>
              <a:rPr lang="es-ES_tradnl" dirty="0" err="1"/>
              <a:t>inventaire</a:t>
            </a:r>
            <a:r>
              <a:rPr lang="es-ES_tradnl" dirty="0"/>
              <a:t> des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indigènes</a:t>
            </a:r>
            <a:r>
              <a:rPr lang="es-ES_tradnl" dirty="0"/>
              <a:t> (les </a:t>
            </a:r>
            <a:r>
              <a:rPr lang="es-ES_tradnl" dirty="0" err="1"/>
              <a:t>parlers</a:t>
            </a:r>
            <a:r>
              <a:rPr lang="es-ES_tradnl" dirty="0"/>
              <a:t> </a:t>
            </a:r>
            <a:r>
              <a:rPr lang="es-ES_tradnl" dirty="0" err="1"/>
              <a:t>d'oïl</a:t>
            </a:r>
            <a:r>
              <a:rPr lang="es-ES_tradnl" dirty="0"/>
              <a:t>) </a:t>
            </a:r>
            <a:r>
              <a:rPr lang="es-ES_tradnl" dirty="0" err="1"/>
              <a:t>comprenait</a:t>
            </a:r>
            <a:r>
              <a:rPr lang="es-ES_tradnl" dirty="0"/>
              <a:t> «les </a:t>
            </a:r>
            <a:r>
              <a:rPr lang="es-ES_tradnl" dirty="0" err="1"/>
              <a:t>Lorrains</a:t>
            </a:r>
            <a:r>
              <a:rPr lang="es-ES_tradnl" dirty="0"/>
              <a:t>, les </a:t>
            </a:r>
            <a:r>
              <a:rPr lang="es-ES_tradnl" dirty="0" err="1"/>
              <a:t>Bourguignons</a:t>
            </a:r>
            <a:r>
              <a:rPr lang="es-ES_tradnl" dirty="0"/>
              <a:t>, les </a:t>
            </a:r>
            <a:r>
              <a:rPr lang="es-ES_tradnl" dirty="0" err="1"/>
              <a:t>Poitevins</a:t>
            </a:r>
            <a:r>
              <a:rPr lang="es-ES_tradnl" dirty="0"/>
              <a:t>, une </a:t>
            </a:r>
            <a:r>
              <a:rPr lang="es-ES_tradnl" dirty="0" err="1"/>
              <a:t>partie</a:t>
            </a:r>
            <a:r>
              <a:rPr lang="es-ES_tradnl" dirty="0"/>
              <a:t> des </a:t>
            </a:r>
            <a:r>
              <a:rPr lang="es-ES_tradnl" dirty="0" err="1"/>
              <a:t>Belges</a:t>
            </a:r>
            <a:r>
              <a:rPr lang="es-ES_tradnl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les </a:t>
            </a:r>
            <a:r>
              <a:rPr lang="es-ES_tradnl" dirty="0" err="1"/>
              <a:t>habitants</a:t>
            </a:r>
            <a:r>
              <a:rPr lang="es-ES_tradnl" dirty="0"/>
              <a:t> </a:t>
            </a:r>
            <a:r>
              <a:rPr lang="es-ES_tradnl" dirty="0" err="1"/>
              <a:t>d'Amiens</a:t>
            </a:r>
            <a:r>
              <a:rPr lang="es-ES_tradnl" dirty="0"/>
              <a:t> et de </a:t>
            </a:r>
            <a:r>
              <a:rPr lang="es-ES_tradnl" dirty="0" err="1"/>
              <a:t>Péronne</a:t>
            </a:r>
            <a:r>
              <a:rPr lang="es-ES_tradnl" dirty="0"/>
              <a:t>, les </a:t>
            </a:r>
            <a:r>
              <a:rPr lang="es-ES_tradnl" dirty="0" err="1"/>
              <a:t>habitants</a:t>
            </a:r>
            <a:r>
              <a:rPr lang="es-ES_tradnl" dirty="0"/>
              <a:t> de Saint-Quentin, de </a:t>
            </a:r>
            <a:r>
              <a:rPr lang="es-ES_tradnl" dirty="0" err="1"/>
              <a:t>Laon</a:t>
            </a:r>
            <a:r>
              <a:rPr lang="es-ES_tradnl" dirty="0"/>
              <a:t> et les </a:t>
            </a:r>
            <a:r>
              <a:rPr lang="es-ES_tradnl" dirty="0" err="1"/>
              <a:t>Esses</a:t>
            </a:r>
            <a:r>
              <a:rPr lang="es-ES_tradnl" dirty="0"/>
              <a:t>, les </a:t>
            </a:r>
            <a:r>
              <a:rPr lang="es-ES_tradnl" dirty="0" err="1"/>
              <a:t>Parisiens</a:t>
            </a:r>
            <a:r>
              <a:rPr lang="es-ES_tradnl" dirty="0"/>
              <a:t>, </a:t>
            </a:r>
            <a:r>
              <a:rPr lang="es-ES_tradnl" dirty="0" err="1"/>
              <a:t>ceux</a:t>
            </a:r>
            <a:r>
              <a:rPr lang="es-ES_tradnl" dirty="0"/>
              <a:t> du Hainaut». En </a:t>
            </a:r>
            <a:r>
              <a:rPr lang="es-ES_tradnl" dirty="0" err="1"/>
              <a:t>somme</a:t>
            </a:r>
            <a:r>
              <a:rPr lang="es-ES_tradnl" dirty="0"/>
              <a:t>, </a:t>
            </a:r>
            <a:r>
              <a:rPr lang="es-ES_tradnl" dirty="0" err="1"/>
              <a:t>l'auteur</a:t>
            </a:r>
            <a:r>
              <a:rPr lang="es-ES_tradnl" dirty="0"/>
              <a:t> </a:t>
            </a:r>
            <a:r>
              <a:rPr lang="es-ES_tradnl" dirty="0" err="1"/>
              <a:t>soulignait</a:t>
            </a:r>
            <a:r>
              <a:rPr lang="es-ES_tradnl" dirty="0"/>
              <a:t> la grande </a:t>
            </a:r>
            <a:r>
              <a:rPr lang="es-ES_tradnl" dirty="0" err="1"/>
              <a:t>diversité</a:t>
            </a:r>
            <a:r>
              <a:rPr lang="es-ES_tradnl" dirty="0"/>
              <a:t> </a:t>
            </a:r>
            <a:r>
              <a:rPr lang="es-ES_tradnl" dirty="0" err="1"/>
              <a:t>linguistique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la France de son époque, </a:t>
            </a:r>
            <a:r>
              <a:rPr lang="es-ES_tradnl" dirty="0" err="1"/>
              <a:t>mais</a:t>
            </a:r>
            <a:r>
              <a:rPr lang="es-ES_tradnl" dirty="0"/>
              <a:t> </a:t>
            </a:r>
            <a:r>
              <a:rPr lang="es-ES_tradnl" dirty="0" err="1"/>
              <a:t>aujourd'hui</a:t>
            </a:r>
            <a:r>
              <a:rPr lang="es-ES_tradnl" dirty="0"/>
              <a:t> les </a:t>
            </a:r>
            <a:r>
              <a:rPr lang="es-ES_tradnl" dirty="0" err="1"/>
              <a:t>Esses</a:t>
            </a:r>
            <a:r>
              <a:rPr lang="es-ES_tradnl" dirty="0"/>
              <a:t> </a:t>
            </a:r>
            <a:r>
              <a:rPr lang="es-ES_tradnl" dirty="0" err="1"/>
              <a:t>font</a:t>
            </a:r>
            <a:r>
              <a:rPr lang="es-ES_tradnl" dirty="0"/>
              <a:t> </a:t>
            </a:r>
            <a:r>
              <a:rPr lang="es-ES_tradnl" dirty="0" err="1"/>
              <a:t>partie</a:t>
            </a:r>
            <a:r>
              <a:rPr lang="es-ES_tradnl" dirty="0"/>
              <a:t> de </a:t>
            </a:r>
            <a:r>
              <a:rPr lang="es-ES_tradnl" dirty="0" err="1"/>
              <a:t>l'Allemagne</a:t>
            </a:r>
            <a:r>
              <a:rPr lang="es-ES_tradnl" dirty="0"/>
              <a:t>, le Hainaut, de la </a:t>
            </a:r>
            <a:r>
              <a:rPr lang="es-ES_tradnl" dirty="0" err="1"/>
              <a:t>Belgique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17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5747" y="122376"/>
            <a:ext cx="3674353" cy="1255776"/>
          </a:xfrm>
        </p:spPr>
        <p:txBody>
          <a:bodyPr/>
          <a:lstStyle/>
          <a:p>
            <a:r>
              <a:rPr lang="es-ES_tradnl" dirty="0" smtClean="0"/>
              <a:t>PATOIS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3647" y="1378152"/>
            <a:ext cx="10515600" cy="4798912"/>
          </a:xfrm>
        </p:spPr>
        <p:txBody>
          <a:bodyPr>
            <a:normAutofit/>
          </a:bodyPr>
          <a:lstStyle/>
          <a:p>
            <a:r>
              <a:rPr lang="es-ES_tradnl" dirty="0" err="1"/>
              <a:t>M</a:t>
            </a:r>
            <a:r>
              <a:rPr lang="es-ES_tradnl" dirty="0" err="1" smtClean="0"/>
              <a:t>ot</a:t>
            </a:r>
            <a:r>
              <a:rPr lang="es-ES_tradnl" dirty="0" smtClean="0"/>
              <a:t> </a:t>
            </a:r>
            <a:r>
              <a:rPr lang="es-ES_tradnl" dirty="0" err="1"/>
              <a:t>typiquement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 inventé </a:t>
            </a:r>
            <a:r>
              <a:rPr lang="es-ES_tradnl" dirty="0" err="1"/>
              <a:t>plutôt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des </a:t>
            </a:r>
            <a:r>
              <a:rPr lang="es-ES_tradnl" dirty="0" err="1"/>
              <a:t>intérêts</a:t>
            </a:r>
            <a:r>
              <a:rPr lang="es-ES_tradnl" dirty="0"/>
              <a:t> </a:t>
            </a:r>
            <a:r>
              <a:rPr lang="es-ES_tradnl" dirty="0" err="1"/>
              <a:t>politiques</a:t>
            </a:r>
            <a:r>
              <a:rPr lang="es-ES_tradnl" dirty="0"/>
              <a:t> que </a:t>
            </a:r>
            <a:r>
              <a:rPr lang="es-ES_tradnl" dirty="0" err="1"/>
              <a:t>linguistiques</a:t>
            </a:r>
            <a:r>
              <a:rPr lang="es-ES_tradnl" dirty="0"/>
              <a:t>. Le </a:t>
            </a:r>
            <a:r>
              <a:rPr lang="es-ES_tradnl" dirty="0" err="1"/>
              <a:t>mot</a:t>
            </a:r>
            <a:r>
              <a:rPr lang="es-ES_tradnl" dirty="0"/>
              <a:t> a </a:t>
            </a:r>
            <a:r>
              <a:rPr lang="es-ES_tradnl" dirty="0" err="1"/>
              <a:t>probablement</a:t>
            </a:r>
            <a:r>
              <a:rPr lang="es-ES_tradnl" dirty="0"/>
              <a:t> </a:t>
            </a:r>
            <a:r>
              <a:rPr lang="es-ES_tradnl" dirty="0" err="1"/>
              <a:t>été</a:t>
            </a:r>
            <a:r>
              <a:rPr lang="es-ES_tradnl" dirty="0"/>
              <a:t> inventé </a:t>
            </a:r>
            <a:r>
              <a:rPr lang="es-ES_tradnl" dirty="0" err="1"/>
              <a:t>à</a:t>
            </a:r>
            <a:r>
              <a:rPr lang="es-ES_tradnl" dirty="0"/>
              <a:t> la fin du </a:t>
            </a:r>
            <a:r>
              <a:rPr lang="es-ES_tradnl" dirty="0" err="1"/>
              <a:t>XII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désigner</a:t>
            </a:r>
            <a:r>
              <a:rPr lang="es-ES_tradnl" dirty="0"/>
              <a:t> le </a:t>
            </a:r>
            <a:r>
              <a:rPr lang="es-ES_tradnl" dirty="0" err="1"/>
              <a:t>parler</a:t>
            </a:r>
            <a:r>
              <a:rPr lang="es-ES_tradnl" dirty="0"/>
              <a:t> des </a:t>
            </a:r>
            <a:r>
              <a:rPr lang="es-ES_tradnl" dirty="0" err="1"/>
              <a:t>paysans</a:t>
            </a:r>
            <a:r>
              <a:rPr lang="es-ES_tradnl" dirty="0" smtClean="0"/>
              <a:t>.</a:t>
            </a:r>
          </a:p>
          <a:p>
            <a:r>
              <a:rPr lang="es-ES_tradnl" dirty="0" err="1"/>
              <a:t>Dès</a:t>
            </a:r>
            <a:r>
              <a:rPr lang="es-ES_tradnl" dirty="0"/>
              <a:t> le </a:t>
            </a:r>
            <a:r>
              <a:rPr lang="es-ES_tradnl" dirty="0" err="1"/>
              <a:t>XV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r>
              <a:rPr lang="es-ES_tradnl" dirty="0"/>
              <a:t>, le </a:t>
            </a:r>
            <a:r>
              <a:rPr lang="es-ES_tradnl" dirty="0" err="1"/>
              <a:t>mot</a:t>
            </a:r>
            <a:r>
              <a:rPr lang="es-ES_tradnl" dirty="0"/>
              <a:t> </a:t>
            </a:r>
            <a:r>
              <a:rPr lang="es-ES_tradnl" i="1" dirty="0"/>
              <a:t>patois</a:t>
            </a:r>
            <a:r>
              <a:rPr lang="es-ES_tradnl" dirty="0"/>
              <a:t> </a:t>
            </a:r>
            <a:r>
              <a:rPr lang="es-ES_tradnl" dirty="0" err="1"/>
              <a:t>fut</a:t>
            </a:r>
            <a:r>
              <a:rPr lang="es-ES_tradnl" dirty="0"/>
              <a:t> </a:t>
            </a:r>
            <a:r>
              <a:rPr lang="es-ES_tradnl" dirty="0" err="1"/>
              <a:t>considéré</a:t>
            </a:r>
            <a:r>
              <a:rPr lang="es-ES_tradnl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une forme de </a:t>
            </a:r>
            <a:r>
              <a:rPr lang="es-ES_tradnl" dirty="0" err="1"/>
              <a:t>parler</a:t>
            </a:r>
            <a:r>
              <a:rPr lang="es-ES_tradnl" dirty="0"/>
              <a:t> </a:t>
            </a:r>
            <a:r>
              <a:rPr lang="es-ES_tradnl" dirty="0" err="1"/>
              <a:t>grossière</a:t>
            </a:r>
            <a:r>
              <a:rPr lang="es-ES_tradnl" dirty="0"/>
              <a:t> par </a:t>
            </a:r>
            <a:r>
              <a:rPr lang="es-ES_tradnl" dirty="0" err="1"/>
              <a:t>comparaison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 du </a:t>
            </a:r>
            <a:r>
              <a:rPr lang="es-ES_tradnl" dirty="0" err="1" smtClean="0"/>
              <a:t>roi</a:t>
            </a:r>
            <a:endParaRPr lang="es-ES_tradnl" dirty="0" smtClean="0"/>
          </a:p>
          <a:p>
            <a:r>
              <a:rPr lang="es-ES_tradnl" dirty="0"/>
              <a:t>L</a:t>
            </a:r>
            <a:r>
              <a:rPr lang="es-ES_tradnl" dirty="0" smtClean="0"/>
              <a:t>es </a:t>
            </a:r>
            <a:r>
              <a:rPr lang="es-ES_tradnl" dirty="0" err="1"/>
              <a:t>prêtres</a:t>
            </a:r>
            <a:r>
              <a:rPr lang="es-ES_tradnl" dirty="0"/>
              <a:t> </a:t>
            </a:r>
            <a:r>
              <a:rPr lang="es-ES_tradnl" dirty="0" err="1"/>
              <a:t>s'adressaient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leurs</a:t>
            </a:r>
            <a:r>
              <a:rPr lang="es-ES_tradnl" dirty="0"/>
              <a:t> </a:t>
            </a:r>
            <a:r>
              <a:rPr lang="es-ES_tradnl" dirty="0" err="1" smtClean="0"/>
              <a:t>ouailles</a:t>
            </a:r>
            <a:endParaRPr lang="es-ES_tradnl" dirty="0" smtClean="0"/>
          </a:p>
          <a:p>
            <a:r>
              <a:rPr lang="es-ES_tradnl" dirty="0" err="1"/>
              <a:t>Lorsque</a:t>
            </a:r>
            <a:r>
              <a:rPr lang="es-ES_tradnl" dirty="0"/>
              <a:t> les </a:t>
            </a:r>
            <a:r>
              <a:rPr lang="es-ES_tradnl" dirty="0" err="1"/>
              <a:t>enfants</a:t>
            </a:r>
            <a:r>
              <a:rPr lang="es-ES_tradnl" dirty="0"/>
              <a:t> </a:t>
            </a:r>
            <a:r>
              <a:rPr lang="es-ES_tradnl" dirty="0" err="1"/>
              <a:t>allaient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écoles</a:t>
            </a:r>
            <a:r>
              <a:rPr lang="es-ES_tradnl" dirty="0"/>
              <a:t> de </a:t>
            </a:r>
            <a:r>
              <a:rPr lang="es-ES_tradnl" dirty="0" err="1"/>
              <a:t>village</a:t>
            </a:r>
            <a:r>
              <a:rPr lang="es-ES_tradnl" dirty="0"/>
              <a:t>, </a:t>
            </a:r>
            <a:r>
              <a:rPr lang="es-ES_tradnl" dirty="0" err="1"/>
              <a:t>c'est</a:t>
            </a:r>
            <a:r>
              <a:rPr lang="es-ES_tradnl" dirty="0"/>
              <a:t> </a:t>
            </a:r>
            <a:r>
              <a:rPr lang="es-ES_tradnl" dirty="0" err="1"/>
              <a:t>également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ces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religion</a:t>
            </a:r>
            <a:r>
              <a:rPr lang="es-ES_tradnl" dirty="0" smtClean="0"/>
              <a:t> </a:t>
            </a:r>
            <a:r>
              <a:rPr lang="es-ES_tradnl" dirty="0"/>
              <a:t>et </a:t>
            </a:r>
            <a:r>
              <a:rPr lang="es-ES_tradnl" dirty="0" err="1"/>
              <a:t>parfois</a:t>
            </a:r>
            <a:r>
              <a:rPr lang="es-ES_tradnl" dirty="0"/>
              <a:t> </a:t>
            </a:r>
            <a:r>
              <a:rPr lang="es-ES_tradnl" dirty="0" err="1"/>
              <a:t>certains</a:t>
            </a:r>
            <a:r>
              <a:rPr lang="es-ES_tradnl" dirty="0"/>
              <a:t> </a:t>
            </a:r>
            <a:r>
              <a:rPr lang="es-ES_tradnl" dirty="0" err="1"/>
              <a:t>rudiments</a:t>
            </a:r>
            <a:r>
              <a:rPr lang="es-ES_tradnl" dirty="0"/>
              <a:t> </a:t>
            </a:r>
            <a:r>
              <a:rPr lang="es-ES_tradnl" dirty="0" err="1" smtClean="0"/>
              <a:t>d'écriture</a:t>
            </a:r>
            <a:r>
              <a:rPr lang="es-ES_tradnl" dirty="0" smtClean="0"/>
              <a:t>).</a:t>
            </a:r>
          </a:p>
          <a:p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ne</a:t>
            </a:r>
            <a:r>
              <a:rPr lang="es-ES_tradnl" dirty="0"/>
              <a:t> </a:t>
            </a:r>
            <a:r>
              <a:rPr lang="es-ES_tradnl" dirty="0" err="1"/>
              <a:t>parlait</a:t>
            </a:r>
            <a:r>
              <a:rPr lang="es-ES_tradnl" dirty="0"/>
              <a:t> «</a:t>
            </a:r>
            <a:r>
              <a:rPr lang="es-ES_tradnl" dirty="0" err="1"/>
              <a:t>françois</a:t>
            </a:r>
            <a:r>
              <a:rPr lang="es-ES_tradnl" dirty="0"/>
              <a:t>» (</a:t>
            </a:r>
            <a:r>
              <a:rPr lang="es-ES_tradnl" dirty="0" err="1"/>
              <a:t>variété</a:t>
            </a:r>
            <a:r>
              <a:rPr lang="es-ES_tradnl" dirty="0"/>
              <a:t> </a:t>
            </a:r>
            <a:r>
              <a:rPr lang="es-ES_tradnl" dirty="0" err="1"/>
              <a:t>basse</a:t>
            </a:r>
            <a:r>
              <a:rPr lang="es-ES_tradnl" dirty="0"/>
              <a:t>) </a:t>
            </a:r>
            <a:r>
              <a:rPr lang="es-ES_tradnl" dirty="0" err="1"/>
              <a:t>comme</a:t>
            </a:r>
            <a:r>
              <a:rPr lang="es-ES_tradnl" dirty="0"/>
              <a:t>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maternelle</a:t>
            </a:r>
            <a:r>
              <a:rPr lang="es-ES_tradnl" dirty="0"/>
              <a:t> </a:t>
            </a:r>
            <a:r>
              <a:rPr lang="es-ES_tradnl" dirty="0" err="1"/>
              <a:t>qu'à</a:t>
            </a:r>
            <a:r>
              <a:rPr lang="es-ES_tradnl" dirty="0"/>
              <a:t> Paris, </a:t>
            </a:r>
            <a:r>
              <a:rPr lang="es-ES_tradnl" dirty="0" err="1"/>
              <a:t>dans</a:t>
            </a:r>
            <a:r>
              <a:rPr lang="es-ES_tradnl" dirty="0"/>
              <a:t> </a:t>
            </a:r>
            <a:r>
              <a:rPr lang="es-ES_tradnl" dirty="0" err="1"/>
              <a:t>certaines</a:t>
            </a:r>
            <a:r>
              <a:rPr lang="es-ES_tradnl" dirty="0"/>
              <a:t> </a:t>
            </a:r>
            <a:r>
              <a:rPr lang="es-ES_tradnl" dirty="0" err="1"/>
              <a:t>villes</a:t>
            </a:r>
            <a:r>
              <a:rPr lang="es-ES_tradnl" dirty="0"/>
              <a:t> du Nord (</a:t>
            </a:r>
            <a:r>
              <a:rPr lang="es-ES_tradnl" dirty="0" err="1"/>
              <a:t>Rouen</a:t>
            </a:r>
            <a:r>
              <a:rPr lang="es-ES_tradnl" dirty="0"/>
              <a:t>, Reims, Metz, etc.) et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sein</a:t>
            </a:r>
            <a:r>
              <a:rPr lang="es-ES_tradnl" dirty="0"/>
              <a:t> des </a:t>
            </a:r>
            <a:r>
              <a:rPr lang="es-ES_tradnl" dirty="0" err="1"/>
              <a:t>classes</a:t>
            </a:r>
            <a:r>
              <a:rPr lang="es-ES_tradnl" dirty="0"/>
              <a:t> </a:t>
            </a:r>
            <a:r>
              <a:rPr lang="es-ES_tradnl" dirty="0" err="1"/>
              <a:t>aristocratiques</a:t>
            </a:r>
            <a:r>
              <a:rPr lang="es-ES_tradnl" dirty="0"/>
              <a:t> (</a:t>
            </a:r>
            <a:r>
              <a:rPr lang="es-ES_tradnl" dirty="0" err="1"/>
              <a:t>variété</a:t>
            </a:r>
            <a:r>
              <a:rPr lang="es-ES_tradnl" dirty="0"/>
              <a:t> haute) du </a:t>
            </a:r>
            <a:r>
              <a:rPr lang="es-ES_tradnl" dirty="0" err="1"/>
              <a:t>nord</a:t>
            </a:r>
            <a:r>
              <a:rPr lang="es-ES_tradnl" dirty="0"/>
              <a:t> de la France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 </a:t>
            </a:r>
            <a:r>
              <a:rPr lang="es-ES_tradnl" dirty="0" err="1"/>
              <a:t>Partout</a:t>
            </a:r>
            <a:r>
              <a:rPr lang="es-ES_tradnl" dirty="0"/>
              <a:t> </a:t>
            </a:r>
            <a:r>
              <a:rPr lang="es-ES_tradnl" dirty="0" err="1"/>
              <a:t>ailleurs</a:t>
            </a:r>
            <a:r>
              <a:rPr lang="es-ES_tradnl" dirty="0"/>
              <a:t>, le «</a:t>
            </a:r>
            <a:r>
              <a:rPr lang="es-ES_tradnl" dirty="0" err="1"/>
              <a:t>françois</a:t>
            </a:r>
            <a:r>
              <a:rPr lang="es-ES_tradnl" dirty="0"/>
              <a:t>», </a:t>
            </a:r>
            <a:r>
              <a:rPr lang="es-ES_tradnl" dirty="0" err="1"/>
              <a:t>quand</a:t>
            </a:r>
            <a:r>
              <a:rPr lang="es-ES_tradnl" dirty="0"/>
              <a:t>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était</a:t>
            </a:r>
            <a:r>
              <a:rPr lang="es-ES_tradnl" dirty="0"/>
              <a:t> </a:t>
            </a:r>
            <a:r>
              <a:rPr lang="es-ES_tradnl" dirty="0" err="1"/>
              <a:t>connu</a:t>
            </a:r>
            <a:r>
              <a:rPr lang="es-ES_tradnl" dirty="0"/>
              <a:t>, </a:t>
            </a:r>
            <a:r>
              <a:rPr lang="es-ES_tradnl" dirty="0" err="1"/>
              <a:t>demeurait</a:t>
            </a:r>
            <a:r>
              <a:rPr lang="es-ES_tradnl" dirty="0"/>
              <a:t> une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seconde</a:t>
            </a:r>
            <a:r>
              <a:rPr lang="es-ES_tradnl" dirty="0"/>
              <a:t> (</a:t>
            </a:r>
            <a:r>
              <a:rPr lang="es-ES_tradnl" dirty="0" err="1"/>
              <a:t>variété</a:t>
            </a:r>
            <a:r>
              <a:rPr lang="es-ES_tradnl" dirty="0"/>
              <a:t> </a:t>
            </a:r>
            <a:r>
              <a:rPr lang="es-ES_tradnl" dirty="0" err="1"/>
              <a:t>basse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haute)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l'aristocratie</a:t>
            </a:r>
            <a:r>
              <a:rPr lang="es-ES_tradnl" dirty="0"/>
              <a:t> et la grande </a:t>
            </a:r>
            <a:r>
              <a:rPr lang="es-ES_tradnl" dirty="0" err="1"/>
              <a:t>bourgeoisie</a:t>
            </a:r>
            <a:r>
              <a:rPr lang="es-ES_tradnl" dirty="0"/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1534190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76801"/>
            <a:ext cx="10515600" cy="4351338"/>
          </a:xfrm>
        </p:spPr>
        <p:txBody>
          <a:bodyPr>
            <a:normAutofit/>
          </a:bodyPr>
          <a:lstStyle/>
          <a:p>
            <a:r>
              <a:rPr lang="es-ES_tradnl" dirty="0" smtClean="0"/>
              <a:t>“Patois</a:t>
            </a:r>
            <a:r>
              <a:rPr lang="es-ES_tradnl" dirty="0"/>
              <a:t>»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désigner</a:t>
            </a:r>
            <a:r>
              <a:rPr lang="es-ES_tradnl" dirty="0"/>
              <a:t> les </a:t>
            </a:r>
            <a:r>
              <a:rPr lang="es-ES_tradnl" dirty="0" err="1"/>
              <a:t>parlers</a:t>
            </a:r>
            <a:r>
              <a:rPr lang="es-ES_tradnl" dirty="0"/>
              <a:t> </a:t>
            </a:r>
            <a:r>
              <a:rPr lang="es-ES_tradnl" dirty="0" err="1"/>
              <a:t>régions</a:t>
            </a:r>
            <a:r>
              <a:rPr lang="es-ES_tradnl" dirty="0"/>
              <a:t> du </a:t>
            </a:r>
            <a:r>
              <a:rPr lang="es-ES_tradnl" dirty="0" err="1"/>
              <a:t>royaume</a:t>
            </a:r>
            <a:r>
              <a:rPr lang="es-ES_tradnl" dirty="0"/>
              <a:t> de France. </a:t>
            </a:r>
            <a:endParaRPr lang="es-ES_tradnl" dirty="0" smtClean="0"/>
          </a:p>
          <a:p>
            <a:r>
              <a:rPr lang="es-ES_tradnl" dirty="0"/>
              <a:t>L</a:t>
            </a:r>
            <a:r>
              <a:rPr lang="es-ES_tradnl" dirty="0" smtClean="0"/>
              <a:t>e </a:t>
            </a:r>
            <a:r>
              <a:rPr lang="es-ES_tradnl" dirty="0" err="1"/>
              <a:t>mot</a:t>
            </a:r>
            <a:r>
              <a:rPr lang="es-ES_tradnl" dirty="0"/>
              <a:t> </a:t>
            </a:r>
            <a:r>
              <a:rPr lang="es-ES_tradnl" dirty="0" err="1"/>
              <a:t>faisait</a:t>
            </a:r>
            <a:r>
              <a:rPr lang="es-ES_tradnl" dirty="0"/>
              <a:t> </a:t>
            </a:r>
            <a:r>
              <a:rPr lang="es-ES_tradnl" dirty="0" err="1"/>
              <a:t>référence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un «</a:t>
            </a:r>
            <a:r>
              <a:rPr lang="es-ES_tradnl" dirty="0" err="1"/>
              <a:t>parler</a:t>
            </a:r>
            <a:r>
              <a:rPr lang="es-ES_tradnl" dirty="0"/>
              <a:t> </a:t>
            </a:r>
            <a:r>
              <a:rPr lang="es-ES_tradnl" dirty="0" err="1"/>
              <a:t>incompréhensible</a:t>
            </a:r>
            <a:r>
              <a:rPr lang="es-ES_tradnl" dirty="0"/>
              <a:t>» par les </a:t>
            </a:r>
            <a:r>
              <a:rPr lang="es-ES_tradnl" dirty="0" err="1"/>
              <a:t>autres</a:t>
            </a:r>
            <a:r>
              <a:rPr lang="es-ES_tradnl" dirty="0"/>
              <a:t> </a:t>
            </a:r>
            <a:r>
              <a:rPr lang="es-ES_tradnl" dirty="0" err="1"/>
              <a:t>locuteurs</a:t>
            </a:r>
            <a:r>
              <a:rPr lang="es-ES_tradnl" dirty="0" smtClean="0"/>
              <a:t>.</a:t>
            </a:r>
          </a:p>
          <a:p>
            <a:r>
              <a:rPr lang="es-ES_tradnl" b="1" dirty="0"/>
              <a:t>Pierre de </a:t>
            </a:r>
            <a:r>
              <a:rPr lang="es-ES_tradnl" b="1" dirty="0" err="1"/>
              <a:t>Ronsard</a:t>
            </a:r>
            <a:r>
              <a:rPr lang="es-ES_tradnl" dirty="0"/>
              <a:t> (1524-1585) </a:t>
            </a:r>
            <a:r>
              <a:rPr lang="es-ES_tradnl" dirty="0" err="1"/>
              <a:t>trouva</a:t>
            </a:r>
            <a:r>
              <a:rPr lang="es-ES_tradnl" dirty="0"/>
              <a:t> le </a:t>
            </a:r>
            <a:r>
              <a:rPr lang="es-ES_tradnl" dirty="0" err="1"/>
              <a:t>mot</a:t>
            </a:r>
            <a:r>
              <a:rPr lang="es-ES_tradnl" dirty="0"/>
              <a:t> «</a:t>
            </a:r>
            <a:r>
              <a:rPr lang="es-ES_tradnl" dirty="0" err="1"/>
              <a:t>dialecte</a:t>
            </a:r>
            <a:r>
              <a:rPr lang="es-ES_tradnl" dirty="0"/>
              <a:t>» (du </a:t>
            </a:r>
            <a:r>
              <a:rPr lang="es-ES_tradnl" dirty="0" err="1"/>
              <a:t>grec</a:t>
            </a:r>
            <a:r>
              <a:rPr lang="es-ES_tradnl" dirty="0"/>
              <a:t> </a:t>
            </a:r>
            <a:r>
              <a:rPr lang="es-ES_tradnl" i="1" dirty="0" err="1"/>
              <a:t>dialektos</a:t>
            </a:r>
            <a:r>
              <a:rPr lang="es-ES_tradnl" dirty="0"/>
              <a:t>: «</a:t>
            </a:r>
            <a:r>
              <a:rPr lang="es-ES_tradnl" dirty="0" err="1"/>
              <a:t>langue</a:t>
            </a:r>
            <a:r>
              <a:rPr lang="es-ES_tradnl" dirty="0"/>
              <a:t>»)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désigner</a:t>
            </a:r>
            <a:r>
              <a:rPr lang="es-ES_tradnl" dirty="0"/>
              <a:t> son «</a:t>
            </a:r>
            <a:r>
              <a:rPr lang="es-ES_tradnl" dirty="0" err="1"/>
              <a:t>parler</a:t>
            </a:r>
            <a:r>
              <a:rPr lang="es-ES_tradnl" dirty="0"/>
              <a:t> </a:t>
            </a:r>
            <a:r>
              <a:rPr lang="es-ES_tradnl" dirty="0" err="1"/>
              <a:t>vendômois</a:t>
            </a:r>
            <a:r>
              <a:rPr lang="es-ES_tradnl" dirty="0" smtClean="0"/>
              <a:t>»</a:t>
            </a:r>
          </a:p>
          <a:p>
            <a:r>
              <a:rPr lang="es-ES_tradnl" dirty="0"/>
              <a:t>Au </a:t>
            </a:r>
            <a:r>
              <a:rPr lang="es-ES_tradnl" dirty="0" err="1"/>
              <a:t>XVI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r>
              <a:rPr lang="es-ES_tradnl" dirty="0"/>
              <a:t>, </a:t>
            </a:r>
            <a:r>
              <a:rPr lang="es-ES_tradnl" dirty="0" err="1"/>
              <a:t>tout</a:t>
            </a:r>
            <a:r>
              <a:rPr lang="es-ES_tradnl" dirty="0"/>
              <a:t> le </a:t>
            </a:r>
            <a:r>
              <a:rPr lang="es-ES_tradnl" dirty="0" smtClean="0"/>
              <a:t>monde (cultivé)  </a:t>
            </a:r>
            <a:r>
              <a:rPr lang="es-ES_tradnl" b="1" dirty="0" err="1"/>
              <a:t>prit</a:t>
            </a:r>
            <a:r>
              <a:rPr lang="es-ES_tradnl" b="1" dirty="0"/>
              <a:t> </a:t>
            </a:r>
            <a:r>
              <a:rPr lang="es-ES_tradnl" b="1" dirty="0" err="1"/>
              <a:t>conscience</a:t>
            </a:r>
            <a:r>
              <a:rPr lang="es-ES_tradnl" b="1" dirty="0"/>
              <a:t> </a:t>
            </a:r>
            <a:r>
              <a:rPr lang="es-ES_tradnl" dirty="0"/>
              <a:t>et de </a:t>
            </a:r>
            <a:r>
              <a:rPr lang="es-ES_tradnl" dirty="0" err="1"/>
              <a:t>l'unité</a:t>
            </a:r>
            <a:r>
              <a:rPr lang="es-ES_tradnl" dirty="0"/>
              <a:t> et de la </a:t>
            </a:r>
            <a:r>
              <a:rPr lang="es-ES_tradnl" dirty="0" err="1"/>
              <a:t>disparité</a:t>
            </a:r>
            <a:r>
              <a:rPr lang="es-ES_tradnl" dirty="0"/>
              <a:t> </a:t>
            </a:r>
            <a:r>
              <a:rPr lang="es-ES_tradnl" dirty="0" err="1"/>
              <a:t>linguistiques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 </a:t>
            </a:r>
            <a:r>
              <a:rPr lang="es-ES_tradnl" dirty="0" err="1"/>
              <a:t>royaume</a:t>
            </a:r>
            <a:r>
              <a:rPr lang="es-ES_tradnl" dirty="0"/>
              <a:t> de France</a:t>
            </a:r>
            <a:r>
              <a:rPr lang="es-ES_tradnl" dirty="0" smtClean="0"/>
              <a:t>.</a:t>
            </a:r>
            <a:endParaRPr lang="es-ES_tradnl" dirty="0"/>
          </a:p>
          <a:p>
            <a:r>
              <a:rPr lang="es-ES_tradnl" dirty="0" smtClean="0"/>
              <a:t>“</a:t>
            </a:r>
            <a:r>
              <a:rPr lang="es-ES_tradnl" dirty="0" err="1" smtClean="0"/>
              <a:t>Dialecte</a:t>
            </a:r>
            <a:r>
              <a:rPr lang="es-ES_tradnl" dirty="0"/>
              <a:t>» </a:t>
            </a:r>
            <a:r>
              <a:rPr lang="es-ES_tradnl" dirty="0" err="1"/>
              <a:t>fut</a:t>
            </a:r>
            <a:r>
              <a:rPr lang="es-ES_tradnl" dirty="0"/>
              <a:t> </a:t>
            </a:r>
            <a:r>
              <a:rPr lang="es-ES_tradnl" dirty="0" err="1"/>
              <a:t>alors</a:t>
            </a:r>
            <a:r>
              <a:rPr lang="es-ES_tradnl" dirty="0"/>
              <a:t> </a:t>
            </a:r>
            <a:r>
              <a:rPr lang="es-ES_tradnl" dirty="0" err="1"/>
              <a:t>employé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les </a:t>
            </a:r>
            <a:r>
              <a:rPr lang="es-ES_tradnl" dirty="0" err="1"/>
              <a:t>milieux</a:t>
            </a:r>
            <a:r>
              <a:rPr lang="es-ES_tradnl" dirty="0"/>
              <a:t> </a:t>
            </a:r>
            <a:r>
              <a:rPr lang="es-ES_tradnl" dirty="0" err="1"/>
              <a:t>littéraires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désigner</a:t>
            </a:r>
            <a:r>
              <a:rPr lang="es-ES_tradnl" dirty="0"/>
              <a:t> le </a:t>
            </a:r>
            <a:r>
              <a:rPr lang="es-ES_tradnl" dirty="0" err="1"/>
              <a:t>fonds</a:t>
            </a:r>
            <a:r>
              <a:rPr lang="es-ES_tradnl" dirty="0"/>
              <a:t> lexical </a:t>
            </a:r>
            <a:r>
              <a:rPr lang="es-ES_tradnl" dirty="0" err="1"/>
              <a:t>dans</a:t>
            </a:r>
            <a:r>
              <a:rPr lang="es-ES_tradnl" dirty="0"/>
              <a:t> </a:t>
            </a:r>
            <a:r>
              <a:rPr lang="es-ES_tradnl" dirty="0" err="1"/>
              <a:t>lequel</a:t>
            </a:r>
            <a:r>
              <a:rPr lang="es-ES_tradnl" dirty="0"/>
              <a:t> les </a:t>
            </a:r>
            <a:r>
              <a:rPr lang="es-ES_tradnl" dirty="0" err="1"/>
              <a:t>écrivains</a:t>
            </a:r>
            <a:r>
              <a:rPr lang="es-ES_tradnl" dirty="0"/>
              <a:t> et les </a:t>
            </a:r>
            <a:r>
              <a:rPr lang="es-ES_tradnl" dirty="0" err="1"/>
              <a:t>poètes</a:t>
            </a:r>
            <a:r>
              <a:rPr lang="es-ES_tradnl" dirty="0"/>
              <a:t> </a:t>
            </a:r>
            <a:r>
              <a:rPr lang="es-ES_tradnl" dirty="0" err="1"/>
              <a:t>pouvaient</a:t>
            </a:r>
            <a:r>
              <a:rPr lang="es-ES_tradnl" dirty="0"/>
              <a:t> </a:t>
            </a:r>
            <a:r>
              <a:rPr lang="es-ES_tradnl" dirty="0" err="1"/>
              <a:t>puiser</a:t>
            </a:r>
            <a:r>
              <a:rPr lang="es-ES_tradnl" dirty="0"/>
              <a:t> des «</a:t>
            </a:r>
            <a:r>
              <a:rPr lang="es-ES_tradnl" dirty="0" err="1"/>
              <a:t>mots</a:t>
            </a:r>
            <a:r>
              <a:rPr lang="es-ES_tradnl" dirty="0"/>
              <a:t> de </a:t>
            </a:r>
            <a:r>
              <a:rPr lang="es-ES_tradnl" dirty="0" err="1"/>
              <a:t>leur</a:t>
            </a:r>
            <a:r>
              <a:rPr lang="es-ES_tradnl" dirty="0"/>
              <a:t> </a:t>
            </a:r>
            <a:r>
              <a:rPr lang="es-ES_tradnl" dirty="0" err="1"/>
              <a:t>terroir</a:t>
            </a:r>
            <a:r>
              <a:rPr lang="es-ES_tradnl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148999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0924" y="64919"/>
            <a:ext cx="10515600" cy="1325563"/>
          </a:xfrm>
        </p:spPr>
        <p:txBody>
          <a:bodyPr/>
          <a:lstStyle/>
          <a:p>
            <a:r>
              <a:rPr lang="es-ES_tradnl" dirty="0" err="1" smtClean="0"/>
              <a:t>Ronsard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0924" y="1514340"/>
            <a:ext cx="10515600" cy="4351338"/>
          </a:xfrm>
        </p:spPr>
        <p:txBody>
          <a:bodyPr>
            <a:normAutofit/>
          </a:bodyPr>
          <a:lstStyle/>
          <a:p>
            <a:r>
              <a:rPr lang="es-ES_tradnl" i="1" dirty="0" smtClean="0"/>
              <a:t>Tu </a:t>
            </a:r>
            <a:r>
              <a:rPr lang="es-ES_tradnl" i="1" dirty="0" err="1"/>
              <a:t>sauras</a:t>
            </a:r>
            <a:r>
              <a:rPr lang="es-ES_tradnl" i="1" dirty="0"/>
              <a:t> </a:t>
            </a:r>
            <a:r>
              <a:rPr lang="es-ES_tradnl" i="1" dirty="0" err="1"/>
              <a:t>dextrement</a:t>
            </a:r>
            <a:r>
              <a:rPr lang="es-ES_tradnl" i="1" dirty="0"/>
              <a:t> </a:t>
            </a:r>
            <a:r>
              <a:rPr lang="es-ES_tradnl" i="1" dirty="0" err="1"/>
              <a:t>choisir</a:t>
            </a:r>
            <a:r>
              <a:rPr lang="es-ES_tradnl" i="1" dirty="0"/>
              <a:t> &amp; </a:t>
            </a:r>
            <a:r>
              <a:rPr lang="es-ES_tradnl" i="1" dirty="0" err="1"/>
              <a:t>approprier</a:t>
            </a:r>
            <a:r>
              <a:rPr lang="es-ES_tradnl" i="1" dirty="0"/>
              <a:t> </a:t>
            </a:r>
            <a:r>
              <a:rPr lang="es-ES_tradnl" i="1" dirty="0" err="1"/>
              <a:t>à</a:t>
            </a:r>
            <a:r>
              <a:rPr lang="es-ES_tradnl" i="1" dirty="0"/>
              <a:t> ton </a:t>
            </a:r>
            <a:r>
              <a:rPr lang="es-ES_tradnl" i="1" dirty="0" err="1"/>
              <a:t>œuvre</a:t>
            </a:r>
            <a:r>
              <a:rPr lang="es-ES_tradnl" i="1" dirty="0"/>
              <a:t> les </a:t>
            </a:r>
            <a:r>
              <a:rPr lang="es-ES_tradnl" i="1" dirty="0" err="1"/>
              <a:t>mots</a:t>
            </a:r>
            <a:r>
              <a:rPr lang="es-ES_tradnl" i="1" dirty="0"/>
              <a:t> plus </a:t>
            </a:r>
            <a:r>
              <a:rPr lang="es-ES_tradnl" i="1" dirty="0" err="1"/>
              <a:t>significatifs</a:t>
            </a:r>
            <a:r>
              <a:rPr lang="es-ES_tradnl" i="1" dirty="0"/>
              <a:t> des </a:t>
            </a:r>
            <a:r>
              <a:rPr lang="es-ES_tradnl" i="1" dirty="0" err="1"/>
              <a:t>dialectes</a:t>
            </a:r>
            <a:r>
              <a:rPr lang="es-ES_tradnl" i="1" dirty="0"/>
              <a:t> de </a:t>
            </a:r>
            <a:r>
              <a:rPr lang="es-ES_tradnl" i="1" dirty="0" err="1"/>
              <a:t>nostre</a:t>
            </a:r>
            <a:r>
              <a:rPr lang="es-ES_tradnl" i="1" dirty="0"/>
              <a:t> France, </a:t>
            </a:r>
            <a:r>
              <a:rPr lang="es-ES_tradnl" i="1" dirty="0" err="1"/>
              <a:t>quand</a:t>
            </a:r>
            <a:r>
              <a:rPr lang="es-ES_tradnl" i="1" dirty="0"/>
              <a:t> </a:t>
            </a:r>
            <a:r>
              <a:rPr lang="es-ES_tradnl" i="1" dirty="0" err="1"/>
              <a:t>mesmement</a:t>
            </a:r>
            <a:r>
              <a:rPr lang="es-ES_tradnl" i="1" dirty="0"/>
              <a:t> tu </a:t>
            </a:r>
            <a:r>
              <a:rPr lang="es-ES_tradnl" i="1" dirty="0" err="1"/>
              <a:t>n'en</a:t>
            </a:r>
            <a:r>
              <a:rPr lang="es-ES_tradnl" i="1" dirty="0"/>
              <a:t> auras </a:t>
            </a:r>
            <a:r>
              <a:rPr lang="es-ES_tradnl" i="1" dirty="0" err="1"/>
              <a:t>point</a:t>
            </a:r>
            <a:r>
              <a:rPr lang="es-ES_tradnl" i="1" dirty="0"/>
              <a:t> de si </a:t>
            </a:r>
            <a:r>
              <a:rPr lang="es-ES_tradnl" i="1" dirty="0" err="1"/>
              <a:t>bons</a:t>
            </a:r>
            <a:r>
              <a:rPr lang="es-ES_tradnl" i="1" dirty="0"/>
              <a:t> </a:t>
            </a:r>
            <a:r>
              <a:rPr lang="es-ES_tradnl" i="1" dirty="0" err="1"/>
              <a:t>ny</a:t>
            </a:r>
            <a:r>
              <a:rPr lang="es-ES_tradnl" i="1" dirty="0"/>
              <a:t> de si </a:t>
            </a:r>
            <a:r>
              <a:rPr lang="es-ES_tradnl" i="1" dirty="0" err="1"/>
              <a:t>propres</a:t>
            </a:r>
            <a:r>
              <a:rPr lang="es-ES_tradnl" i="1" dirty="0"/>
              <a:t> en </a:t>
            </a:r>
            <a:r>
              <a:rPr lang="es-ES_tradnl" i="1" dirty="0" err="1"/>
              <a:t>ta</a:t>
            </a:r>
            <a:r>
              <a:rPr lang="es-ES_tradnl" i="1" dirty="0"/>
              <a:t> </a:t>
            </a:r>
            <a:r>
              <a:rPr lang="es-ES_tradnl" i="1" dirty="0" err="1"/>
              <a:t>nation</a:t>
            </a:r>
            <a:r>
              <a:rPr lang="es-ES_tradnl" i="1" dirty="0"/>
              <a:t>, &amp; </a:t>
            </a:r>
            <a:r>
              <a:rPr lang="es-ES_tradnl" i="1" dirty="0" err="1"/>
              <a:t>ne</a:t>
            </a:r>
            <a:r>
              <a:rPr lang="es-ES_tradnl" i="1" dirty="0"/>
              <a:t> se </a:t>
            </a:r>
            <a:r>
              <a:rPr lang="es-ES_tradnl" i="1" dirty="0" err="1"/>
              <a:t>fault</a:t>
            </a:r>
            <a:r>
              <a:rPr lang="es-ES_tradnl" i="1" dirty="0"/>
              <a:t> </a:t>
            </a:r>
            <a:r>
              <a:rPr lang="es-ES_tradnl" i="1" dirty="0" err="1"/>
              <a:t>soucier</a:t>
            </a:r>
            <a:r>
              <a:rPr lang="es-ES_tradnl" i="1" dirty="0"/>
              <a:t> si les </a:t>
            </a:r>
            <a:r>
              <a:rPr lang="es-ES_tradnl" i="1" dirty="0" err="1"/>
              <a:t>vocables</a:t>
            </a:r>
            <a:r>
              <a:rPr lang="es-ES_tradnl" i="1" dirty="0"/>
              <a:t> </a:t>
            </a:r>
            <a:r>
              <a:rPr lang="es-ES_tradnl" i="1" dirty="0" err="1"/>
              <a:t>sont</a:t>
            </a:r>
            <a:r>
              <a:rPr lang="es-ES_tradnl" i="1" dirty="0"/>
              <a:t> </a:t>
            </a:r>
            <a:r>
              <a:rPr lang="es-ES_tradnl" i="1" dirty="0" err="1"/>
              <a:t>Gascons</a:t>
            </a:r>
            <a:r>
              <a:rPr lang="es-ES_tradnl" i="1" dirty="0"/>
              <a:t>, </a:t>
            </a:r>
            <a:r>
              <a:rPr lang="es-ES_tradnl" i="1" dirty="0" err="1"/>
              <a:t>Poitevins</a:t>
            </a:r>
            <a:r>
              <a:rPr lang="es-ES_tradnl" i="1" dirty="0"/>
              <a:t>, </a:t>
            </a:r>
            <a:r>
              <a:rPr lang="es-ES_tradnl" i="1" dirty="0" err="1"/>
              <a:t>Normans</a:t>
            </a:r>
            <a:r>
              <a:rPr lang="es-ES_tradnl" i="1" dirty="0"/>
              <a:t>, </a:t>
            </a:r>
            <a:r>
              <a:rPr lang="es-ES_tradnl" i="1" dirty="0" err="1"/>
              <a:t>Manceaux</a:t>
            </a:r>
            <a:r>
              <a:rPr lang="es-ES_tradnl" i="1" dirty="0"/>
              <a:t>, </a:t>
            </a:r>
            <a:r>
              <a:rPr lang="es-ES_tradnl" i="1" dirty="0" err="1"/>
              <a:t>Lionnois</a:t>
            </a:r>
            <a:r>
              <a:rPr lang="es-ES_tradnl" i="1" dirty="0"/>
              <a:t> </a:t>
            </a:r>
            <a:r>
              <a:rPr lang="es-ES_tradnl" i="1" dirty="0" err="1"/>
              <a:t>ou</a:t>
            </a:r>
            <a:r>
              <a:rPr lang="es-ES_tradnl" i="1" dirty="0"/>
              <a:t> </a:t>
            </a:r>
            <a:r>
              <a:rPr lang="es-ES_tradnl" i="1" dirty="0" err="1"/>
              <a:t>d'autres</a:t>
            </a:r>
            <a:r>
              <a:rPr lang="es-ES_tradnl" i="1" dirty="0"/>
              <a:t> </a:t>
            </a:r>
            <a:r>
              <a:rPr lang="es-ES_tradnl" i="1" dirty="0" err="1"/>
              <a:t>païs</a:t>
            </a:r>
            <a:r>
              <a:rPr lang="es-ES_tradnl" i="1" dirty="0"/>
              <a:t>, </a:t>
            </a:r>
            <a:r>
              <a:rPr lang="es-ES_tradnl" i="1" dirty="0" err="1"/>
              <a:t>pourveu</a:t>
            </a:r>
            <a:r>
              <a:rPr lang="es-ES_tradnl" i="1" dirty="0"/>
              <a:t> </a:t>
            </a:r>
            <a:r>
              <a:rPr lang="es-ES_tradnl" i="1" dirty="0" err="1"/>
              <a:t>qu'ilz</a:t>
            </a:r>
            <a:r>
              <a:rPr lang="es-ES_tradnl" i="1" dirty="0"/>
              <a:t> </a:t>
            </a:r>
            <a:r>
              <a:rPr lang="es-ES_tradnl" i="1" dirty="0" err="1"/>
              <a:t>soyent</a:t>
            </a:r>
            <a:r>
              <a:rPr lang="es-ES_tradnl" i="1" dirty="0"/>
              <a:t> </a:t>
            </a:r>
            <a:r>
              <a:rPr lang="es-ES_tradnl" i="1" dirty="0" err="1"/>
              <a:t>bons</a:t>
            </a:r>
            <a:r>
              <a:rPr lang="es-ES_tradnl" i="1" dirty="0"/>
              <a:t> &amp; que </a:t>
            </a:r>
            <a:r>
              <a:rPr lang="es-ES_tradnl" i="1" dirty="0" err="1"/>
              <a:t>proprement</a:t>
            </a:r>
            <a:r>
              <a:rPr lang="es-ES_tradnl" i="1" dirty="0"/>
              <a:t> </a:t>
            </a:r>
            <a:r>
              <a:rPr lang="es-ES_tradnl" i="1" dirty="0" err="1"/>
              <a:t>ilz</a:t>
            </a:r>
            <a:r>
              <a:rPr lang="es-ES_tradnl" i="1" dirty="0"/>
              <a:t> </a:t>
            </a:r>
            <a:r>
              <a:rPr lang="es-ES_tradnl" i="1" dirty="0" err="1"/>
              <a:t>signifient</a:t>
            </a:r>
            <a:r>
              <a:rPr lang="es-ES_tradnl" i="1" dirty="0"/>
              <a:t> ce que tu </a:t>
            </a:r>
            <a:r>
              <a:rPr lang="es-ES_tradnl" i="1" dirty="0" err="1"/>
              <a:t>veux</a:t>
            </a:r>
            <a:r>
              <a:rPr lang="es-ES_tradnl" i="1" dirty="0"/>
              <a:t> </a:t>
            </a:r>
            <a:r>
              <a:rPr lang="es-ES_tradnl" i="1" dirty="0" err="1"/>
              <a:t>dire</a:t>
            </a:r>
            <a:r>
              <a:rPr lang="es-ES_tradnl" i="1" dirty="0"/>
              <a:t>, </a:t>
            </a:r>
            <a:r>
              <a:rPr lang="es-ES_tradnl" i="1" dirty="0" err="1"/>
              <a:t>sans</a:t>
            </a:r>
            <a:r>
              <a:rPr lang="es-ES_tradnl" i="1" dirty="0"/>
              <a:t> </a:t>
            </a:r>
            <a:r>
              <a:rPr lang="es-ES_tradnl" i="1" dirty="0" err="1"/>
              <a:t>affecter</a:t>
            </a:r>
            <a:r>
              <a:rPr lang="es-ES_tradnl" i="1" dirty="0"/>
              <a:t> par </a:t>
            </a:r>
            <a:r>
              <a:rPr lang="es-ES_tradnl" i="1" dirty="0" err="1"/>
              <a:t>trop</a:t>
            </a:r>
            <a:r>
              <a:rPr lang="es-ES_tradnl" i="1" dirty="0"/>
              <a:t> le </a:t>
            </a:r>
            <a:r>
              <a:rPr lang="es-ES_tradnl" i="1" dirty="0" err="1"/>
              <a:t>parler</a:t>
            </a:r>
            <a:r>
              <a:rPr lang="es-ES_tradnl" i="1" dirty="0"/>
              <a:t> de la </a:t>
            </a:r>
            <a:r>
              <a:rPr lang="es-ES_tradnl" i="1" dirty="0" err="1"/>
              <a:t>court</a:t>
            </a:r>
            <a:r>
              <a:rPr lang="es-ES_tradnl" i="1" dirty="0"/>
              <a:t>, </a:t>
            </a:r>
            <a:r>
              <a:rPr lang="es-ES_tradnl" i="1" dirty="0" err="1"/>
              <a:t>lequel</a:t>
            </a:r>
            <a:r>
              <a:rPr lang="es-ES_tradnl" i="1" dirty="0"/>
              <a:t> </a:t>
            </a:r>
            <a:r>
              <a:rPr lang="es-ES_tradnl" i="1" dirty="0" err="1"/>
              <a:t>est</a:t>
            </a:r>
            <a:r>
              <a:rPr lang="es-ES_tradnl" i="1" dirty="0"/>
              <a:t> </a:t>
            </a:r>
            <a:r>
              <a:rPr lang="es-ES_tradnl" i="1" dirty="0" err="1"/>
              <a:t>quelquesfois</a:t>
            </a:r>
            <a:r>
              <a:rPr lang="es-ES_tradnl" i="1" dirty="0"/>
              <a:t> </a:t>
            </a:r>
            <a:r>
              <a:rPr lang="es-ES_tradnl" i="1" dirty="0" err="1"/>
              <a:t>tresmauvais</a:t>
            </a:r>
            <a:r>
              <a:rPr lang="es-ES_tradnl" i="1" dirty="0"/>
              <a:t> </a:t>
            </a:r>
            <a:r>
              <a:rPr lang="es-ES_tradnl" i="1" dirty="0" err="1"/>
              <a:t>pour</a:t>
            </a:r>
            <a:r>
              <a:rPr lang="es-ES_tradnl" i="1" dirty="0"/>
              <a:t> </a:t>
            </a:r>
            <a:r>
              <a:rPr lang="es-ES_tradnl" i="1" dirty="0" err="1"/>
              <a:t>estre</a:t>
            </a:r>
            <a:r>
              <a:rPr lang="es-ES_tradnl" i="1" dirty="0"/>
              <a:t> le </a:t>
            </a:r>
            <a:r>
              <a:rPr lang="es-ES_tradnl" i="1" dirty="0" err="1"/>
              <a:t>langage</a:t>
            </a:r>
            <a:r>
              <a:rPr lang="es-ES_tradnl" i="1" dirty="0"/>
              <a:t> de </a:t>
            </a:r>
            <a:r>
              <a:rPr lang="es-ES_tradnl" i="1" dirty="0" err="1"/>
              <a:t>damoiselles</a:t>
            </a:r>
            <a:r>
              <a:rPr lang="es-ES_tradnl" i="1" dirty="0"/>
              <a:t> &amp; </a:t>
            </a:r>
            <a:r>
              <a:rPr lang="es-ES_tradnl" i="1" dirty="0" err="1"/>
              <a:t>jeunes</a:t>
            </a:r>
            <a:r>
              <a:rPr lang="es-ES_tradnl" i="1" dirty="0"/>
              <a:t> </a:t>
            </a:r>
            <a:r>
              <a:rPr lang="es-ES_tradnl" i="1" dirty="0" err="1"/>
              <a:t>gentilzhommes</a:t>
            </a:r>
            <a:r>
              <a:rPr lang="es-ES_tradnl" i="1" dirty="0"/>
              <a:t>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font</a:t>
            </a:r>
            <a:r>
              <a:rPr lang="es-ES_tradnl" i="1" dirty="0"/>
              <a:t> plus de </a:t>
            </a:r>
            <a:r>
              <a:rPr lang="es-ES_tradnl" i="1" dirty="0" err="1"/>
              <a:t>profession</a:t>
            </a:r>
            <a:r>
              <a:rPr lang="es-ES_tradnl" i="1" dirty="0"/>
              <a:t> de bien </a:t>
            </a:r>
            <a:r>
              <a:rPr lang="es-ES_tradnl" i="1" dirty="0" err="1"/>
              <a:t>combattre</a:t>
            </a:r>
            <a:r>
              <a:rPr lang="es-ES_tradnl" i="1" dirty="0"/>
              <a:t> que de bien </a:t>
            </a:r>
            <a:r>
              <a:rPr lang="es-ES_tradnl" i="1" dirty="0" err="1"/>
              <a:t>parler</a:t>
            </a:r>
            <a:r>
              <a:rPr lang="es-ES_tradnl" i="1" dirty="0"/>
              <a:t>. […] Tu </a:t>
            </a:r>
            <a:r>
              <a:rPr lang="es-ES_tradnl" i="1" dirty="0" err="1"/>
              <a:t>ne</a:t>
            </a:r>
            <a:r>
              <a:rPr lang="es-ES_tradnl" i="1" dirty="0"/>
              <a:t> </a:t>
            </a:r>
            <a:r>
              <a:rPr lang="es-ES_tradnl" i="1" dirty="0" err="1"/>
              <a:t>rejecteras</a:t>
            </a:r>
            <a:r>
              <a:rPr lang="es-ES_tradnl" i="1" dirty="0"/>
              <a:t> </a:t>
            </a:r>
            <a:r>
              <a:rPr lang="es-ES_tradnl" i="1" dirty="0" err="1"/>
              <a:t>point</a:t>
            </a:r>
            <a:r>
              <a:rPr lang="es-ES_tradnl" i="1" dirty="0"/>
              <a:t> les </a:t>
            </a:r>
            <a:r>
              <a:rPr lang="es-ES_tradnl" i="1" dirty="0" err="1"/>
              <a:t>vieux</a:t>
            </a:r>
            <a:r>
              <a:rPr lang="es-ES_tradnl" i="1" dirty="0"/>
              <a:t> </a:t>
            </a:r>
            <a:r>
              <a:rPr lang="es-ES_tradnl" i="1" dirty="0" err="1"/>
              <a:t>verbes</a:t>
            </a:r>
            <a:r>
              <a:rPr lang="es-ES_tradnl" i="1" dirty="0"/>
              <a:t> </a:t>
            </a:r>
            <a:r>
              <a:rPr lang="es-ES_tradnl" i="1" dirty="0" err="1"/>
              <a:t>Picards</a:t>
            </a:r>
            <a:r>
              <a:rPr lang="es-ES_tradnl" i="1" dirty="0"/>
              <a:t>, </a:t>
            </a:r>
            <a:r>
              <a:rPr lang="es-ES_tradnl" i="1" dirty="0" err="1"/>
              <a:t>comme</a:t>
            </a:r>
            <a:r>
              <a:rPr lang="es-ES_tradnl" i="1" dirty="0"/>
              <a:t> </a:t>
            </a:r>
            <a:r>
              <a:rPr lang="es-ES_tradnl" i="1" dirty="0" err="1"/>
              <a:t>voudroye</a:t>
            </a:r>
            <a:r>
              <a:rPr lang="es-ES_tradnl" i="1" dirty="0"/>
              <a:t> </a:t>
            </a:r>
            <a:r>
              <a:rPr lang="es-ES_tradnl" i="1" dirty="0" err="1"/>
              <a:t>pour</a:t>
            </a:r>
            <a:r>
              <a:rPr lang="es-ES_tradnl" i="1" dirty="0"/>
              <a:t> </a:t>
            </a:r>
            <a:r>
              <a:rPr lang="es-ES_tradnl" i="1" dirty="0" err="1"/>
              <a:t>voudroy</a:t>
            </a:r>
            <a:r>
              <a:rPr lang="es-ES_tradnl" i="1" dirty="0"/>
              <a:t>, </a:t>
            </a:r>
            <a:r>
              <a:rPr lang="es-ES_tradnl" i="1" dirty="0" err="1"/>
              <a:t>aimeroye</a:t>
            </a:r>
            <a:r>
              <a:rPr lang="es-ES_tradnl" i="1" dirty="0"/>
              <a:t>, </a:t>
            </a:r>
            <a:r>
              <a:rPr lang="es-ES_tradnl" i="1" dirty="0" err="1"/>
              <a:t>diroye</a:t>
            </a:r>
            <a:r>
              <a:rPr lang="es-ES_tradnl" i="1" dirty="0"/>
              <a:t>, </a:t>
            </a:r>
            <a:r>
              <a:rPr lang="es-ES_tradnl" i="1" dirty="0" err="1"/>
              <a:t>feroye</a:t>
            </a:r>
            <a:r>
              <a:rPr lang="es-ES_tradnl" i="1" dirty="0"/>
              <a:t> : car plus </a:t>
            </a:r>
            <a:r>
              <a:rPr lang="es-ES_tradnl" i="1" dirty="0" err="1"/>
              <a:t>nous</a:t>
            </a:r>
            <a:r>
              <a:rPr lang="es-ES_tradnl" i="1" dirty="0"/>
              <a:t> </a:t>
            </a:r>
            <a:r>
              <a:rPr lang="es-ES_tradnl" i="1" dirty="0" err="1"/>
              <a:t>aurons</a:t>
            </a:r>
            <a:r>
              <a:rPr lang="es-ES_tradnl" i="1" dirty="0"/>
              <a:t> de </a:t>
            </a:r>
            <a:r>
              <a:rPr lang="es-ES_tradnl" i="1" dirty="0" err="1"/>
              <a:t>motz</a:t>
            </a:r>
            <a:r>
              <a:rPr lang="es-ES_tradnl" i="1" dirty="0"/>
              <a:t> en </a:t>
            </a:r>
            <a:r>
              <a:rPr lang="es-ES_tradnl" i="1" dirty="0" err="1"/>
              <a:t>nostre</a:t>
            </a:r>
            <a:r>
              <a:rPr lang="es-ES_tradnl" i="1" dirty="0"/>
              <a:t> </a:t>
            </a:r>
            <a:r>
              <a:rPr lang="es-ES_tradnl" i="1" dirty="0" err="1"/>
              <a:t>langue</a:t>
            </a:r>
            <a:r>
              <a:rPr lang="es-ES_tradnl" i="1" dirty="0"/>
              <a:t>, plus elle </a:t>
            </a:r>
            <a:r>
              <a:rPr lang="es-ES_tradnl" i="1" dirty="0" err="1"/>
              <a:t>sera</a:t>
            </a:r>
            <a:r>
              <a:rPr lang="es-ES_tradnl" i="1" dirty="0"/>
              <a:t> </a:t>
            </a:r>
            <a:r>
              <a:rPr lang="es-ES_tradnl" i="1" dirty="0" err="1"/>
              <a:t>parfaicte</a:t>
            </a:r>
            <a:r>
              <a:rPr lang="es-ES_tradnl" i="1" dirty="0"/>
              <a:t>, &amp; </a:t>
            </a:r>
            <a:r>
              <a:rPr lang="es-ES_tradnl" i="1" dirty="0" err="1"/>
              <a:t>donnera</a:t>
            </a:r>
            <a:r>
              <a:rPr lang="es-ES_tradnl" i="1" dirty="0"/>
              <a:t> </a:t>
            </a:r>
            <a:r>
              <a:rPr lang="es-ES_tradnl" i="1" dirty="0" err="1"/>
              <a:t>moins</a:t>
            </a:r>
            <a:r>
              <a:rPr lang="es-ES_tradnl" i="1" dirty="0"/>
              <a:t> de peine </a:t>
            </a:r>
            <a:r>
              <a:rPr lang="es-ES_tradnl" i="1" dirty="0" err="1"/>
              <a:t>à</a:t>
            </a:r>
            <a:r>
              <a:rPr lang="es-ES_tradnl" i="1" dirty="0"/>
              <a:t> </a:t>
            </a:r>
            <a:r>
              <a:rPr lang="es-ES_tradnl" i="1" dirty="0" err="1"/>
              <a:t>celuy</a:t>
            </a:r>
            <a:r>
              <a:rPr lang="es-ES_tradnl" i="1" dirty="0"/>
              <a:t>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voudra</a:t>
            </a:r>
            <a:r>
              <a:rPr lang="es-ES_tradnl" i="1" dirty="0"/>
              <a:t> </a:t>
            </a:r>
            <a:r>
              <a:rPr lang="es-ES_tradnl" i="1" dirty="0" err="1"/>
              <a:t>pour</a:t>
            </a:r>
            <a:r>
              <a:rPr lang="es-ES_tradnl" i="1" dirty="0"/>
              <a:t> </a:t>
            </a:r>
            <a:r>
              <a:rPr lang="es-ES_tradnl" i="1" dirty="0" err="1"/>
              <a:t>passetemps</a:t>
            </a:r>
            <a:r>
              <a:rPr lang="es-ES_tradnl" i="1" dirty="0"/>
              <a:t> </a:t>
            </a:r>
            <a:r>
              <a:rPr lang="es-ES_tradnl" i="1" dirty="0" err="1"/>
              <a:t>s'y</a:t>
            </a:r>
            <a:r>
              <a:rPr lang="es-ES_tradnl" i="1" dirty="0"/>
              <a:t> </a:t>
            </a:r>
            <a:r>
              <a:rPr lang="es-ES_tradnl" i="1" dirty="0" err="1"/>
              <a:t>employer</a:t>
            </a:r>
            <a:r>
              <a:rPr lang="es-ES_tradnl" i="1" dirty="0"/>
              <a:t>. (</a:t>
            </a:r>
            <a:r>
              <a:rPr lang="es-ES_tradnl" i="1" dirty="0" err="1"/>
              <a:t>Ronsard</a:t>
            </a:r>
            <a:r>
              <a:rPr lang="es-ES_tradnl" i="1" dirty="0"/>
              <a:t>, 1565).</a:t>
            </a:r>
          </a:p>
        </p:txBody>
      </p:sp>
    </p:spTree>
    <p:extLst>
      <p:ext uri="{BB962C8B-B14F-4D97-AF65-F5344CB8AC3E}">
        <p14:creationId xmlns:p14="http://schemas.microsoft.com/office/powerpoint/2010/main" val="923973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8549" y="736126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/>
              <a:t>«Que le </a:t>
            </a:r>
            <a:r>
              <a:rPr lang="es-ES_tradnl" dirty="0" err="1"/>
              <a:t>gascon</a:t>
            </a:r>
            <a:r>
              <a:rPr lang="es-ES_tradnl" dirty="0"/>
              <a:t> y </a:t>
            </a:r>
            <a:r>
              <a:rPr lang="es-ES_tradnl" dirty="0" err="1"/>
              <a:t>aille</a:t>
            </a:r>
            <a:r>
              <a:rPr lang="es-ES_tradnl" dirty="0"/>
              <a:t>, si le </a:t>
            </a:r>
            <a:r>
              <a:rPr lang="es-ES_tradnl" dirty="0" err="1"/>
              <a:t>françois</a:t>
            </a:r>
            <a:r>
              <a:rPr lang="es-ES_tradnl" dirty="0"/>
              <a:t> </a:t>
            </a:r>
            <a:r>
              <a:rPr lang="es-ES_tradnl" dirty="0" err="1"/>
              <a:t>n'y</a:t>
            </a:r>
            <a:r>
              <a:rPr lang="es-ES_tradnl" dirty="0"/>
              <a:t> </a:t>
            </a:r>
            <a:r>
              <a:rPr lang="es-ES_tradnl" dirty="0" err="1"/>
              <a:t>peut</a:t>
            </a:r>
            <a:r>
              <a:rPr lang="es-ES_tradnl" dirty="0"/>
              <a:t> </a:t>
            </a:r>
            <a:r>
              <a:rPr lang="es-ES_tradnl" dirty="0" err="1"/>
              <a:t>aller</a:t>
            </a:r>
            <a:r>
              <a:rPr lang="es-ES_tradnl" dirty="0" smtClean="0"/>
              <a:t>.»</a:t>
            </a:r>
            <a:r>
              <a:rPr lang="es-ES_tradnl" b="1" dirty="0"/>
              <a:t> </a:t>
            </a:r>
            <a:r>
              <a:rPr lang="es-ES_tradnl" b="1" dirty="0" smtClean="0"/>
              <a:t>(Montaigne </a:t>
            </a:r>
            <a:r>
              <a:rPr lang="mr-IN" sz="1800" b="1" dirty="0"/>
              <a:t>(1533-1592</a:t>
            </a:r>
            <a:r>
              <a:rPr lang="mr-IN" sz="1800" dirty="0" smtClean="0"/>
              <a:t>)</a:t>
            </a:r>
            <a:endParaRPr lang="es-ES" sz="1800" dirty="0" smtClean="0"/>
          </a:p>
          <a:p>
            <a:r>
              <a:rPr lang="es-ES" sz="2600" b="1" i="1" dirty="0" smtClean="0"/>
              <a:t>“</a:t>
            </a:r>
            <a:r>
              <a:rPr lang="es-ES" sz="2600" b="1" i="1" dirty="0" err="1" smtClean="0"/>
              <a:t>Comme</a:t>
            </a:r>
            <a:r>
              <a:rPr lang="es-ES" sz="2600" b="1" i="1" dirty="0" smtClean="0"/>
              <a:t> </a:t>
            </a:r>
            <a:r>
              <a:rPr lang="es-ES" sz="2600" b="1" i="1" dirty="0"/>
              <a:t>un </a:t>
            </a:r>
            <a:r>
              <a:rPr lang="es-ES" sz="2600" b="1" i="1" dirty="0" err="1"/>
              <a:t>ray</a:t>
            </a:r>
            <a:r>
              <a:rPr lang="es-ES" sz="2600" b="1" i="1" dirty="0"/>
              <a:t> du </a:t>
            </a:r>
            <a:r>
              <a:rPr lang="es-ES" sz="2600" b="1" i="1" dirty="0" err="1"/>
              <a:t>soleil</a:t>
            </a:r>
            <a:r>
              <a:rPr lang="es-ES" sz="2600" b="1" i="1" dirty="0"/>
              <a:t>, </a:t>
            </a:r>
            <a:r>
              <a:rPr lang="es-ES" sz="2600" b="1" i="1" dirty="0" err="1"/>
              <a:t>qui</a:t>
            </a:r>
            <a:r>
              <a:rPr lang="es-ES" sz="2600" b="1" i="1" dirty="0"/>
              <a:t> la </a:t>
            </a:r>
            <a:r>
              <a:rPr lang="es-ES" sz="2600" b="1" i="1" dirty="0" err="1"/>
              <a:t>nuict</a:t>
            </a:r>
            <a:r>
              <a:rPr lang="es-ES" sz="2600" b="1" i="1" dirty="0"/>
              <a:t> se </a:t>
            </a:r>
            <a:r>
              <a:rPr lang="es-ES" sz="2600" b="1" i="1" dirty="0" err="1"/>
              <a:t>destainct</a:t>
            </a:r>
            <a:r>
              <a:rPr lang="es-ES" sz="2600" b="1" dirty="0"/>
              <a:t>» (</a:t>
            </a:r>
            <a:r>
              <a:rPr lang="es-ES" sz="2600" b="1" dirty="0" err="1"/>
              <a:t>Desportes</a:t>
            </a:r>
            <a:r>
              <a:rPr lang="es-ES" sz="2600" b="1" dirty="0"/>
              <a:t>, </a:t>
            </a:r>
            <a:r>
              <a:rPr lang="es-ES" sz="2600" b="1" i="1" dirty="0" err="1"/>
              <a:t>Epitaphes</a:t>
            </a:r>
            <a:r>
              <a:rPr lang="es-ES" sz="2600" b="1" dirty="0"/>
              <a:t>, v.4, p. </a:t>
            </a:r>
            <a:r>
              <a:rPr lang="es-ES" sz="2600" b="1" dirty="0" smtClean="0"/>
              <a:t>93)</a:t>
            </a:r>
            <a:r>
              <a:rPr lang="es-ES" sz="2600" dirty="0"/>
              <a:t> </a:t>
            </a:r>
            <a:r>
              <a:rPr lang="es-ES" sz="2600" dirty="0" smtClean="0"/>
              <a:t>  </a:t>
            </a:r>
            <a:r>
              <a:rPr lang="es-ES" sz="2600" b="1" dirty="0" smtClean="0"/>
              <a:t>Note </a:t>
            </a:r>
            <a:r>
              <a:rPr lang="es-ES" sz="2600" b="1" dirty="0"/>
              <a:t>2 : Je </a:t>
            </a:r>
            <a:r>
              <a:rPr lang="es-ES" sz="2600" b="1" dirty="0" err="1"/>
              <a:t>dirois</a:t>
            </a:r>
            <a:r>
              <a:rPr lang="es-ES" sz="2600" b="1" dirty="0"/>
              <a:t> : </a:t>
            </a:r>
            <a:r>
              <a:rPr lang="es-ES" sz="2600" b="1" i="1" dirty="0" err="1"/>
              <a:t>esteint</a:t>
            </a:r>
            <a:r>
              <a:rPr lang="es-ES" sz="2600" b="1" dirty="0"/>
              <a:t>, et non </a:t>
            </a:r>
            <a:r>
              <a:rPr lang="es-ES" sz="2600" b="1" i="1" dirty="0" err="1"/>
              <a:t>desteint</a:t>
            </a:r>
            <a:r>
              <a:rPr lang="es-ES" sz="2600" b="1" dirty="0"/>
              <a:t>. Les </a:t>
            </a:r>
            <a:r>
              <a:rPr lang="es-ES" sz="2600" b="1" dirty="0" err="1"/>
              <a:t>Normands</a:t>
            </a:r>
            <a:r>
              <a:rPr lang="es-ES" sz="2600" b="1" dirty="0"/>
              <a:t> </a:t>
            </a:r>
            <a:r>
              <a:rPr lang="es-ES" sz="2600" b="1" dirty="0" err="1"/>
              <a:t>disent</a:t>
            </a:r>
            <a:r>
              <a:rPr lang="es-ES" sz="2600" b="1" dirty="0"/>
              <a:t> : </a:t>
            </a:r>
            <a:r>
              <a:rPr lang="es-ES" sz="2600" b="1" i="1" dirty="0"/>
              <a:t>la </a:t>
            </a:r>
            <a:r>
              <a:rPr lang="es-ES" sz="2600" b="1" i="1" dirty="0" err="1"/>
              <a:t>chandelle</a:t>
            </a:r>
            <a:r>
              <a:rPr lang="es-ES" sz="2600" b="1" i="1" dirty="0"/>
              <a:t> </a:t>
            </a:r>
            <a:r>
              <a:rPr lang="es-ES" sz="2600" b="1" i="1" dirty="0" err="1"/>
              <a:t>est</a:t>
            </a:r>
            <a:r>
              <a:rPr lang="es-ES" sz="2600" b="1" i="1" dirty="0"/>
              <a:t> </a:t>
            </a:r>
            <a:r>
              <a:rPr lang="es-ES" sz="2600" b="1" i="1" dirty="0" err="1"/>
              <a:t>desteinte</a:t>
            </a:r>
            <a:r>
              <a:rPr lang="es-ES" sz="2600" b="1" i="1" dirty="0"/>
              <a:t> </a:t>
            </a:r>
            <a:r>
              <a:rPr lang="es-ES" sz="2600" b="1" dirty="0"/>
              <a:t>; </a:t>
            </a:r>
            <a:r>
              <a:rPr lang="es-ES" sz="2600" b="1" dirty="0" err="1"/>
              <a:t>mais</a:t>
            </a:r>
            <a:r>
              <a:rPr lang="es-ES" sz="2600" b="1" dirty="0"/>
              <a:t> mal, car </a:t>
            </a:r>
            <a:r>
              <a:rPr lang="es-ES" sz="2600" b="1" dirty="0" err="1"/>
              <a:t>il</a:t>
            </a:r>
            <a:r>
              <a:rPr lang="es-ES" sz="2600" b="1" dirty="0"/>
              <a:t> </a:t>
            </a:r>
            <a:r>
              <a:rPr lang="es-ES" sz="2600" b="1" dirty="0" err="1"/>
              <a:t>faut</a:t>
            </a:r>
            <a:r>
              <a:rPr lang="es-ES" sz="2600" b="1" dirty="0"/>
              <a:t> </a:t>
            </a:r>
            <a:r>
              <a:rPr lang="es-ES" sz="2600" b="1" dirty="0" err="1"/>
              <a:t>dire</a:t>
            </a:r>
            <a:r>
              <a:rPr lang="es-ES" sz="2600" b="1" dirty="0"/>
              <a:t> </a:t>
            </a:r>
            <a:r>
              <a:rPr lang="es-ES" sz="2600" b="1" i="1" dirty="0" err="1"/>
              <a:t>esteinte</a:t>
            </a:r>
            <a:r>
              <a:rPr lang="es-ES" sz="2600" b="1" dirty="0"/>
              <a:t>. </a:t>
            </a:r>
            <a:r>
              <a:rPr lang="es-ES" sz="2600" b="1" i="1" dirty="0" err="1"/>
              <a:t>Desteint</a:t>
            </a:r>
            <a:r>
              <a:rPr lang="es-ES" sz="2600" b="1" i="1" dirty="0"/>
              <a:t> </a:t>
            </a:r>
            <a:r>
              <a:rPr lang="es-ES" sz="2600" b="1" dirty="0"/>
              <a:t>se </a:t>
            </a:r>
            <a:r>
              <a:rPr lang="es-ES" sz="2600" b="1" dirty="0" err="1"/>
              <a:t>dit</a:t>
            </a:r>
            <a:r>
              <a:rPr lang="es-ES" sz="2600" b="1" dirty="0"/>
              <a:t> </a:t>
            </a:r>
            <a:r>
              <a:rPr lang="es-ES" sz="2600" b="1" dirty="0" err="1"/>
              <a:t>d´un</a:t>
            </a:r>
            <a:r>
              <a:rPr lang="es-ES" sz="2600" b="1" dirty="0"/>
              <a:t> </a:t>
            </a:r>
            <a:r>
              <a:rPr lang="es-ES" sz="2600" b="1" dirty="0" err="1"/>
              <a:t>drap</a:t>
            </a:r>
            <a:r>
              <a:rPr lang="es-ES" sz="2600" b="1" dirty="0"/>
              <a:t> </a:t>
            </a:r>
            <a:r>
              <a:rPr lang="es-ES" sz="2600" b="1" dirty="0" err="1"/>
              <a:t>ou</a:t>
            </a:r>
            <a:r>
              <a:rPr lang="es-ES" sz="2600" b="1" dirty="0"/>
              <a:t> </a:t>
            </a:r>
            <a:r>
              <a:rPr lang="es-ES" sz="2600" b="1" dirty="0" err="1"/>
              <a:t>autre</a:t>
            </a:r>
            <a:r>
              <a:rPr lang="es-ES" sz="2600" b="1" dirty="0"/>
              <a:t> </a:t>
            </a:r>
            <a:r>
              <a:rPr lang="es-ES" sz="2600" b="1" dirty="0" err="1"/>
              <a:t>chose</a:t>
            </a:r>
            <a:r>
              <a:rPr lang="es-ES" sz="2600" b="1" dirty="0"/>
              <a:t> </a:t>
            </a:r>
            <a:r>
              <a:rPr lang="es-ES" sz="2600" b="1" dirty="0" err="1"/>
              <a:t>qui</a:t>
            </a:r>
            <a:r>
              <a:rPr lang="es-ES" sz="2600" b="1" dirty="0"/>
              <a:t> a </a:t>
            </a:r>
            <a:r>
              <a:rPr lang="es-ES" sz="2600" b="1" dirty="0" err="1"/>
              <a:t>perdu</a:t>
            </a:r>
            <a:r>
              <a:rPr lang="es-ES" sz="2600" b="1" dirty="0"/>
              <a:t> </a:t>
            </a:r>
            <a:r>
              <a:rPr lang="es-ES" sz="2600" b="1" dirty="0" err="1"/>
              <a:t>sa</a:t>
            </a:r>
            <a:r>
              <a:rPr lang="es-ES" sz="2600" b="1" dirty="0"/>
              <a:t> </a:t>
            </a:r>
            <a:r>
              <a:rPr lang="es-ES" sz="2600" b="1" dirty="0" err="1"/>
              <a:t>couleur</a:t>
            </a:r>
            <a:r>
              <a:rPr lang="es-ES" sz="2600" b="1" dirty="0"/>
              <a:t>. Les </a:t>
            </a:r>
            <a:r>
              <a:rPr lang="es-ES" sz="2600" b="1" dirty="0" err="1"/>
              <a:t>rayons</a:t>
            </a:r>
            <a:r>
              <a:rPr lang="es-ES" sz="2600" b="1" dirty="0"/>
              <a:t> du </a:t>
            </a:r>
            <a:r>
              <a:rPr lang="es-ES" sz="2600" b="1" dirty="0" err="1"/>
              <a:t>soleil</a:t>
            </a:r>
            <a:r>
              <a:rPr lang="es-ES" sz="2600" b="1" dirty="0"/>
              <a:t> </a:t>
            </a:r>
            <a:r>
              <a:rPr lang="es-ES" sz="2600" b="1" dirty="0" err="1"/>
              <a:t>ne</a:t>
            </a:r>
            <a:r>
              <a:rPr lang="es-ES" sz="2600" b="1" dirty="0"/>
              <a:t> se </a:t>
            </a:r>
            <a:r>
              <a:rPr lang="es-ES" sz="2600" b="1" dirty="0" err="1"/>
              <a:t>desteignent</a:t>
            </a:r>
            <a:r>
              <a:rPr lang="es-ES" sz="2600" b="1" dirty="0"/>
              <a:t> </a:t>
            </a:r>
            <a:r>
              <a:rPr lang="es-ES" sz="2600" b="1" dirty="0" err="1"/>
              <a:t>point</a:t>
            </a:r>
            <a:r>
              <a:rPr lang="es-ES" sz="2600" b="1" dirty="0"/>
              <a:t> la </a:t>
            </a:r>
            <a:r>
              <a:rPr lang="es-ES" sz="2600" b="1" dirty="0" err="1"/>
              <a:t>nuit</a:t>
            </a:r>
            <a:r>
              <a:rPr lang="es-ES" sz="2600" b="1" dirty="0"/>
              <a:t> ; et </a:t>
            </a:r>
            <a:r>
              <a:rPr lang="es-ES" sz="2600" b="1" dirty="0" err="1"/>
              <a:t>puis</a:t>
            </a:r>
            <a:r>
              <a:rPr lang="es-ES" sz="2600" b="1" dirty="0"/>
              <a:t> </a:t>
            </a:r>
            <a:r>
              <a:rPr lang="es-ES" sz="2600" b="1" dirty="0" err="1"/>
              <a:t>à</a:t>
            </a:r>
            <a:r>
              <a:rPr lang="es-ES" sz="2600" b="1" dirty="0"/>
              <a:t> bien </a:t>
            </a:r>
            <a:r>
              <a:rPr lang="es-ES" sz="2600" b="1" dirty="0" err="1"/>
              <a:t>parler</a:t>
            </a:r>
            <a:r>
              <a:rPr lang="es-ES" sz="2600" b="1" dirty="0"/>
              <a:t>, une </a:t>
            </a:r>
            <a:r>
              <a:rPr lang="es-ES" sz="2600" b="1" dirty="0" err="1"/>
              <a:t>clairté</a:t>
            </a:r>
            <a:r>
              <a:rPr lang="es-ES" sz="2600" b="1" dirty="0"/>
              <a:t> </a:t>
            </a:r>
            <a:r>
              <a:rPr lang="es-ES" sz="2600" b="1" dirty="0" err="1"/>
              <a:t>ne</a:t>
            </a:r>
            <a:r>
              <a:rPr lang="es-ES" sz="2600" b="1" dirty="0"/>
              <a:t> </a:t>
            </a:r>
            <a:r>
              <a:rPr lang="es-ES" sz="2600" b="1" i="1" dirty="0"/>
              <a:t>se </a:t>
            </a:r>
            <a:r>
              <a:rPr lang="es-ES" sz="2600" b="1" i="1" dirty="0" err="1"/>
              <a:t>desteint</a:t>
            </a:r>
            <a:r>
              <a:rPr lang="es-ES" sz="2600" b="1" i="1" dirty="0"/>
              <a:t> </a:t>
            </a:r>
            <a:r>
              <a:rPr lang="es-ES" sz="2600" b="1" dirty="0" err="1"/>
              <a:t>pas</a:t>
            </a:r>
            <a:r>
              <a:rPr lang="es-ES" sz="2600" b="1" dirty="0"/>
              <a:t>, elle </a:t>
            </a:r>
            <a:r>
              <a:rPr lang="es-ES" sz="2600" b="1" i="1" dirty="0" err="1"/>
              <a:t>s´esteint</a:t>
            </a:r>
            <a:r>
              <a:rPr lang="es-ES" sz="2600" b="1" i="1" dirty="0"/>
              <a:t> </a:t>
            </a:r>
            <a:r>
              <a:rPr lang="es-ES" sz="2600" b="1" dirty="0"/>
              <a:t>; une </a:t>
            </a:r>
            <a:r>
              <a:rPr lang="es-ES" sz="2600" b="1" dirty="0" err="1"/>
              <a:t>couleur</a:t>
            </a:r>
            <a:r>
              <a:rPr lang="es-ES" sz="2600" b="1" dirty="0"/>
              <a:t> </a:t>
            </a:r>
            <a:r>
              <a:rPr lang="es-ES" sz="2600" b="1" i="1" dirty="0"/>
              <a:t>se </a:t>
            </a:r>
            <a:r>
              <a:rPr lang="es-ES" sz="2600" b="1" i="1" dirty="0" err="1"/>
              <a:t>desteint</a:t>
            </a:r>
            <a:r>
              <a:rPr lang="es-ES" sz="2600" b="1" dirty="0"/>
              <a:t>, </a:t>
            </a:r>
            <a:r>
              <a:rPr lang="es-ES" sz="2600" b="1" dirty="0" err="1"/>
              <a:t>c´est-à-dire</a:t>
            </a:r>
            <a:r>
              <a:rPr lang="es-ES" sz="2600" b="1" dirty="0"/>
              <a:t> </a:t>
            </a:r>
            <a:r>
              <a:rPr lang="es-ES" sz="2600" b="1" dirty="0" err="1"/>
              <a:t>perd</a:t>
            </a:r>
            <a:r>
              <a:rPr lang="es-ES" sz="2600" b="1" dirty="0"/>
              <a:t> son lustre, </a:t>
            </a:r>
            <a:r>
              <a:rPr lang="es-ES" sz="2600" b="1" dirty="0" err="1"/>
              <a:t>perd</a:t>
            </a:r>
            <a:r>
              <a:rPr lang="es-ES" sz="2600" b="1" dirty="0"/>
              <a:t> son </a:t>
            </a:r>
            <a:r>
              <a:rPr lang="es-ES" sz="2600" b="1" dirty="0" err="1"/>
              <a:t>teint</a:t>
            </a:r>
            <a:r>
              <a:rPr lang="es-ES" sz="2600" b="1" dirty="0"/>
              <a:t>. (</a:t>
            </a:r>
            <a:r>
              <a:rPr lang="es-ES" sz="2600" b="1" dirty="0" err="1"/>
              <a:t>Malherbe</a:t>
            </a:r>
            <a:r>
              <a:rPr lang="es-ES" sz="2600" b="1" dirty="0"/>
              <a:t>, 1606).</a:t>
            </a:r>
            <a:endParaRPr lang="es-ES" sz="2600" dirty="0"/>
          </a:p>
          <a:p>
            <a:endParaRPr lang="es-ES_tradnl" sz="1800" dirty="0"/>
          </a:p>
          <a:p>
            <a:r>
              <a:rPr lang="es-ES_tradnl" i="1" dirty="0" err="1"/>
              <a:t>Ceux</a:t>
            </a:r>
            <a:r>
              <a:rPr lang="es-ES_tradnl" i="1" dirty="0"/>
              <a:t>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avoient</a:t>
            </a:r>
            <a:r>
              <a:rPr lang="es-ES_tradnl" i="1" dirty="0"/>
              <a:t> </a:t>
            </a:r>
            <a:r>
              <a:rPr lang="es-ES_tradnl" i="1" dirty="0" err="1"/>
              <a:t>quelque</a:t>
            </a:r>
            <a:r>
              <a:rPr lang="es-ES_tradnl" i="1" dirty="0"/>
              <a:t> </a:t>
            </a:r>
            <a:r>
              <a:rPr lang="es-ES_tradnl" i="1" dirty="0" err="1"/>
              <a:t>asseurance</a:t>
            </a:r>
            <a:r>
              <a:rPr lang="es-ES_tradnl" i="1" dirty="0"/>
              <a:t> de </a:t>
            </a:r>
            <a:r>
              <a:rPr lang="es-ES_tradnl" i="1" dirty="0" err="1"/>
              <a:t>leurs</a:t>
            </a:r>
            <a:r>
              <a:rPr lang="es-ES_tradnl" i="1" dirty="0"/>
              <a:t> </a:t>
            </a:r>
            <a:r>
              <a:rPr lang="es-ES_tradnl" i="1" dirty="0" err="1"/>
              <a:t>esprits</a:t>
            </a:r>
            <a:r>
              <a:rPr lang="es-ES_tradnl" i="1" dirty="0"/>
              <a:t>, </a:t>
            </a:r>
            <a:r>
              <a:rPr lang="es-ES_tradnl" i="1" dirty="0" err="1"/>
              <a:t>escrivoient</a:t>
            </a:r>
            <a:r>
              <a:rPr lang="es-ES_tradnl" i="1" dirty="0"/>
              <a:t> </a:t>
            </a:r>
            <a:r>
              <a:rPr lang="es-ES_tradnl" i="1" dirty="0" err="1"/>
              <a:t>au</a:t>
            </a:r>
            <a:r>
              <a:rPr lang="es-ES_tradnl" i="1" dirty="0"/>
              <a:t> </a:t>
            </a:r>
            <a:r>
              <a:rPr lang="es-ES_tradnl" i="1" dirty="0" err="1"/>
              <a:t>vulgaire</a:t>
            </a:r>
            <a:r>
              <a:rPr lang="es-ES_tradnl" i="1" dirty="0"/>
              <a:t> de la </a:t>
            </a:r>
            <a:r>
              <a:rPr lang="es-ES_tradnl" i="1" dirty="0" err="1"/>
              <a:t>Cour</a:t>
            </a:r>
            <a:r>
              <a:rPr lang="es-ES_tradnl" i="1" dirty="0"/>
              <a:t> de </a:t>
            </a:r>
            <a:r>
              <a:rPr lang="es-ES_tradnl" i="1" dirty="0" err="1"/>
              <a:t>leurs</a:t>
            </a:r>
            <a:r>
              <a:rPr lang="es-ES_tradnl" i="1" dirty="0"/>
              <a:t> </a:t>
            </a:r>
            <a:r>
              <a:rPr lang="es-ES_tradnl" i="1" dirty="0" err="1"/>
              <a:t>Maistres</a:t>
            </a:r>
            <a:r>
              <a:rPr lang="es-ES_tradnl" i="1" dirty="0"/>
              <a:t>, </a:t>
            </a:r>
            <a:r>
              <a:rPr lang="es-ES_tradnl" i="1" dirty="0" err="1"/>
              <a:t>qui</a:t>
            </a:r>
            <a:r>
              <a:rPr lang="es-ES_tradnl" i="1" dirty="0"/>
              <a:t> en </a:t>
            </a:r>
            <a:r>
              <a:rPr lang="es-ES_tradnl" i="1" dirty="0" err="1"/>
              <a:t>Picard</a:t>
            </a:r>
            <a:r>
              <a:rPr lang="es-ES_tradnl" i="1" dirty="0"/>
              <a:t>,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Champenois</a:t>
            </a:r>
            <a:r>
              <a:rPr lang="es-ES_tradnl" i="1" dirty="0"/>
              <a:t>,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Provençal</a:t>
            </a:r>
            <a:r>
              <a:rPr lang="es-ES_tradnl" i="1" dirty="0"/>
              <a:t>,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Tholozan</a:t>
            </a:r>
            <a:r>
              <a:rPr lang="es-ES_tradnl" i="1" dirty="0"/>
              <a:t>, </a:t>
            </a:r>
            <a:r>
              <a:rPr lang="es-ES_tradnl" i="1" dirty="0" err="1"/>
              <a:t>tout</a:t>
            </a:r>
            <a:r>
              <a:rPr lang="es-ES_tradnl" i="1" dirty="0"/>
              <a:t> </a:t>
            </a:r>
            <a:r>
              <a:rPr lang="es-ES_tradnl" i="1" dirty="0" err="1"/>
              <a:t>ainsi</a:t>
            </a:r>
            <a:r>
              <a:rPr lang="es-ES_tradnl" i="1" dirty="0"/>
              <a:t> que </a:t>
            </a:r>
            <a:r>
              <a:rPr lang="es-ES_tradnl" i="1" dirty="0" err="1"/>
              <a:t>ceux</a:t>
            </a:r>
            <a:r>
              <a:rPr lang="es-ES_tradnl" i="1" dirty="0"/>
              <a:t>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estoient</a:t>
            </a:r>
            <a:r>
              <a:rPr lang="es-ES_tradnl" i="1" dirty="0"/>
              <a:t> </a:t>
            </a:r>
            <a:r>
              <a:rPr lang="es-ES_tradnl" i="1" dirty="0" err="1"/>
              <a:t>à</a:t>
            </a:r>
            <a:r>
              <a:rPr lang="es-ES_tradnl" i="1" dirty="0"/>
              <a:t> la suite de nos </a:t>
            </a:r>
            <a:r>
              <a:rPr lang="es-ES_tradnl" i="1" dirty="0" err="1"/>
              <a:t>Roys</a:t>
            </a:r>
            <a:r>
              <a:rPr lang="es-ES_tradnl" i="1" dirty="0"/>
              <a:t> </a:t>
            </a:r>
            <a:r>
              <a:rPr lang="es-ES_tradnl" i="1" dirty="0" err="1"/>
              <a:t>escrivoient</a:t>
            </a:r>
            <a:r>
              <a:rPr lang="es-ES_tradnl" i="1" dirty="0"/>
              <a:t> </a:t>
            </a:r>
            <a:r>
              <a:rPr lang="es-ES_tradnl" i="1" dirty="0" err="1"/>
              <a:t>au</a:t>
            </a:r>
            <a:r>
              <a:rPr lang="es-ES_tradnl" i="1" dirty="0"/>
              <a:t> </a:t>
            </a:r>
            <a:r>
              <a:rPr lang="es-ES_tradnl" i="1" dirty="0" err="1"/>
              <a:t>langage</a:t>
            </a:r>
            <a:r>
              <a:rPr lang="es-ES_tradnl" i="1" dirty="0"/>
              <a:t> de </a:t>
            </a:r>
            <a:r>
              <a:rPr lang="es-ES_tradnl" i="1" dirty="0" err="1"/>
              <a:t>leur</a:t>
            </a:r>
            <a:r>
              <a:rPr lang="es-ES_tradnl" i="1" dirty="0"/>
              <a:t> </a:t>
            </a:r>
            <a:r>
              <a:rPr lang="es-ES_tradnl" i="1" dirty="0" err="1"/>
              <a:t>Cour</a:t>
            </a:r>
            <a:r>
              <a:rPr lang="es-ES_tradnl" i="1" dirty="0"/>
              <a:t>. </a:t>
            </a:r>
            <a:r>
              <a:rPr lang="es-ES_tradnl" i="1" dirty="0" err="1"/>
              <a:t>Aujourd'huy</a:t>
            </a:r>
            <a:r>
              <a:rPr lang="es-ES_tradnl" i="1" dirty="0"/>
              <a:t> </a:t>
            </a:r>
            <a:r>
              <a:rPr lang="es-ES_tradnl" i="1" dirty="0" err="1"/>
              <a:t>il</a:t>
            </a:r>
            <a:r>
              <a:rPr lang="es-ES_tradnl" i="1" dirty="0"/>
              <a:t> </a:t>
            </a:r>
            <a:r>
              <a:rPr lang="es-ES_tradnl" i="1" dirty="0" err="1"/>
              <a:t>vous</a:t>
            </a:r>
            <a:r>
              <a:rPr lang="es-ES_tradnl" i="1" dirty="0"/>
              <a:t> en </a:t>
            </a:r>
            <a:r>
              <a:rPr lang="es-ES_tradnl" i="1" dirty="0" err="1"/>
              <a:t>prend</a:t>
            </a:r>
            <a:r>
              <a:rPr lang="es-ES_tradnl" i="1" dirty="0"/>
              <a:t> </a:t>
            </a:r>
            <a:r>
              <a:rPr lang="es-ES_tradnl" i="1" dirty="0" err="1"/>
              <a:t>tout</a:t>
            </a:r>
            <a:r>
              <a:rPr lang="es-ES_tradnl" i="1" dirty="0"/>
              <a:t> </a:t>
            </a:r>
            <a:r>
              <a:rPr lang="es-ES_tradnl" i="1" dirty="0" err="1"/>
              <a:t>d'une</a:t>
            </a:r>
            <a:r>
              <a:rPr lang="es-ES_tradnl" i="1" dirty="0"/>
              <a:t> </a:t>
            </a:r>
            <a:r>
              <a:rPr lang="es-ES_tradnl" i="1" dirty="0" err="1"/>
              <a:t>autre</a:t>
            </a:r>
            <a:r>
              <a:rPr lang="es-ES_tradnl" i="1" dirty="0"/>
              <a:t> </a:t>
            </a:r>
            <a:r>
              <a:rPr lang="es-ES_tradnl" i="1" dirty="0" err="1"/>
              <a:t>sorte</a:t>
            </a:r>
            <a:r>
              <a:rPr lang="es-ES_tradnl" i="1" dirty="0"/>
              <a:t>. Car </a:t>
            </a:r>
            <a:r>
              <a:rPr lang="es-ES_tradnl" i="1" dirty="0" err="1"/>
              <a:t>tous</a:t>
            </a:r>
            <a:r>
              <a:rPr lang="es-ES_tradnl" i="1" dirty="0"/>
              <a:t> ces </a:t>
            </a:r>
            <a:r>
              <a:rPr lang="es-ES_tradnl" i="1" dirty="0" err="1"/>
              <a:t>grands</a:t>
            </a:r>
            <a:r>
              <a:rPr lang="es-ES_tradnl" i="1" dirty="0"/>
              <a:t> </a:t>
            </a:r>
            <a:r>
              <a:rPr lang="es-ES_tradnl" i="1" dirty="0" err="1"/>
              <a:t>Duchez</a:t>
            </a:r>
            <a:r>
              <a:rPr lang="es-ES_tradnl" i="1" dirty="0"/>
              <a:t> et </a:t>
            </a:r>
            <a:r>
              <a:rPr lang="es-ES_tradnl" i="1" dirty="0" err="1"/>
              <a:t>Comtez</a:t>
            </a:r>
            <a:r>
              <a:rPr lang="es-ES_tradnl" i="1" dirty="0"/>
              <a:t> </a:t>
            </a:r>
            <a:r>
              <a:rPr lang="es-ES_tradnl" i="1" dirty="0" err="1"/>
              <a:t>estant</a:t>
            </a:r>
            <a:r>
              <a:rPr lang="es-ES_tradnl" i="1" dirty="0"/>
              <a:t> </a:t>
            </a:r>
            <a:r>
              <a:rPr lang="es-ES_tradnl" i="1" dirty="0" err="1"/>
              <a:t>unis</a:t>
            </a:r>
            <a:r>
              <a:rPr lang="es-ES_tradnl" i="1" dirty="0"/>
              <a:t> </a:t>
            </a:r>
            <a:r>
              <a:rPr lang="es-ES_tradnl" i="1" dirty="0" err="1"/>
              <a:t>à</a:t>
            </a:r>
            <a:r>
              <a:rPr lang="es-ES_tradnl" i="1" dirty="0"/>
              <a:t> </a:t>
            </a:r>
            <a:r>
              <a:rPr lang="es-ES_tradnl" i="1" dirty="0" err="1"/>
              <a:t>nostre</a:t>
            </a:r>
            <a:r>
              <a:rPr lang="es-ES_tradnl" i="1" dirty="0"/>
              <a:t> </a:t>
            </a:r>
            <a:r>
              <a:rPr lang="es-ES_tradnl" i="1" dirty="0" err="1"/>
              <a:t>Couronne</a:t>
            </a:r>
            <a:r>
              <a:rPr lang="es-ES_tradnl" i="1" dirty="0"/>
              <a:t> </a:t>
            </a:r>
            <a:r>
              <a:rPr lang="es-ES_tradnl" i="1" dirty="0" err="1"/>
              <a:t>nous</a:t>
            </a:r>
            <a:r>
              <a:rPr lang="es-ES_tradnl" i="1" dirty="0"/>
              <a:t> </a:t>
            </a:r>
            <a:r>
              <a:rPr lang="es-ES_tradnl" i="1" dirty="0" err="1"/>
              <a:t>n'escrivons</a:t>
            </a:r>
            <a:r>
              <a:rPr lang="es-ES_tradnl" i="1" dirty="0"/>
              <a:t> plus </a:t>
            </a:r>
            <a:r>
              <a:rPr lang="es-ES_tradnl" i="1" dirty="0" err="1"/>
              <a:t>qu'en</a:t>
            </a:r>
            <a:r>
              <a:rPr lang="es-ES_tradnl" i="1" dirty="0"/>
              <a:t> un </a:t>
            </a:r>
            <a:r>
              <a:rPr lang="es-ES_tradnl" i="1" dirty="0" err="1"/>
              <a:t>langage</a:t>
            </a:r>
            <a:r>
              <a:rPr lang="es-ES_tradnl" i="1" dirty="0"/>
              <a:t>, </a:t>
            </a:r>
            <a:r>
              <a:rPr lang="es-ES_tradnl" i="1" dirty="0" err="1"/>
              <a:t>qui</a:t>
            </a:r>
            <a:r>
              <a:rPr lang="es-ES_tradnl" i="1" dirty="0"/>
              <a:t> </a:t>
            </a:r>
            <a:r>
              <a:rPr lang="es-ES_tradnl" i="1" dirty="0" err="1"/>
              <a:t>est</a:t>
            </a:r>
            <a:r>
              <a:rPr lang="es-ES_tradnl" i="1" dirty="0"/>
              <a:t> </a:t>
            </a:r>
            <a:r>
              <a:rPr lang="es-ES_tradnl" i="1" dirty="0" err="1"/>
              <a:t>celuy</a:t>
            </a:r>
            <a:r>
              <a:rPr lang="es-ES_tradnl" i="1" dirty="0"/>
              <a:t> de la </a:t>
            </a:r>
            <a:r>
              <a:rPr lang="es-ES_tradnl" i="1" dirty="0" err="1"/>
              <a:t>Cour</a:t>
            </a:r>
            <a:r>
              <a:rPr lang="es-ES_tradnl" i="1" dirty="0"/>
              <a:t> du Roy, que </a:t>
            </a:r>
            <a:r>
              <a:rPr lang="es-ES_tradnl" i="1" dirty="0" err="1"/>
              <a:t>nous</a:t>
            </a:r>
            <a:r>
              <a:rPr lang="es-ES_tradnl" i="1" dirty="0"/>
              <a:t> </a:t>
            </a:r>
            <a:r>
              <a:rPr lang="es-ES_tradnl" i="1" dirty="0" err="1"/>
              <a:t>appellon</a:t>
            </a:r>
            <a:r>
              <a:rPr lang="es-ES_tradnl" i="1" dirty="0"/>
              <a:t> François</a:t>
            </a:r>
            <a:r>
              <a:rPr lang="es-ES_tradnl" b="1" dirty="0"/>
              <a:t>. (</a:t>
            </a:r>
            <a:r>
              <a:rPr lang="es-ES_tradnl" b="1" dirty="0" err="1"/>
              <a:t>Pasquier</a:t>
            </a:r>
            <a:r>
              <a:rPr lang="es-ES_tradnl" b="1" dirty="0"/>
              <a:t>, 1570).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77943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Étienne</a:t>
            </a:r>
            <a:r>
              <a:rPr lang="es-ES_tradnl" dirty="0" smtClean="0"/>
              <a:t> </a:t>
            </a:r>
            <a:r>
              <a:rPr lang="es-ES_tradnl" dirty="0" err="1" smtClean="0"/>
              <a:t>Pasquier</a:t>
            </a:r>
            <a:r>
              <a:rPr lang="es-ES_tradnl" dirty="0" smtClean="0"/>
              <a:t> </a:t>
            </a:r>
            <a:r>
              <a:rPr lang="x-none" altLang="x-none" dirty="0" smtClean="0">
                <a:latin typeface="Arial" charset="0"/>
                <a:ea typeface="Times New Roman" charset="0"/>
              </a:rPr>
              <a:t>(1529-1615)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2848" y="2079752"/>
            <a:ext cx="10058400" cy="4050792"/>
          </a:xfrm>
        </p:spPr>
        <p:txBody>
          <a:bodyPr/>
          <a:lstStyle/>
          <a:p>
            <a:endParaRPr lang="es-ES" altLang="x-none" i="1" dirty="0" smtClean="0">
              <a:latin typeface="Arial" charset="0"/>
              <a:ea typeface="Times New Roman" charset="0"/>
            </a:endParaRPr>
          </a:p>
          <a:p>
            <a:r>
              <a:rPr lang="x-none" altLang="x-none" i="1" dirty="0" smtClean="0">
                <a:latin typeface="Arial" charset="0"/>
                <a:ea typeface="Times New Roman" charset="0"/>
              </a:rPr>
              <a:t>Recherches </a:t>
            </a:r>
            <a:r>
              <a:rPr lang="x-none" altLang="x-none" i="1" dirty="0">
                <a:latin typeface="Arial" charset="0"/>
                <a:ea typeface="Times New Roman" charset="0"/>
              </a:rPr>
              <a:t>pour la France </a:t>
            </a:r>
            <a:r>
              <a:rPr lang="x-none" altLang="x-none" dirty="0">
                <a:latin typeface="Arial" charset="0"/>
                <a:ea typeface="Times New Roman" charset="0"/>
              </a:rPr>
              <a:t>(1570</a:t>
            </a:r>
            <a:r>
              <a:rPr lang="es-ES" altLang="x-none" dirty="0">
                <a:latin typeface="Arial" charset="0"/>
                <a:ea typeface="Times New Roman" charset="0"/>
              </a:rPr>
              <a:t>)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 rot="21211495">
            <a:off x="1866900" y="2988439"/>
            <a:ext cx="9448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Ceux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avoient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quelque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asseurance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leurs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esprits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escrivoient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au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vulgaire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de la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Cour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leurs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Maistres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en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Picard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Champenois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Provençal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Tholozan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tout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ainsi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que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ceux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estoient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la suite de nos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Roys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escrivoient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au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langage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de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leur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Cour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Aujourd'huy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il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vous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en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prend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tout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d'une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autre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sorte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. Car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tous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ces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grands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Duchez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et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Comtez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estant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unis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nostre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Couronne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nous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n'escrivons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plus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qu'en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un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langage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qui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est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celuy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de la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Cour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du Roy, que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nous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appellon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 François. (</a:t>
            </a:r>
            <a:r>
              <a:rPr lang="es-ES_tradnl" b="1" dirty="0" err="1">
                <a:solidFill>
                  <a:srgbClr val="000000"/>
                </a:solidFill>
                <a:latin typeface="Arial" charset="0"/>
              </a:rPr>
              <a:t>Pasquier</a:t>
            </a:r>
            <a:r>
              <a:rPr lang="es-ES_tradnl" b="1" dirty="0">
                <a:solidFill>
                  <a:srgbClr val="000000"/>
                </a:solidFill>
                <a:latin typeface="Arial" charset="0"/>
              </a:rPr>
              <a:t>, 1570).</a:t>
            </a:r>
            <a:endParaRPr lang="es-ES_tradnl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942847" y="1756586"/>
            <a:ext cx="84473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x-none" dirty="0" err="1" smtClean="0">
                <a:latin typeface="Arial" charset="0"/>
                <a:ea typeface="Times New Roman" charset="0"/>
              </a:rPr>
              <a:t>Il</a:t>
            </a:r>
            <a:r>
              <a:rPr lang="es-ES" altLang="x-none" dirty="0" smtClean="0">
                <a:latin typeface="Arial" charset="0"/>
                <a:ea typeface="Times New Roman" charset="0"/>
              </a:rPr>
              <a:t> </a:t>
            </a:r>
            <a:r>
              <a:rPr lang="x-none" altLang="x-none" dirty="0" smtClean="0">
                <a:latin typeface="Arial" charset="0"/>
                <a:ea typeface="Times New Roman" charset="0"/>
              </a:rPr>
              <a:t>proposait</a:t>
            </a:r>
            <a:r>
              <a:rPr lang="x-none" altLang="x-none" dirty="0">
                <a:latin typeface="Arial" charset="0"/>
                <a:ea typeface="Times New Roman" charset="0"/>
              </a:rPr>
              <a:t> un portrait d'une France linguistiquement unifiée à l'écrit :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765304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74853"/>
            <a:ext cx="10515600" cy="1325563"/>
          </a:xfrm>
        </p:spPr>
        <p:txBody>
          <a:bodyPr/>
          <a:lstStyle/>
          <a:p>
            <a:r>
              <a:rPr lang="es-ES_tradnl" dirty="0" err="1" smtClean="0"/>
              <a:t>Bref</a:t>
            </a:r>
            <a:r>
              <a:rPr lang="mr-IN" dirty="0" smtClean="0"/>
              <a:t>…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smtClean="0"/>
              <a:t>Les </a:t>
            </a:r>
            <a:r>
              <a:rPr lang="es-ES_tradnl" dirty="0" err="1"/>
              <a:t>notions</a:t>
            </a:r>
            <a:r>
              <a:rPr lang="es-ES_tradnl" dirty="0"/>
              <a:t> de «</a:t>
            </a:r>
            <a:r>
              <a:rPr lang="es-ES_tradnl" dirty="0" err="1"/>
              <a:t>dialecte</a:t>
            </a:r>
            <a:r>
              <a:rPr lang="es-ES_tradnl" dirty="0"/>
              <a:t>» et de «patois» </a:t>
            </a:r>
            <a:r>
              <a:rPr lang="es-ES_tradnl" dirty="0" err="1"/>
              <a:t>seront</a:t>
            </a:r>
            <a:r>
              <a:rPr lang="es-ES_tradnl" dirty="0"/>
              <a:t> </a:t>
            </a:r>
            <a:r>
              <a:rPr lang="es-ES_tradnl" dirty="0" err="1"/>
              <a:t>toujours</a:t>
            </a:r>
            <a:r>
              <a:rPr lang="es-ES_tradnl" dirty="0"/>
              <a:t> </a:t>
            </a:r>
            <a:r>
              <a:rPr lang="es-ES_tradnl" dirty="0" err="1"/>
              <a:t>associées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un </a:t>
            </a:r>
            <a:r>
              <a:rPr lang="es-ES_tradnl" dirty="0" err="1"/>
              <a:t>usage</a:t>
            </a:r>
            <a:r>
              <a:rPr lang="es-ES_tradnl" dirty="0"/>
              <a:t> «</a:t>
            </a:r>
            <a:r>
              <a:rPr lang="es-ES_tradnl" dirty="0" err="1"/>
              <a:t>inférieur</a:t>
            </a:r>
            <a:r>
              <a:rPr lang="es-ES_tradnl" dirty="0"/>
              <a:t>», «</a:t>
            </a:r>
            <a:r>
              <a:rPr lang="es-ES_tradnl" dirty="0" err="1"/>
              <a:t>corrompu</a:t>
            </a:r>
            <a:r>
              <a:rPr lang="es-ES_tradnl" dirty="0"/>
              <a:t>», «</a:t>
            </a:r>
            <a:r>
              <a:rPr lang="es-ES_tradnl" dirty="0" err="1"/>
              <a:t>grossier</a:t>
            </a:r>
            <a:r>
              <a:rPr lang="es-ES_tradnl" dirty="0"/>
              <a:t>», «rural», «</a:t>
            </a:r>
            <a:r>
              <a:rPr lang="es-ES_tradnl" dirty="0" err="1"/>
              <a:t>paysan</a:t>
            </a:r>
            <a:r>
              <a:rPr lang="es-ES_tradnl" dirty="0"/>
              <a:t>», par </a:t>
            </a:r>
            <a:r>
              <a:rPr lang="es-ES_tradnl" dirty="0" err="1"/>
              <a:t>opposition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la «</a:t>
            </a:r>
            <a:r>
              <a:rPr lang="es-ES_tradnl" dirty="0" err="1"/>
              <a:t>langue</a:t>
            </a:r>
            <a:r>
              <a:rPr lang="es-ES_tradnl" dirty="0"/>
              <a:t>» </a:t>
            </a:r>
            <a:r>
              <a:rPr lang="es-ES_tradnl" dirty="0" err="1"/>
              <a:t>françoise</a:t>
            </a:r>
            <a:r>
              <a:rPr lang="es-ES_tradnl" dirty="0"/>
              <a:t> </a:t>
            </a:r>
            <a:r>
              <a:rPr lang="es-ES_tradnl" dirty="0" err="1"/>
              <a:t>jugée</a:t>
            </a:r>
            <a:r>
              <a:rPr lang="es-ES_tradnl" dirty="0"/>
              <a:t> «</a:t>
            </a:r>
            <a:r>
              <a:rPr lang="es-ES_tradnl" dirty="0" err="1"/>
              <a:t>supérieure</a:t>
            </a:r>
            <a:r>
              <a:rPr lang="es-ES_tradnl" dirty="0"/>
              <a:t>», «</a:t>
            </a:r>
            <a:r>
              <a:rPr lang="es-ES_tradnl" dirty="0" err="1"/>
              <a:t>raffinée</a:t>
            </a:r>
            <a:r>
              <a:rPr lang="es-ES_tradnl" dirty="0"/>
              <a:t>», «</a:t>
            </a:r>
            <a:r>
              <a:rPr lang="es-ES_tradnl" dirty="0" err="1"/>
              <a:t>douce</a:t>
            </a:r>
            <a:r>
              <a:rPr lang="es-ES_tradnl" dirty="0"/>
              <a:t>», «</a:t>
            </a:r>
            <a:r>
              <a:rPr lang="es-ES_tradnl" dirty="0" err="1"/>
              <a:t>élégante</a:t>
            </a:r>
            <a:r>
              <a:rPr lang="es-ES_tradnl" dirty="0"/>
              <a:t>», </a:t>
            </a:r>
            <a:r>
              <a:rPr lang="es-ES_tradnl" dirty="0" err="1"/>
              <a:t>sinon</a:t>
            </a:r>
            <a:r>
              <a:rPr lang="es-ES_tradnl" dirty="0"/>
              <a:t> «</a:t>
            </a:r>
            <a:r>
              <a:rPr lang="es-ES_tradnl" dirty="0" err="1"/>
              <a:t>royale</a:t>
            </a:r>
            <a:r>
              <a:rPr lang="es-ES_tradnl" dirty="0"/>
              <a:t>»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876471"/>
              </p:ext>
            </p:extLst>
          </p:nvPr>
        </p:nvGraphicFramePr>
        <p:xfrm>
          <a:off x="916507" y="2081865"/>
          <a:ext cx="9464040" cy="1173480"/>
        </p:xfrm>
        <a:graphic>
          <a:graphicData uri="http://schemas.openxmlformats.org/drawingml/2006/table">
            <a:tbl>
              <a:tblPr/>
              <a:tblGrid>
                <a:gridCol w="9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DIALECTE.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ƒ.m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Langage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particulier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d'une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Province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corrompu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la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generale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principale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du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Royaume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Grecs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avoient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plusieurs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sortes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Dialectes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Dialecte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Ionique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Æolique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&amp;c.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Gascon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Picard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Dialectes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François.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Boulonnois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Bergamasque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Dialectes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Italiens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(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Furetière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169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017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Tous</a:t>
            </a:r>
            <a:r>
              <a:rPr lang="es-ES_tradnl" dirty="0" smtClean="0"/>
              <a:t> les “patois” </a:t>
            </a:r>
            <a:r>
              <a:rPr lang="es-ES_tradnl" dirty="0" err="1" smtClean="0"/>
              <a:t>viennent</a:t>
            </a:r>
            <a:r>
              <a:rPr lang="es-ES_tradnl" dirty="0" smtClean="0"/>
              <a:t> du </a:t>
            </a:r>
            <a:r>
              <a:rPr lang="es-ES_tradnl" dirty="0" err="1" smtClean="0"/>
              <a:t>latin</a:t>
            </a:r>
            <a:r>
              <a:rPr lang="mr-IN" dirty="0" smtClean="0"/>
              <a:t>…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2146808"/>
            <a:ext cx="10058400" cy="4050792"/>
          </a:xfrm>
        </p:spPr>
        <p:txBody>
          <a:bodyPr>
            <a:normAutofit/>
          </a:bodyPr>
          <a:lstStyle/>
          <a:p>
            <a:r>
              <a:rPr lang="es-ES_tradnl" dirty="0" err="1" smtClean="0"/>
              <a:t>Cette</a:t>
            </a:r>
            <a:r>
              <a:rPr lang="es-ES_tradnl" dirty="0" smtClean="0"/>
              <a:t> </a:t>
            </a:r>
            <a:r>
              <a:rPr lang="es-ES_tradnl" dirty="0" err="1"/>
              <a:t>hiérarchisation</a:t>
            </a:r>
            <a:r>
              <a:rPr lang="es-ES_tradnl" dirty="0"/>
              <a:t> des </a:t>
            </a:r>
            <a:r>
              <a:rPr lang="es-ES_tradnl" dirty="0" err="1"/>
              <a:t>parlers</a:t>
            </a:r>
            <a:r>
              <a:rPr lang="es-ES_tradnl" dirty="0"/>
              <a:t> </a:t>
            </a:r>
            <a:r>
              <a:rPr lang="es-ES_tradnl" dirty="0" err="1"/>
              <a:t>permettra</a:t>
            </a:r>
            <a:r>
              <a:rPr lang="es-ES_tradnl" dirty="0"/>
              <a:t> </a:t>
            </a:r>
            <a:r>
              <a:rPr lang="es-ES_tradnl" dirty="0" err="1"/>
              <a:t>aux</a:t>
            </a:r>
            <a:r>
              <a:rPr lang="es-ES_tradnl" dirty="0"/>
              <a:t> </a:t>
            </a:r>
            <a:r>
              <a:rPr lang="es-ES_tradnl" dirty="0" err="1"/>
              <a:t>érudits</a:t>
            </a:r>
            <a:r>
              <a:rPr lang="es-ES_tradnl" dirty="0"/>
              <a:t> de </a:t>
            </a:r>
            <a:r>
              <a:rPr lang="es-ES_tradnl" dirty="0" err="1"/>
              <a:t>l'époque</a:t>
            </a:r>
            <a:r>
              <a:rPr lang="es-ES_tradnl" dirty="0"/>
              <a:t> de faire </a:t>
            </a:r>
            <a:r>
              <a:rPr lang="es-ES_tradnl" dirty="0" err="1"/>
              <a:t>dériver</a:t>
            </a:r>
            <a:r>
              <a:rPr lang="es-ES_tradnl" dirty="0"/>
              <a:t> </a:t>
            </a:r>
            <a:r>
              <a:rPr lang="es-ES_tradnl" dirty="0" err="1"/>
              <a:t>tous</a:t>
            </a:r>
            <a:r>
              <a:rPr lang="es-ES_tradnl" dirty="0"/>
              <a:t> les </a:t>
            </a:r>
            <a:r>
              <a:rPr lang="es-ES_tradnl" dirty="0" err="1"/>
              <a:t>dialectes</a:t>
            </a:r>
            <a:r>
              <a:rPr lang="es-ES_tradnl" dirty="0"/>
              <a:t> de France de la </a:t>
            </a:r>
            <a:r>
              <a:rPr lang="es-ES_tradnl" dirty="0" err="1"/>
              <a:t>seule</a:t>
            </a:r>
            <a:r>
              <a:rPr lang="es-ES_tradnl" dirty="0"/>
              <a:t> et </a:t>
            </a:r>
            <a:r>
              <a:rPr lang="es-ES_tradnl" dirty="0" err="1"/>
              <a:t>unique</a:t>
            </a:r>
            <a:r>
              <a:rPr lang="es-ES_tradnl" dirty="0"/>
              <a:t>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française</a:t>
            </a:r>
            <a:r>
              <a:rPr lang="es-ES_tradnl" dirty="0"/>
              <a:t>, ce </a:t>
            </a:r>
            <a:r>
              <a:rPr lang="es-ES_tradnl" dirty="0" err="1"/>
              <a:t>qui</a:t>
            </a:r>
            <a:r>
              <a:rPr lang="es-ES_tradnl" dirty="0"/>
              <a:t>, </a:t>
            </a:r>
            <a:r>
              <a:rPr lang="es-ES_tradnl" dirty="0" err="1"/>
              <a:t>on</a:t>
            </a:r>
            <a:r>
              <a:rPr lang="es-ES_tradnl" dirty="0"/>
              <a:t> le </a:t>
            </a:r>
            <a:r>
              <a:rPr lang="es-ES_tradnl" dirty="0" err="1"/>
              <a:t>sait</a:t>
            </a:r>
            <a:r>
              <a:rPr lang="es-ES_tradnl" dirty="0"/>
              <a:t> </a:t>
            </a:r>
            <a:r>
              <a:rPr lang="es-ES_tradnl" dirty="0" err="1"/>
              <a:t>aujourd'hui</a:t>
            </a:r>
            <a:r>
              <a:rPr lang="es-ES_tradnl" dirty="0"/>
              <a:t>, </a:t>
            </a:r>
            <a:r>
              <a:rPr lang="es-ES_tradnl" dirty="0" err="1"/>
              <a:t>est</a:t>
            </a:r>
            <a:r>
              <a:rPr lang="es-ES_tradnl" dirty="0"/>
              <a:t> </a:t>
            </a:r>
            <a:r>
              <a:rPr lang="es-ES_tradnl" dirty="0" err="1"/>
              <a:t>tout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fait</a:t>
            </a:r>
            <a:r>
              <a:rPr lang="es-ES_tradnl" dirty="0"/>
              <a:t> </a:t>
            </a:r>
            <a:r>
              <a:rPr lang="es-ES_tradnl" dirty="0" err="1"/>
              <a:t>erroné</a:t>
            </a:r>
            <a:r>
              <a:rPr lang="es-ES_tradnl" dirty="0"/>
              <a:t>, </a:t>
            </a:r>
            <a:r>
              <a:rPr lang="es-ES_tradnl" dirty="0" err="1"/>
              <a:t>puisque</a:t>
            </a:r>
            <a:r>
              <a:rPr lang="es-ES_tradnl" dirty="0"/>
              <a:t> </a:t>
            </a:r>
            <a:r>
              <a:rPr lang="es-ES_tradnl" dirty="0" err="1"/>
              <a:t>tous</a:t>
            </a:r>
            <a:r>
              <a:rPr lang="es-ES_tradnl" dirty="0"/>
              <a:t> ces </a:t>
            </a:r>
            <a:r>
              <a:rPr lang="es-ES_tradnl" dirty="0" err="1"/>
              <a:t>dialectes</a:t>
            </a:r>
            <a:r>
              <a:rPr lang="es-ES_tradnl" dirty="0"/>
              <a:t>, </a:t>
            </a:r>
            <a:r>
              <a:rPr lang="es-ES_tradnl" dirty="0" err="1"/>
              <a:t>comme</a:t>
            </a:r>
            <a:r>
              <a:rPr lang="es-ES_tradnl" dirty="0"/>
              <a:t> le </a:t>
            </a:r>
            <a:r>
              <a:rPr lang="es-ES_tradnl" dirty="0" err="1"/>
              <a:t>français</a:t>
            </a:r>
            <a:r>
              <a:rPr lang="es-ES_tradnl" dirty="0"/>
              <a:t>, </a:t>
            </a:r>
            <a:r>
              <a:rPr lang="es-ES_tradnl" dirty="0" err="1"/>
              <a:t>proviennent</a:t>
            </a:r>
            <a:r>
              <a:rPr lang="es-ES_tradnl" dirty="0"/>
              <a:t> du </a:t>
            </a:r>
            <a:r>
              <a:rPr lang="es-ES_tradnl" dirty="0" err="1"/>
              <a:t>même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d'origine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Comme</a:t>
            </a:r>
            <a:r>
              <a:rPr lang="es-ES_tradnl" dirty="0" smtClean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peut</a:t>
            </a:r>
            <a:r>
              <a:rPr lang="es-ES_tradnl" dirty="0"/>
              <a:t> le </a:t>
            </a:r>
            <a:r>
              <a:rPr lang="es-ES_tradnl" dirty="0" err="1"/>
              <a:t>constater</a:t>
            </a:r>
            <a:r>
              <a:rPr lang="es-ES_tradnl" dirty="0"/>
              <a:t>, </a:t>
            </a:r>
            <a:r>
              <a:rPr lang="es-ES_tradnl" dirty="0" err="1"/>
              <a:t>l'intégration</a:t>
            </a:r>
            <a:r>
              <a:rPr lang="es-ES_tradnl" dirty="0"/>
              <a:t> des </a:t>
            </a:r>
            <a:r>
              <a:rPr lang="es-ES_tradnl" dirty="0" err="1"/>
              <a:t>parlers</a:t>
            </a:r>
            <a:r>
              <a:rPr lang="es-ES_tradnl" dirty="0"/>
              <a:t> </a:t>
            </a:r>
            <a:r>
              <a:rPr lang="es-ES_tradnl" dirty="0" err="1"/>
              <a:t>régionaux</a:t>
            </a:r>
            <a:r>
              <a:rPr lang="es-ES_tradnl" dirty="0"/>
              <a:t> </a:t>
            </a:r>
            <a:r>
              <a:rPr lang="es-ES_tradnl" dirty="0" err="1"/>
              <a:t>prônée</a:t>
            </a:r>
            <a:r>
              <a:rPr lang="es-ES_tradnl" dirty="0"/>
              <a:t> par </a:t>
            </a:r>
            <a:r>
              <a:rPr lang="es-ES_tradnl" dirty="0" err="1"/>
              <a:t>Ronsard</a:t>
            </a:r>
            <a:r>
              <a:rPr lang="es-ES_tradnl" dirty="0"/>
              <a:t> </a:t>
            </a:r>
            <a:r>
              <a:rPr lang="es-ES_tradnl" dirty="0" err="1"/>
              <a:t>n'a</a:t>
            </a:r>
            <a:r>
              <a:rPr lang="es-ES_tradnl" dirty="0"/>
              <a:t> </a:t>
            </a:r>
            <a:r>
              <a:rPr lang="es-ES_tradnl" dirty="0" err="1"/>
              <a:t>pas</a:t>
            </a:r>
            <a:r>
              <a:rPr lang="es-ES_tradnl" dirty="0"/>
              <a:t> </a:t>
            </a:r>
            <a:r>
              <a:rPr lang="es-ES_tradnl" dirty="0" err="1"/>
              <a:t>pu</a:t>
            </a:r>
            <a:r>
              <a:rPr lang="es-ES_tradnl" dirty="0"/>
              <a:t> </a:t>
            </a:r>
            <a:r>
              <a:rPr lang="es-ES_tradnl" dirty="0" err="1"/>
              <a:t>tenir</a:t>
            </a:r>
            <a:r>
              <a:rPr lang="es-ES_tradnl" dirty="0"/>
              <a:t> le </a:t>
            </a:r>
            <a:r>
              <a:rPr lang="es-ES_tradnl" dirty="0" err="1"/>
              <a:t>coup</a:t>
            </a:r>
            <a:r>
              <a:rPr lang="es-ES_tradnl" dirty="0"/>
              <a:t> </a:t>
            </a:r>
            <a:r>
              <a:rPr lang="es-ES_tradnl" dirty="0" err="1"/>
              <a:t>très</a:t>
            </a:r>
            <a:r>
              <a:rPr lang="es-ES_tradnl" dirty="0"/>
              <a:t> </a:t>
            </a:r>
            <a:r>
              <a:rPr lang="es-ES_tradnl" dirty="0" err="1"/>
              <a:t>longtemps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Le </a:t>
            </a:r>
            <a:r>
              <a:rPr lang="es-ES_tradnl" dirty="0" err="1"/>
              <a:t>discours</a:t>
            </a:r>
            <a:r>
              <a:rPr lang="es-ES_tradnl" dirty="0"/>
              <a:t> du «</a:t>
            </a:r>
            <a:r>
              <a:rPr lang="es-ES_tradnl" dirty="0" err="1"/>
              <a:t>triomphe</a:t>
            </a:r>
            <a:r>
              <a:rPr lang="es-ES_tradnl" dirty="0"/>
              <a:t>» de la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nationale</a:t>
            </a:r>
            <a:r>
              <a:rPr lang="es-ES_tradnl" dirty="0"/>
              <a:t> sur les patois et de la </a:t>
            </a:r>
            <a:r>
              <a:rPr lang="es-ES_tradnl" dirty="0" err="1"/>
              <a:t>supériorité</a:t>
            </a:r>
            <a:r>
              <a:rPr lang="es-ES_tradnl" dirty="0"/>
              <a:t> du </a:t>
            </a:r>
            <a:r>
              <a:rPr lang="es-ES_tradnl" dirty="0" err="1"/>
              <a:t>français</a:t>
            </a:r>
            <a:r>
              <a:rPr lang="es-ES_tradnl" dirty="0"/>
              <a:t> sur les </a:t>
            </a:r>
            <a:r>
              <a:rPr lang="es-ES_tradnl" dirty="0" err="1"/>
              <a:t>idiomes</a:t>
            </a:r>
            <a:r>
              <a:rPr lang="es-ES_tradnl" dirty="0"/>
              <a:t> des </a:t>
            </a:r>
            <a:r>
              <a:rPr lang="es-ES_tradnl" dirty="0" err="1"/>
              <a:t>provinces</a:t>
            </a:r>
            <a:r>
              <a:rPr lang="es-ES_tradnl" dirty="0"/>
              <a:t> </a:t>
            </a:r>
            <a:r>
              <a:rPr lang="es-ES_tradnl" dirty="0" err="1"/>
              <a:t>deviendra</a:t>
            </a:r>
            <a:r>
              <a:rPr lang="es-ES_tradnl" dirty="0"/>
              <a:t> le </a:t>
            </a:r>
            <a:r>
              <a:rPr lang="es-ES_tradnl" dirty="0" err="1"/>
              <a:t>modèle</a:t>
            </a:r>
            <a:r>
              <a:rPr lang="es-ES_tradnl" dirty="0"/>
              <a:t> </a:t>
            </a:r>
            <a:r>
              <a:rPr lang="es-ES_tradnl" dirty="0" err="1"/>
              <a:t>institutionnel</a:t>
            </a:r>
            <a:r>
              <a:rPr lang="es-ES_tradnl" dirty="0"/>
              <a:t> de la </a:t>
            </a:r>
            <a:r>
              <a:rPr lang="es-ES_tradnl" dirty="0" err="1"/>
              <a:t>civilisation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Par </a:t>
            </a:r>
            <a:r>
              <a:rPr lang="es-ES_tradnl" dirty="0"/>
              <a:t>le </a:t>
            </a:r>
            <a:r>
              <a:rPr lang="es-ES_tradnl" dirty="0" err="1"/>
              <a:t>fait</a:t>
            </a:r>
            <a:r>
              <a:rPr lang="es-ES_tradnl" dirty="0"/>
              <a:t> </a:t>
            </a:r>
            <a:r>
              <a:rPr lang="es-ES_tradnl" dirty="0" err="1"/>
              <a:t>même</a:t>
            </a:r>
            <a:r>
              <a:rPr lang="es-ES_tradnl" dirty="0"/>
              <a:t>, la </a:t>
            </a:r>
            <a:r>
              <a:rPr lang="es-ES_tradnl" dirty="0" err="1"/>
              <a:t>langue</a:t>
            </a:r>
            <a:r>
              <a:rPr lang="es-ES_tradnl" dirty="0"/>
              <a:t> se </a:t>
            </a:r>
            <a:r>
              <a:rPr lang="es-ES_tradnl" dirty="0" err="1"/>
              <a:t>transformera</a:t>
            </a:r>
            <a:r>
              <a:rPr lang="es-ES_tradnl" dirty="0"/>
              <a:t> un </a:t>
            </a:r>
            <a:r>
              <a:rPr lang="es-ES_tradnl" b="1" dirty="0" err="1"/>
              <a:t>objet</a:t>
            </a:r>
            <a:r>
              <a:rPr lang="es-ES_tradnl" b="1" dirty="0"/>
              <a:t> </a:t>
            </a:r>
            <a:r>
              <a:rPr lang="es-ES_tradnl" b="1" dirty="0" err="1"/>
              <a:t>politique</a:t>
            </a:r>
            <a:r>
              <a:rPr lang="es-ES_tradnl" b="1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</a:t>
            </a:r>
            <a:r>
              <a:rPr lang="es-ES_tradnl" dirty="0" err="1"/>
              <a:t>langue</a:t>
            </a:r>
            <a:r>
              <a:rPr lang="es-ES_tradnl" dirty="0"/>
              <a:t> de </a:t>
            </a:r>
            <a:r>
              <a:rPr lang="es-ES_tradnl" dirty="0" err="1"/>
              <a:t>l'État</a:t>
            </a:r>
            <a:r>
              <a:rPr lang="es-ES_tradnl" dirty="0"/>
              <a:t>, </a:t>
            </a:r>
            <a:r>
              <a:rPr lang="es-ES_tradnl" dirty="0" err="1"/>
              <a:t>c'est-à-dire</a:t>
            </a:r>
            <a:r>
              <a:rPr lang="es-ES_tradnl" dirty="0"/>
              <a:t> une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officielle</a:t>
            </a:r>
            <a:r>
              <a:rPr lang="es-ES_tradnl" dirty="0"/>
              <a:t> </a:t>
            </a:r>
            <a:r>
              <a:rPr lang="es-ES_tradnl" dirty="0" err="1"/>
              <a:t>qu'il</a:t>
            </a:r>
            <a:r>
              <a:rPr lang="es-ES_tradnl" dirty="0"/>
              <a:t> </a:t>
            </a:r>
            <a:r>
              <a:rPr lang="es-ES_tradnl" dirty="0" err="1"/>
              <a:t>faudra</a:t>
            </a:r>
            <a:r>
              <a:rPr lang="es-ES_tradnl" dirty="0"/>
              <a:t> </a:t>
            </a:r>
            <a:r>
              <a:rPr lang="es-ES_tradnl" dirty="0" err="1"/>
              <a:t>organiser</a:t>
            </a:r>
            <a:r>
              <a:rPr lang="es-ES_tradnl" dirty="0"/>
              <a:t> et </a:t>
            </a:r>
            <a:r>
              <a:rPr lang="es-ES_tradnl" dirty="0" err="1"/>
              <a:t>réglementer</a:t>
            </a:r>
            <a:r>
              <a:rPr lang="es-ES_tradnl" dirty="0" smtClean="0"/>
              <a:t>.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1705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LES “ÉCUMEURS “ DU LATIN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XVI</a:t>
            </a:r>
            <a:r>
              <a:rPr lang="es-ES_tradnl" baseline="30000" dirty="0" err="1" smtClean="0"/>
              <a:t>e</a:t>
            </a:r>
            <a:r>
              <a:rPr lang="es-ES_tradnl" baseline="30000" dirty="0" smtClean="0"/>
              <a:t> </a:t>
            </a:r>
            <a:r>
              <a:rPr lang="es-ES_tradnl" dirty="0" smtClean="0"/>
              <a:t>le </a:t>
            </a:r>
            <a:r>
              <a:rPr lang="es-ES_tradnl" dirty="0" err="1" smtClean="0"/>
              <a:t>latin</a:t>
            </a:r>
            <a:r>
              <a:rPr lang="es-ES_tradnl" dirty="0" smtClean="0"/>
              <a:t> </a:t>
            </a:r>
            <a:r>
              <a:rPr lang="es-ES_tradnl" dirty="0" err="1" smtClean="0"/>
              <a:t>langue</a:t>
            </a:r>
            <a:r>
              <a:rPr lang="es-ES_tradnl" dirty="0" smtClean="0"/>
              <a:t> </a:t>
            </a:r>
            <a:r>
              <a:rPr lang="es-ES_tradnl" dirty="0" err="1" smtClean="0"/>
              <a:t>vivante</a:t>
            </a:r>
            <a:r>
              <a:rPr lang="es-ES_tradnl" dirty="0" smtClean="0"/>
              <a:t> </a:t>
            </a:r>
            <a:endParaRPr lang="es-ES_tradnl" dirty="0"/>
          </a:p>
          <a:p>
            <a:r>
              <a:rPr lang="es-ES_tradnl" dirty="0" smtClean="0"/>
              <a:t> </a:t>
            </a:r>
            <a:r>
              <a:rPr lang="es-ES_tradnl" dirty="0"/>
              <a:t>L</a:t>
            </a:r>
            <a:r>
              <a:rPr lang="es-ES_tradnl" dirty="0" smtClean="0"/>
              <a:t>es </a:t>
            </a:r>
            <a:r>
              <a:rPr lang="es-ES_tradnl" dirty="0" err="1"/>
              <a:t>juristes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«gens de </a:t>
            </a:r>
            <a:r>
              <a:rPr lang="es-ES_tradnl" dirty="0" err="1"/>
              <a:t>droit</a:t>
            </a:r>
            <a:r>
              <a:rPr lang="es-ES_tradnl" dirty="0"/>
              <a:t>», les </a:t>
            </a:r>
            <a:r>
              <a:rPr lang="es-ES_tradnl" dirty="0" err="1"/>
              <a:t>ecclésiastiques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«gens </a:t>
            </a:r>
            <a:r>
              <a:rPr lang="es-ES_tradnl" dirty="0" err="1"/>
              <a:t>d'Église</a:t>
            </a:r>
            <a:r>
              <a:rPr lang="es-ES_tradnl" dirty="0"/>
              <a:t>», les </a:t>
            </a:r>
            <a:r>
              <a:rPr lang="es-ES_tradnl" dirty="0" err="1"/>
              <a:t>lettrés</a:t>
            </a:r>
            <a:r>
              <a:rPr lang="es-ES_tradnl" dirty="0"/>
              <a:t> et les </a:t>
            </a:r>
            <a:r>
              <a:rPr lang="es-ES_tradnl" dirty="0" err="1" smtClean="0"/>
              <a:t>scientifiques</a:t>
            </a:r>
            <a:r>
              <a:rPr lang="es-ES_tradnl" dirty="0" smtClean="0"/>
              <a:t>.</a:t>
            </a:r>
            <a:r>
              <a:rPr lang="es-ES_tradnl" dirty="0"/>
              <a:t> </a:t>
            </a:r>
            <a:r>
              <a:rPr lang="es-ES_tradnl" dirty="0" err="1"/>
              <a:t>Tous</a:t>
            </a:r>
            <a:r>
              <a:rPr lang="es-ES_tradnl" dirty="0"/>
              <a:t> ces </a:t>
            </a:r>
            <a:r>
              <a:rPr lang="es-ES_tradnl" dirty="0" err="1"/>
              <a:t>professionnels</a:t>
            </a:r>
            <a:r>
              <a:rPr lang="es-ES_tradnl" dirty="0"/>
              <a:t> </a:t>
            </a:r>
            <a:r>
              <a:rPr lang="es-ES_tradnl" dirty="0" err="1"/>
              <a:t>lisaient</a:t>
            </a:r>
            <a:r>
              <a:rPr lang="es-ES_tradnl" dirty="0"/>
              <a:t>, </a:t>
            </a:r>
            <a:r>
              <a:rPr lang="es-ES_tradnl" dirty="0" err="1"/>
              <a:t>écrivaient</a:t>
            </a:r>
            <a:r>
              <a:rPr lang="es-ES_tradnl" dirty="0"/>
              <a:t> et </a:t>
            </a:r>
            <a:r>
              <a:rPr lang="es-ES_tradnl" dirty="0" err="1"/>
              <a:t>parlaient</a:t>
            </a:r>
            <a:r>
              <a:rPr lang="es-ES_tradnl" dirty="0"/>
              <a:t> le </a:t>
            </a:r>
            <a:r>
              <a:rPr lang="es-ES_tradnl" dirty="0" err="1"/>
              <a:t>latin</a:t>
            </a:r>
            <a:r>
              <a:rPr lang="es-ES_tradnl" dirty="0"/>
              <a:t>, en plus de </a:t>
            </a:r>
            <a:r>
              <a:rPr lang="es-ES_tradnl" dirty="0" err="1"/>
              <a:t>leur</a:t>
            </a:r>
            <a:r>
              <a:rPr lang="es-ES_tradnl" dirty="0"/>
              <a:t>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maternelle</a:t>
            </a:r>
            <a:r>
              <a:rPr lang="es-ES_tradnl" dirty="0"/>
              <a:t> (le </a:t>
            </a:r>
            <a:r>
              <a:rPr lang="es-ES_tradnl" dirty="0" err="1"/>
              <a:t>françois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un </a:t>
            </a:r>
            <a:r>
              <a:rPr lang="es-ES_tradnl" dirty="0" err="1"/>
              <a:t>dialecte</a:t>
            </a:r>
            <a:r>
              <a:rPr lang="es-ES_tradnl" dirty="0" smtClean="0"/>
              <a:t>).</a:t>
            </a:r>
            <a:r>
              <a:rPr lang="es-ES_tradnl" dirty="0"/>
              <a:t>  Le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était</a:t>
            </a:r>
            <a:r>
              <a:rPr lang="es-ES_tradnl" dirty="0"/>
              <a:t> une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véhiculaire</a:t>
            </a:r>
            <a:r>
              <a:rPr lang="es-ES_tradnl" dirty="0"/>
              <a:t> </a:t>
            </a:r>
            <a:r>
              <a:rPr lang="es-ES_tradnl" dirty="0" err="1"/>
              <a:t>commode</a:t>
            </a:r>
            <a:r>
              <a:rPr lang="es-ES_tradnl" dirty="0"/>
              <a:t> </a:t>
            </a:r>
            <a:r>
              <a:rPr lang="es-ES_tradnl" dirty="0" err="1"/>
              <a:t>sans</a:t>
            </a:r>
            <a:r>
              <a:rPr lang="es-ES_tradnl" dirty="0"/>
              <a:t> </a:t>
            </a:r>
            <a:r>
              <a:rPr lang="es-ES_tradnl" dirty="0" err="1"/>
              <a:t>qu'il</a:t>
            </a:r>
            <a:r>
              <a:rPr lang="es-ES_tradnl" dirty="0"/>
              <a:t> </a:t>
            </a:r>
            <a:r>
              <a:rPr lang="es-ES_tradnl" dirty="0" err="1"/>
              <a:t>ne</a:t>
            </a:r>
            <a:r>
              <a:rPr lang="es-ES_tradnl" dirty="0"/>
              <a:t> </a:t>
            </a:r>
            <a:r>
              <a:rPr lang="es-ES_tradnl" dirty="0" err="1"/>
              <a:t>faille</a:t>
            </a:r>
            <a:r>
              <a:rPr lang="es-ES_tradnl" dirty="0"/>
              <a:t> </a:t>
            </a:r>
            <a:r>
              <a:rPr lang="es-ES_tradnl" dirty="0" err="1"/>
              <a:t>s'encombrer</a:t>
            </a:r>
            <a:r>
              <a:rPr lang="es-ES_tradnl" dirty="0"/>
              <a:t> de </a:t>
            </a:r>
            <a:r>
              <a:rPr lang="es-ES_tradnl" dirty="0" err="1" smtClean="0"/>
              <a:t>traductions</a:t>
            </a:r>
            <a:r>
              <a:rPr lang="es-ES_tradnl" dirty="0" smtClean="0"/>
              <a:t>.</a:t>
            </a:r>
          </a:p>
          <a:p>
            <a:r>
              <a:rPr lang="es-ES_tradnl" dirty="0"/>
              <a:t> En </a:t>
            </a:r>
            <a:r>
              <a:rPr lang="es-ES_tradnl" dirty="0" err="1"/>
              <a:t>tant</a:t>
            </a:r>
            <a:r>
              <a:rPr lang="es-ES_tradnl" dirty="0"/>
              <a:t> que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vivante</a:t>
            </a:r>
            <a:r>
              <a:rPr lang="es-ES_tradnl" dirty="0"/>
              <a:t> </a:t>
            </a:r>
            <a:r>
              <a:rPr lang="es-ES_tradnl" dirty="0" err="1"/>
              <a:t>chez</a:t>
            </a:r>
            <a:r>
              <a:rPr lang="es-ES_tradnl" dirty="0"/>
              <a:t> les </a:t>
            </a:r>
            <a:r>
              <a:rPr lang="es-ES_tradnl" dirty="0" err="1"/>
              <a:t>érudits</a:t>
            </a:r>
            <a:r>
              <a:rPr lang="es-ES_tradnl" dirty="0"/>
              <a:t>,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avait</a:t>
            </a:r>
            <a:r>
              <a:rPr lang="es-ES_tradnl" dirty="0"/>
              <a:t> continué </a:t>
            </a:r>
            <a:r>
              <a:rPr lang="es-ES_tradnl" dirty="0" err="1"/>
              <a:t>d'évoluer</a:t>
            </a:r>
            <a:r>
              <a:rPr lang="es-ES_tradnl" dirty="0"/>
              <a:t>. </a:t>
            </a:r>
            <a:r>
              <a:rPr lang="es-ES_tradnl" dirty="0" err="1"/>
              <a:t>Dix</a:t>
            </a:r>
            <a:r>
              <a:rPr lang="es-ES_tradnl" dirty="0"/>
              <a:t> </a:t>
            </a:r>
            <a:r>
              <a:rPr lang="es-ES_tradnl" dirty="0" err="1"/>
              <a:t>siècles</a:t>
            </a:r>
            <a:r>
              <a:rPr lang="es-ES_tradnl" dirty="0"/>
              <a:t> </a:t>
            </a:r>
            <a:r>
              <a:rPr lang="es-ES_tradnl" dirty="0" err="1"/>
              <a:t>avaient</a:t>
            </a:r>
            <a:r>
              <a:rPr lang="es-ES_tradnl" dirty="0"/>
              <a:t> </a:t>
            </a:r>
            <a:r>
              <a:rPr lang="es-ES_tradnl" dirty="0" err="1"/>
              <a:t>passé</a:t>
            </a:r>
            <a:r>
              <a:rPr lang="es-ES_tradnl" dirty="0"/>
              <a:t> </a:t>
            </a:r>
            <a:r>
              <a:rPr lang="es-ES_tradnl" dirty="0" err="1"/>
              <a:t>depuis</a:t>
            </a:r>
            <a:r>
              <a:rPr lang="es-ES_tradnl" dirty="0"/>
              <a:t> que le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n'était</a:t>
            </a:r>
            <a:r>
              <a:rPr lang="es-ES_tradnl" dirty="0"/>
              <a:t> plus la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maternelle</a:t>
            </a:r>
            <a:r>
              <a:rPr lang="es-ES_tradnl" dirty="0"/>
              <a:t> de </a:t>
            </a:r>
            <a:r>
              <a:rPr lang="es-ES_tradnl" dirty="0" err="1"/>
              <a:t>personne</a:t>
            </a:r>
            <a:r>
              <a:rPr lang="es-ES_tradnl" dirty="0" smtClean="0"/>
              <a:t>!</a:t>
            </a:r>
          </a:p>
          <a:p>
            <a:r>
              <a:rPr lang="es-ES_tradnl" dirty="0"/>
              <a:t>La </a:t>
            </a:r>
            <a:r>
              <a:rPr lang="es-ES_tradnl" dirty="0" err="1"/>
              <a:t>communication</a:t>
            </a:r>
            <a:r>
              <a:rPr lang="es-ES_tradnl" dirty="0"/>
              <a:t> </a:t>
            </a:r>
            <a:r>
              <a:rPr lang="es-ES_tradnl" dirty="0" err="1"/>
              <a:t>orale</a:t>
            </a:r>
            <a:r>
              <a:rPr lang="es-ES_tradnl" dirty="0"/>
              <a:t> entre </a:t>
            </a:r>
            <a:r>
              <a:rPr lang="es-ES_tradnl" dirty="0" err="1"/>
              <a:t>érudits</a:t>
            </a:r>
            <a:r>
              <a:rPr lang="es-ES_tradnl" dirty="0"/>
              <a:t> de </a:t>
            </a:r>
            <a:r>
              <a:rPr lang="es-ES_tradnl" dirty="0" err="1"/>
              <a:t>différents</a:t>
            </a:r>
            <a:r>
              <a:rPr lang="es-ES_tradnl" dirty="0"/>
              <a:t> </a:t>
            </a:r>
            <a:r>
              <a:rPr lang="es-ES_tradnl" dirty="0" err="1"/>
              <a:t>pays</a:t>
            </a:r>
            <a:r>
              <a:rPr lang="es-ES_tradnl" dirty="0"/>
              <a:t> </a:t>
            </a:r>
            <a:r>
              <a:rPr lang="es-ES_tradnl" dirty="0" err="1"/>
              <a:t>devenait</a:t>
            </a:r>
            <a:r>
              <a:rPr lang="es-ES_tradnl" dirty="0"/>
              <a:t> de plus en plus </a:t>
            </a:r>
            <a:r>
              <a:rPr lang="es-ES_tradnl" dirty="0" err="1"/>
              <a:t>difficile</a:t>
            </a:r>
            <a:r>
              <a:rPr lang="es-ES_tradnl" dirty="0"/>
              <a:t>! </a:t>
            </a:r>
          </a:p>
        </p:txBody>
      </p:sp>
    </p:spTree>
    <p:extLst>
      <p:ext uri="{BB962C8B-B14F-4D97-AF65-F5344CB8AC3E}">
        <p14:creationId xmlns:p14="http://schemas.microsoft.com/office/powerpoint/2010/main" val="2938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 </a:t>
            </a:r>
            <a:r>
              <a:rPr lang="is-IS" b="1" dirty="0"/>
              <a:t>Érasme</a:t>
            </a:r>
            <a:r>
              <a:rPr lang="is-IS" dirty="0"/>
              <a:t> (1469-1536) 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i="1" dirty="0" err="1"/>
              <a:t>Dialogus</a:t>
            </a:r>
            <a:r>
              <a:rPr lang="es-ES_tradnl" i="1" dirty="0"/>
              <a:t> de recta </a:t>
            </a:r>
            <a:r>
              <a:rPr lang="es-ES_tradnl" i="1" dirty="0" err="1"/>
              <a:t>latini</a:t>
            </a:r>
            <a:r>
              <a:rPr lang="es-ES_tradnl" i="1" dirty="0"/>
              <a:t> </a:t>
            </a:r>
            <a:r>
              <a:rPr lang="es-ES_tradnl" i="1" dirty="0" err="1"/>
              <a:t>graecique</a:t>
            </a:r>
            <a:r>
              <a:rPr lang="es-ES_tradnl" i="1" dirty="0"/>
              <a:t> </a:t>
            </a:r>
            <a:r>
              <a:rPr lang="es-ES_tradnl" i="1" dirty="0" err="1"/>
              <a:t>sermonis</a:t>
            </a:r>
            <a:r>
              <a:rPr lang="es-ES_tradnl" i="1" dirty="0"/>
              <a:t> </a:t>
            </a:r>
            <a:r>
              <a:rPr lang="es-ES_tradnl" i="1" dirty="0" err="1"/>
              <a:t>pronuntatione</a:t>
            </a:r>
            <a:r>
              <a:rPr lang="es-ES_tradnl" i="1" dirty="0"/>
              <a:t> </a:t>
            </a:r>
            <a:r>
              <a:rPr lang="es-ES_tradnl" dirty="0"/>
              <a:t>(«Dialogues sur la </a:t>
            </a:r>
            <a:r>
              <a:rPr lang="es-ES_tradnl" dirty="0" err="1"/>
              <a:t>prononciation</a:t>
            </a:r>
            <a:r>
              <a:rPr lang="es-ES_tradnl" dirty="0"/>
              <a:t> </a:t>
            </a:r>
            <a:r>
              <a:rPr lang="es-ES_tradnl" dirty="0" err="1"/>
              <a:t>correcte</a:t>
            </a:r>
            <a:r>
              <a:rPr lang="es-ES_tradnl" dirty="0"/>
              <a:t> du </a:t>
            </a:r>
            <a:r>
              <a:rPr lang="es-ES_tradnl" dirty="0" err="1"/>
              <a:t>grec</a:t>
            </a:r>
            <a:r>
              <a:rPr lang="es-ES_tradnl" dirty="0"/>
              <a:t> et du </a:t>
            </a:r>
            <a:r>
              <a:rPr lang="es-ES_tradnl" dirty="0" err="1"/>
              <a:t>latin</a:t>
            </a:r>
            <a:r>
              <a:rPr lang="es-ES_tradnl" dirty="0" smtClean="0"/>
              <a:t>»).</a:t>
            </a:r>
          </a:p>
          <a:p>
            <a:r>
              <a:rPr lang="es-ES_tradnl" dirty="0" smtClean="0"/>
              <a:t>«</a:t>
            </a:r>
            <a:r>
              <a:rPr lang="es-ES_tradnl" dirty="0" err="1"/>
              <a:t>R</a:t>
            </a:r>
            <a:r>
              <a:rPr lang="es-ES_tradnl" dirty="0" err="1" smtClean="0"/>
              <a:t>évision</a:t>
            </a:r>
            <a:r>
              <a:rPr lang="es-ES_tradnl" dirty="0"/>
              <a:t>» se </a:t>
            </a:r>
            <a:r>
              <a:rPr lang="es-ES_tradnl" dirty="0" err="1"/>
              <a:t>mit</a:t>
            </a:r>
            <a:r>
              <a:rPr lang="es-ES_tradnl" dirty="0"/>
              <a:t> en </a:t>
            </a:r>
            <a:r>
              <a:rPr lang="es-ES_tradnl" dirty="0" err="1"/>
              <a:t>branle</a:t>
            </a:r>
            <a:r>
              <a:rPr lang="es-ES_tradnl" dirty="0"/>
              <a:t> </a:t>
            </a:r>
            <a:r>
              <a:rPr lang="es-ES_tradnl" dirty="0" err="1"/>
              <a:t>afin</a:t>
            </a:r>
            <a:r>
              <a:rPr lang="es-ES_tradnl" dirty="0"/>
              <a:t> de </a:t>
            </a:r>
            <a:r>
              <a:rPr lang="es-ES_tradnl" dirty="0" err="1"/>
              <a:t>redonner</a:t>
            </a:r>
            <a:r>
              <a:rPr lang="es-ES_tradnl" dirty="0"/>
              <a:t> une </a:t>
            </a:r>
            <a:r>
              <a:rPr lang="es-ES_tradnl" dirty="0" err="1"/>
              <a:t>sorte</a:t>
            </a:r>
            <a:r>
              <a:rPr lang="es-ES_tradnl" dirty="0"/>
              <a:t> de lustre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perdu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La </a:t>
            </a:r>
            <a:r>
              <a:rPr lang="es-ES_tradnl" dirty="0" err="1"/>
              <a:t>relecture</a:t>
            </a:r>
            <a:r>
              <a:rPr lang="es-ES_tradnl" dirty="0"/>
              <a:t> de </a:t>
            </a:r>
            <a:r>
              <a:rPr lang="es-ES_tradnl" dirty="0" err="1"/>
              <a:t>l'Antiquité</a:t>
            </a:r>
            <a:r>
              <a:rPr lang="es-ES_tradnl" dirty="0"/>
              <a:t>,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avait</a:t>
            </a:r>
            <a:r>
              <a:rPr lang="es-ES_tradnl" dirty="0"/>
              <a:t> </a:t>
            </a:r>
            <a:r>
              <a:rPr lang="es-ES_tradnl" dirty="0" err="1"/>
              <a:t>envahi</a:t>
            </a:r>
            <a:r>
              <a:rPr lang="es-ES_tradnl" dirty="0"/>
              <a:t> </a:t>
            </a:r>
            <a:r>
              <a:rPr lang="es-ES_tradnl" dirty="0" err="1"/>
              <a:t>toute</a:t>
            </a:r>
            <a:r>
              <a:rPr lang="es-ES_tradnl" dirty="0"/>
              <a:t> </a:t>
            </a:r>
            <a:r>
              <a:rPr lang="es-ES_tradnl" dirty="0" err="1"/>
              <a:t>l'Europe</a:t>
            </a:r>
            <a:r>
              <a:rPr lang="es-ES_tradnl" dirty="0"/>
              <a:t>, </a:t>
            </a:r>
            <a:r>
              <a:rPr lang="es-ES_tradnl" dirty="0" err="1"/>
              <a:t>favorisa</a:t>
            </a:r>
            <a:r>
              <a:rPr lang="es-ES_tradnl" dirty="0"/>
              <a:t> en </a:t>
            </a:r>
            <a:r>
              <a:rPr lang="es-ES_tradnl" dirty="0" err="1"/>
              <a:t>même</a:t>
            </a:r>
            <a:r>
              <a:rPr lang="es-ES_tradnl" dirty="0"/>
              <a:t> </a:t>
            </a:r>
            <a:r>
              <a:rPr lang="es-ES_tradnl" dirty="0" err="1"/>
              <a:t>temps</a:t>
            </a:r>
            <a:r>
              <a:rPr lang="es-ES_tradnl" dirty="0"/>
              <a:t> la «</a:t>
            </a:r>
            <a:r>
              <a:rPr lang="es-ES_tradnl" dirty="0" err="1"/>
              <a:t>relatinisation</a:t>
            </a:r>
            <a:r>
              <a:rPr lang="es-ES_tradnl" dirty="0"/>
              <a:t>» du </a:t>
            </a:r>
            <a:r>
              <a:rPr lang="es-ES_tradnl" dirty="0" err="1"/>
              <a:t>français</a:t>
            </a:r>
            <a:r>
              <a:rPr lang="es-ES_tradnl" dirty="0"/>
              <a:t>, ce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allait</a:t>
            </a:r>
            <a:r>
              <a:rPr lang="es-ES_tradnl" dirty="0"/>
              <a:t> </a:t>
            </a:r>
            <a:r>
              <a:rPr lang="es-ES_tradnl" dirty="0" err="1"/>
              <a:t>durer</a:t>
            </a:r>
            <a:r>
              <a:rPr lang="es-ES_tradnl" dirty="0"/>
              <a:t> plus </a:t>
            </a:r>
            <a:r>
              <a:rPr lang="es-ES_tradnl" dirty="0" err="1"/>
              <a:t>d'un</a:t>
            </a:r>
            <a:r>
              <a:rPr lang="es-ES_tradnl" dirty="0"/>
              <a:t> </a:t>
            </a:r>
            <a:r>
              <a:rPr lang="es-ES_tradnl" dirty="0" err="1"/>
              <a:t>siècle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C'était</a:t>
            </a:r>
            <a:r>
              <a:rPr lang="es-ES_tradnl" dirty="0" smtClean="0"/>
              <a:t> </a:t>
            </a:r>
            <a:r>
              <a:rPr lang="es-ES_tradnl" dirty="0"/>
              <a:t>la </a:t>
            </a:r>
            <a:r>
              <a:rPr lang="es-ES_tradnl" dirty="0" err="1"/>
              <a:t>solution</a:t>
            </a:r>
            <a:r>
              <a:rPr lang="es-ES_tradnl" dirty="0"/>
              <a:t> que les </a:t>
            </a:r>
            <a:r>
              <a:rPr lang="es-ES_tradnl" dirty="0" err="1"/>
              <a:t>érudits</a:t>
            </a:r>
            <a:r>
              <a:rPr lang="es-ES_tradnl" dirty="0"/>
              <a:t> du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avaient</a:t>
            </a:r>
            <a:r>
              <a:rPr lang="es-ES_tradnl" dirty="0"/>
              <a:t> </a:t>
            </a:r>
            <a:r>
              <a:rPr lang="es-ES_tradnl" dirty="0" err="1"/>
              <a:t>trouvée</a:t>
            </a:r>
            <a:r>
              <a:rPr lang="es-ES_tradnl" dirty="0"/>
              <a:t> </a:t>
            </a:r>
            <a:r>
              <a:rPr lang="es-ES_tradnl" dirty="0" err="1"/>
              <a:t>pour</a:t>
            </a:r>
            <a:r>
              <a:rPr lang="es-ES_tradnl" dirty="0"/>
              <a:t> </a:t>
            </a:r>
            <a:r>
              <a:rPr lang="es-ES_tradnl" dirty="0" err="1"/>
              <a:t>enrichir</a:t>
            </a:r>
            <a:r>
              <a:rPr lang="es-ES_tradnl" dirty="0"/>
              <a:t> la «</a:t>
            </a:r>
            <a:r>
              <a:rPr lang="es-ES_tradnl" dirty="0" err="1"/>
              <a:t>pauvreté</a:t>
            </a:r>
            <a:r>
              <a:rPr lang="es-ES_tradnl" dirty="0"/>
              <a:t>» du </a:t>
            </a:r>
            <a:r>
              <a:rPr lang="es-ES_tradnl" dirty="0" err="1"/>
              <a:t>françois</a:t>
            </a:r>
            <a:r>
              <a:rPr lang="es-ES_tradnl" dirty="0"/>
              <a:t> par </a:t>
            </a:r>
            <a:r>
              <a:rPr lang="es-ES_tradnl" dirty="0" err="1"/>
              <a:t>rapport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Ce </a:t>
            </a:r>
            <a:r>
              <a:rPr lang="es-ES_tradnl" dirty="0" err="1"/>
              <a:t>mouvement</a:t>
            </a:r>
            <a:r>
              <a:rPr lang="es-ES_tradnl" dirty="0"/>
              <a:t> «</a:t>
            </a:r>
            <a:r>
              <a:rPr lang="es-ES_tradnl" dirty="0" err="1"/>
              <a:t>révisionniste</a:t>
            </a:r>
            <a:r>
              <a:rPr lang="es-ES_tradnl" dirty="0"/>
              <a:t>»,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demeure</a:t>
            </a:r>
            <a:r>
              <a:rPr lang="es-ES_tradnl" dirty="0"/>
              <a:t> </a:t>
            </a:r>
            <a:r>
              <a:rPr lang="es-ES_tradnl" dirty="0" err="1"/>
              <a:t>l'un</a:t>
            </a:r>
            <a:r>
              <a:rPr lang="es-ES_tradnl" dirty="0"/>
              <a:t> des plus </a:t>
            </a:r>
            <a:r>
              <a:rPr lang="es-ES_tradnl" dirty="0" err="1"/>
              <a:t>importants</a:t>
            </a:r>
            <a:r>
              <a:rPr lang="es-ES_tradnl" dirty="0"/>
              <a:t> de </a:t>
            </a:r>
            <a:r>
              <a:rPr lang="es-ES_tradnl" dirty="0" err="1"/>
              <a:t>toute</a:t>
            </a:r>
            <a:r>
              <a:rPr lang="es-ES_tradnl" dirty="0"/>
              <a:t> </a:t>
            </a:r>
            <a:r>
              <a:rPr lang="es-ES_tradnl" dirty="0" err="1"/>
              <a:t>l'histoire</a:t>
            </a:r>
            <a:r>
              <a:rPr lang="es-ES_tradnl" dirty="0"/>
              <a:t> du </a:t>
            </a:r>
            <a:r>
              <a:rPr lang="es-ES_tradnl" dirty="0" err="1"/>
              <a:t>français</a:t>
            </a:r>
            <a:r>
              <a:rPr lang="es-ES_tradnl" dirty="0"/>
              <a:t>, se </a:t>
            </a:r>
            <a:r>
              <a:rPr lang="es-ES_tradnl" dirty="0" err="1"/>
              <a:t>fit</a:t>
            </a:r>
            <a:r>
              <a:rPr lang="es-ES_tradnl" dirty="0"/>
              <a:t> sentir </a:t>
            </a:r>
            <a:r>
              <a:rPr lang="es-ES_tradnl" dirty="0" err="1"/>
              <a:t>à</a:t>
            </a:r>
            <a:r>
              <a:rPr lang="es-ES_tradnl" dirty="0"/>
              <a:t> la </a:t>
            </a:r>
            <a:r>
              <a:rPr lang="es-ES_tradnl" dirty="0" err="1"/>
              <a:t>fois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</a:t>
            </a:r>
            <a:r>
              <a:rPr lang="es-ES_tradnl" dirty="0" err="1"/>
              <a:t>l'</a:t>
            </a:r>
            <a:r>
              <a:rPr lang="es-ES_tradnl" sz="3500" u="sng" dirty="0" err="1"/>
              <a:t>orthographe</a:t>
            </a:r>
            <a:r>
              <a:rPr lang="es-ES_tradnl" dirty="0"/>
              <a:t> et le </a:t>
            </a:r>
            <a:r>
              <a:rPr lang="es-ES_tradnl" dirty="0" err="1"/>
              <a:t>lexique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1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ITALIANISMES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Mots</a:t>
            </a:r>
            <a:r>
              <a:rPr lang="es-ES_tradnl" dirty="0" smtClean="0"/>
              <a:t> (</a:t>
            </a:r>
            <a:r>
              <a:rPr lang="es-ES_tradnl" dirty="0" err="1" smtClean="0"/>
              <a:t>prêts</a:t>
            </a:r>
            <a:r>
              <a:rPr lang="es-ES_tradnl" dirty="0" smtClean="0"/>
              <a:t>)</a:t>
            </a:r>
          </a:p>
          <a:p>
            <a:r>
              <a:rPr lang="es-ES_tradnl" dirty="0" smtClean="0"/>
              <a:t> 8000 </a:t>
            </a:r>
            <a:r>
              <a:rPr lang="es-ES_tradnl" dirty="0" err="1" smtClean="0"/>
              <a:t>mots</a:t>
            </a:r>
            <a:r>
              <a:rPr lang="es-ES_tradnl" dirty="0" smtClean="0"/>
              <a:t> </a:t>
            </a:r>
            <a:r>
              <a:rPr lang="es-ES_tradnl" dirty="0" err="1" smtClean="0"/>
              <a:t>à</a:t>
            </a:r>
            <a:r>
              <a:rPr lang="es-ES_tradnl" dirty="0" smtClean="0"/>
              <a:t> </a:t>
            </a:r>
            <a:r>
              <a:rPr lang="es-ES_tradnl" dirty="0" err="1" smtClean="0"/>
              <a:t>l'époque</a:t>
            </a:r>
            <a:r>
              <a:rPr lang="es-ES_tradnl" dirty="0" smtClean="0"/>
              <a:t>, </a:t>
            </a:r>
            <a:r>
              <a:rPr lang="es-ES_tradnl" dirty="0" err="1" smtClean="0"/>
              <a:t>dont</a:t>
            </a:r>
            <a:r>
              <a:rPr lang="es-ES_tradnl" dirty="0" smtClean="0"/>
              <a:t> </a:t>
            </a:r>
            <a:r>
              <a:rPr lang="es-ES_tradnl" dirty="0" err="1" smtClean="0"/>
              <a:t>environ</a:t>
            </a:r>
            <a:r>
              <a:rPr lang="es-ES_tradnl" dirty="0" smtClean="0"/>
              <a:t> 10 % </a:t>
            </a:r>
            <a:r>
              <a:rPr lang="es-ES_tradnl" dirty="0" err="1" smtClean="0"/>
              <a:t>sont</a:t>
            </a:r>
            <a:r>
              <a:rPr lang="es-ES_tradnl" dirty="0" smtClean="0"/>
              <a:t> </a:t>
            </a:r>
            <a:r>
              <a:rPr lang="es-ES_tradnl" dirty="0" err="1" smtClean="0"/>
              <a:t>utilisés</a:t>
            </a:r>
            <a:r>
              <a:rPr lang="es-ES_tradnl" dirty="0" smtClean="0"/>
              <a:t> </a:t>
            </a:r>
            <a:r>
              <a:rPr lang="es-ES_tradnl" dirty="0" err="1" smtClean="0"/>
              <a:t>encore</a:t>
            </a:r>
            <a:r>
              <a:rPr lang="es-ES_tradnl" dirty="0" smtClean="0"/>
              <a:t> </a:t>
            </a:r>
            <a:r>
              <a:rPr lang="es-ES_tradnl" dirty="0" err="1" smtClean="0"/>
              <a:t>aujourd'hui</a:t>
            </a:r>
            <a:r>
              <a:rPr lang="es-ES_tradnl" dirty="0" smtClean="0"/>
              <a:t>.</a:t>
            </a:r>
            <a:endParaRPr lang="es-ES_tradnl" b="1" baseline="30000" dirty="0" smtClean="0"/>
          </a:p>
          <a:p>
            <a:r>
              <a:rPr lang="es-ES_tradnl" dirty="0" smtClean="0"/>
              <a:t>Les MODES </a:t>
            </a:r>
            <a:r>
              <a:rPr lang="es-ES_tradnl" dirty="0" err="1" smtClean="0"/>
              <a:t>passent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Tous</a:t>
            </a:r>
            <a:r>
              <a:rPr lang="es-ES_tradnl" dirty="0" smtClean="0"/>
              <a:t> les </a:t>
            </a:r>
            <a:r>
              <a:rPr lang="es-ES_tradnl" dirty="0" err="1" smtClean="0"/>
              <a:t>mots</a:t>
            </a:r>
            <a:r>
              <a:rPr lang="es-ES_tradnl" dirty="0" smtClean="0"/>
              <a:t> se </a:t>
            </a:r>
            <a:r>
              <a:rPr lang="es-ES_tradnl" dirty="0" err="1" smtClean="0"/>
              <a:t>sont</a:t>
            </a:r>
            <a:r>
              <a:rPr lang="es-ES_tradnl" dirty="0" smtClean="0"/>
              <a:t> </a:t>
            </a:r>
            <a:r>
              <a:rPr lang="es-ES_tradnl" dirty="0" err="1" smtClean="0"/>
              <a:t>intégrés</a:t>
            </a:r>
            <a:r>
              <a:rPr lang="es-ES_tradnl" dirty="0" smtClean="0"/>
              <a:t> en </a:t>
            </a:r>
            <a:r>
              <a:rPr lang="es-ES_tradnl" dirty="0" err="1" smtClean="0"/>
              <a:t>français</a:t>
            </a:r>
            <a:r>
              <a:rPr lang="es-ES_tradnl" dirty="0" smtClean="0"/>
              <a:t> et </a:t>
            </a:r>
            <a:r>
              <a:rPr lang="es-ES_tradnl" dirty="0" err="1" smtClean="0"/>
              <a:t>ont</a:t>
            </a:r>
            <a:r>
              <a:rPr lang="es-ES_tradnl" dirty="0" smtClean="0"/>
              <a:t> </a:t>
            </a:r>
            <a:r>
              <a:rPr lang="es-ES_tradnl" dirty="0" err="1" smtClean="0"/>
              <a:t>subi</a:t>
            </a:r>
            <a:r>
              <a:rPr lang="es-ES_tradnl" dirty="0" smtClean="0"/>
              <a:t> des </a:t>
            </a:r>
            <a:r>
              <a:rPr lang="es-ES_tradnl" dirty="0" err="1" smtClean="0"/>
              <a:t>altérations</a:t>
            </a:r>
            <a:r>
              <a:rPr lang="es-ES_tradnl" dirty="0" smtClean="0"/>
              <a:t> de </a:t>
            </a:r>
            <a:r>
              <a:rPr lang="es-ES_tradnl" dirty="0" err="1" smtClean="0"/>
              <a:t>sens</a:t>
            </a:r>
            <a:r>
              <a:rPr lang="es-ES_tradnl" dirty="0" smtClean="0"/>
              <a:t> </a:t>
            </a:r>
            <a:r>
              <a:rPr lang="es-ES_tradnl" dirty="0" err="1" smtClean="0"/>
              <a:t>ou</a:t>
            </a:r>
            <a:r>
              <a:rPr lang="es-ES_tradnl" dirty="0" smtClean="0"/>
              <a:t> de </a:t>
            </a:r>
            <a:r>
              <a:rPr lang="es-ES_tradnl" dirty="0" err="1" smtClean="0"/>
              <a:t>dérivations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Des cris </a:t>
            </a:r>
            <a:r>
              <a:rPr lang="es-ES_tradnl" dirty="0" err="1" smtClean="0"/>
              <a:t>contre</a:t>
            </a:r>
            <a:r>
              <a:rPr lang="es-ES_tradnl" dirty="0" smtClean="0"/>
              <a:t> </a:t>
            </a:r>
            <a:r>
              <a:rPr lang="es-ES_tradnl" dirty="0" err="1" smtClean="0"/>
              <a:t>l’italianisation</a:t>
            </a:r>
            <a:r>
              <a:rPr lang="es-ES_tradnl" dirty="0" smtClean="0"/>
              <a:t>: </a:t>
            </a:r>
          </a:p>
          <a:p>
            <a:r>
              <a:rPr lang="es-ES_tradnl" dirty="0" err="1"/>
              <a:t>Ainsi</a:t>
            </a:r>
            <a:r>
              <a:rPr lang="es-ES_tradnl" dirty="0"/>
              <a:t>, </a:t>
            </a:r>
            <a:r>
              <a:rPr lang="es-ES_tradnl" b="1" dirty="0" err="1"/>
              <a:t>Béroalde</a:t>
            </a:r>
            <a:r>
              <a:rPr lang="es-ES_tradnl" b="1" dirty="0"/>
              <a:t> de </a:t>
            </a:r>
            <a:r>
              <a:rPr lang="es-ES_tradnl" b="1" dirty="0" err="1"/>
              <a:t>Verville</a:t>
            </a:r>
            <a:r>
              <a:rPr lang="es-ES_tradnl" dirty="0"/>
              <a:t> (1556-1626), </a:t>
            </a:r>
            <a:r>
              <a:rPr lang="es-ES_tradnl" dirty="0" err="1"/>
              <a:t>l'auteur</a:t>
            </a:r>
            <a:r>
              <a:rPr lang="es-ES_tradnl" dirty="0"/>
              <a:t> de </a:t>
            </a:r>
            <a:r>
              <a:rPr lang="es-ES_tradnl" i="1" dirty="0" err="1"/>
              <a:t>Moyen</a:t>
            </a:r>
            <a:r>
              <a:rPr lang="es-ES_tradnl" i="1" dirty="0"/>
              <a:t> de </a:t>
            </a:r>
            <a:r>
              <a:rPr lang="es-ES_tradnl" i="1" dirty="0" err="1"/>
              <a:t>parvenir</a:t>
            </a:r>
            <a:r>
              <a:rPr lang="es-ES_tradnl" dirty="0"/>
              <a:t> (1616), </a:t>
            </a:r>
            <a:r>
              <a:rPr lang="es-ES_tradnl" dirty="0" err="1"/>
              <a:t>exhortait</a:t>
            </a:r>
            <a:r>
              <a:rPr lang="es-ES_tradnl" dirty="0"/>
              <a:t> les </a:t>
            </a:r>
            <a:r>
              <a:rPr lang="es-ES_tradnl" dirty="0" err="1"/>
              <a:t>Français</a:t>
            </a:r>
            <a:r>
              <a:rPr lang="es-ES_tradnl" dirty="0"/>
              <a:t> de </a:t>
            </a:r>
            <a:r>
              <a:rPr lang="es-ES_tradnl" dirty="0" err="1"/>
              <a:t>ne</a:t>
            </a:r>
            <a:r>
              <a:rPr lang="es-ES_tradnl" dirty="0"/>
              <a:t> </a:t>
            </a:r>
            <a:r>
              <a:rPr lang="es-ES_tradnl" dirty="0" err="1"/>
              <a:t>pas</a:t>
            </a:r>
            <a:r>
              <a:rPr lang="es-ES_tradnl" dirty="0"/>
              <a:t> </a:t>
            </a:r>
            <a:r>
              <a:rPr lang="es-ES_tradnl" dirty="0" err="1"/>
              <a:t>dire</a:t>
            </a:r>
            <a:r>
              <a:rPr lang="es-ES_tradnl" dirty="0"/>
              <a:t> «la </a:t>
            </a:r>
            <a:r>
              <a:rPr lang="es-ES_tradnl" dirty="0" err="1"/>
              <a:t>soupe</a:t>
            </a:r>
            <a:r>
              <a:rPr lang="es-ES_tradnl" dirty="0"/>
              <a:t> se </a:t>
            </a:r>
            <a:r>
              <a:rPr lang="es-ES_tradnl" dirty="0" err="1"/>
              <a:t>mange</a:t>
            </a:r>
            <a:r>
              <a:rPr lang="es-ES_tradnl" dirty="0"/>
              <a:t>» (</a:t>
            </a:r>
            <a:r>
              <a:rPr lang="es-ES_tradnl" dirty="0" err="1"/>
              <a:t>influence</a:t>
            </a:r>
            <a:r>
              <a:rPr lang="es-ES_tradnl" dirty="0"/>
              <a:t> </a:t>
            </a:r>
            <a:r>
              <a:rPr lang="es-ES_tradnl" dirty="0" err="1"/>
              <a:t>italienne</a:t>
            </a:r>
            <a:r>
              <a:rPr lang="es-ES_tradnl" dirty="0"/>
              <a:t>), </a:t>
            </a:r>
            <a:r>
              <a:rPr lang="es-ES_tradnl" dirty="0" err="1"/>
              <a:t>mais</a:t>
            </a:r>
            <a:r>
              <a:rPr lang="es-ES_tradnl" dirty="0"/>
              <a:t> «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mange</a:t>
            </a:r>
            <a:r>
              <a:rPr lang="es-ES_tradnl" dirty="0"/>
              <a:t> la </a:t>
            </a:r>
            <a:r>
              <a:rPr lang="es-ES_tradnl" dirty="0" err="1"/>
              <a:t>soupe</a:t>
            </a:r>
            <a:r>
              <a:rPr lang="es-ES_tradnl" dirty="0"/>
              <a:t>». Le </a:t>
            </a:r>
            <a:r>
              <a:rPr lang="es-ES_tradnl" dirty="0" err="1"/>
              <a:t>succès</a:t>
            </a:r>
            <a:r>
              <a:rPr lang="es-ES_tradnl" dirty="0"/>
              <a:t> </a:t>
            </a:r>
            <a:r>
              <a:rPr lang="es-ES_tradnl" dirty="0" err="1"/>
              <a:t>fut</a:t>
            </a:r>
            <a:r>
              <a:rPr lang="es-ES_tradnl" dirty="0"/>
              <a:t> </a:t>
            </a:r>
            <a:r>
              <a:rPr lang="es-ES_tradnl" dirty="0" err="1"/>
              <a:t>mitigé</a:t>
            </a:r>
            <a:r>
              <a:rPr lang="es-ES_tradnl" dirty="0"/>
              <a:t>, car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retrouve</a:t>
            </a:r>
            <a:r>
              <a:rPr lang="es-ES_tradnl" dirty="0"/>
              <a:t> </a:t>
            </a:r>
            <a:r>
              <a:rPr lang="es-ES_tradnl" dirty="0" err="1"/>
              <a:t>encore</a:t>
            </a:r>
            <a:r>
              <a:rPr lang="es-ES_tradnl" dirty="0"/>
              <a:t> </a:t>
            </a:r>
            <a:r>
              <a:rPr lang="es-ES_tradnl" dirty="0" err="1"/>
              <a:t>aujourd'hui</a:t>
            </a:r>
            <a:r>
              <a:rPr lang="es-ES_tradnl" dirty="0"/>
              <a:t> </a:t>
            </a:r>
            <a:r>
              <a:rPr lang="es-ES_tradnl" dirty="0" err="1"/>
              <a:t>l'expression</a:t>
            </a:r>
            <a:r>
              <a:rPr lang="es-ES_tradnl" dirty="0"/>
              <a:t> </a:t>
            </a:r>
            <a:r>
              <a:rPr lang="es-ES_tradnl" i="1" dirty="0" err="1"/>
              <a:t>On</a:t>
            </a:r>
            <a:r>
              <a:rPr lang="es-ES_tradnl" i="1" dirty="0"/>
              <a:t> parle </a:t>
            </a:r>
            <a:r>
              <a:rPr lang="es-ES_tradnl" i="1" dirty="0" err="1"/>
              <a:t>italien</a:t>
            </a:r>
            <a:r>
              <a:rPr lang="es-ES_tradnl" dirty="0"/>
              <a:t>, une </a:t>
            </a:r>
            <a:r>
              <a:rPr lang="es-ES_tradnl" dirty="0" err="1"/>
              <a:t>traduction</a:t>
            </a:r>
            <a:r>
              <a:rPr lang="es-ES_tradnl" dirty="0"/>
              <a:t> </a:t>
            </a:r>
            <a:r>
              <a:rPr lang="es-ES_tradnl" dirty="0" err="1"/>
              <a:t>mot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mot</a:t>
            </a:r>
            <a:r>
              <a:rPr lang="es-ES_tradnl" dirty="0"/>
              <a:t> du </a:t>
            </a:r>
            <a:r>
              <a:rPr lang="es-ES_tradnl" dirty="0" err="1"/>
              <a:t>célèbre</a:t>
            </a:r>
            <a:r>
              <a:rPr lang="es-ES_tradnl" dirty="0"/>
              <a:t> </a:t>
            </a:r>
            <a:r>
              <a:rPr lang="es-ES_tradnl" i="1" dirty="0"/>
              <a:t>Si parla italiano</a:t>
            </a:r>
            <a:r>
              <a:rPr lang="es-ES_tradnl" dirty="0"/>
              <a:t>. Le </a:t>
            </a:r>
            <a:r>
              <a:rPr lang="es-ES_tradnl" dirty="0" err="1"/>
              <a:t>poète</a:t>
            </a:r>
            <a:r>
              <a:rPr lang="es-ES_tradnl" dirty="0"/>
              <a:t> </a:t>
            </a:r>
            <a:r>
              <a:rPr lang="es-ES_tradnl" b="1" dirty="0" err="1"/>
              <a:t>Barthélemy</a:t>
            </a:r>
            <a:r>
              <a:rPr lang="es-ES_tradnl" b="1" dirty="0"/>
              <a:t> </a:t>
            </a:r>
            <a:r>
              <a:rPr lang="es-ES_tradnl" b="1" dirty="0" err="1"/>
              <a:t>Aneau</a:t>
            </a:r>
            <a:r>
              <a:rPr lang="es-ES_tradnl" b="1" dirty="0"/>
              <a:t> </a:t>
            </a:r>
            <a:r>
              <a:rPr lang="es-ES_tradnl" dirty="0"/>
              <a:t>(v. 1505-1565) </a:t>
            </a:r>
            <a:r>
              <a:rPr lang="es-ES_tradnl" dirty="0" err="1"/>
              <a:t>dénonçait</a:t>
            </a:r>
            <a:r>
              <a:rPr lang="es-ES_tradnl" dirty="0"/>
              <a:t> les «</a:t>
            </a:r>
            <a:r>
              <a:rPr lang="es-ES_tradnl" dirty="0" err="1"/>
              <a:t>corruptions</a:t>
            </a:r>
            <a:r>
              <a:rPr lang="es-ES_tradnl" dirty="0"/>
              <a:t> </a:t>
            </a:r>
            <a:r>
              <a:rPr lang="es-ES_tradnl" dirty="0" err="1"/>
              <a:t>italiques</a:t>
            </a:r>
            <a:r>
              <a:rPr lang="es-ES_tradnl" dirty="0"/>
              <a:t>» et la «</a:t>
            </a:r>
            <a:r>
              <a:rPr lang="es-ES_tradnl" dirty="0" err="1"/>
              <a:t>singerie</a:t>
            </a:r>
            <a:r>
              <a:rPr lang="es-ES_tradnl" dirty="0"/>
              <a:t> de la </a:t>
            </a:r>
            <a:r>
              <a:rPr lang="es-ES_tradnl" dirty="0" err="1"/>
              <a:t>singerie</a:t>
            </a:r>
            <a:r>
              <a:rPr lang="es-ES_tradnl" dirty="0"/>
              <a:t> </a:t>
            </a:r>
            <a:r>
              <a:rPr lang="es-ES_tradnl" dirty="0" err="1"/>
              <a:t>italiane</a:t>
            </a:r>
            <a:r>
              <a:rPr lang="es-ES_tradnl" dirty="0"/>
              <a:t>». </a:t>
            </a:r>
            <a:r>
              <a:rPr lang="es-ES_tradnl" dirty="0" err="1"/>
              <a:t>Quant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 </a:t>
            </a:r>
            <a:r>
              <a:rPr lang="es-ES_tradnl" b="1" dirty="0" err="1"/>
              <a:t>Étienne</a:t>
            </a:r>
            <a:r>
              <a:rPr lang="es-ES_tradnl" b="1" dirty="0"/>
              <a:t> </a:t>
            </a:r>
            <a:r>
              <a:rPr lang="es-ES_tradnl" b="1" dirty="0" err="1"/>
              <a:t>Tabourot</a:t>
            </a:r>
            <a:r>
              <a:rPr lang="es-ES_tradnl" b="1" dirty="0"/>
              <a:t> </a:t>
            </a:r>
            <a:r>
              <a:rPr lang="es-ES_tradnl" dirty="0"/>
              <a:t>(1547-1590),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considérait</a:t>
            </a:r>
            <a:r>
              <a:rPr lang="es-ES_tradnl" dirty="0"/>
              <a:t> que </a:t>
            </a:r>
            <a:r>
              <a:rPr lang="es-ES_tradnl" dirty="0" err="1"/>
              <a:t>l'italien</a:t>
            </a:r>
            <a:r>
              <a:rPr lang="es-ES_tradnl" dirty="0"/>
              <a:t> </a:t>
            </a:r>
            <a:r>
              <a:rPr lang="es-ES_tradnl" dirty="0" err="1"/>
              <a:t>n'était</a:t>
            </a:r>
            <a:r>
              <a:rPr lang="es-ES_tradnl" dirty="0"/>
              <a:t> </a:t>
            </a:r>
            <a:r>
              <a:rPr lang="es-ES_tradnl" dirty="0" err="1"/>
              <a:t>qu'un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2992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3843" y="763959"/>
            <a:ext cx="10515600" cy="1325563"/>
          </a:xfrm>
        </p:spPr>
        <p:txBody>
          <a:bodyPr/>
          <a:lstStyle/>
          <a:p>
            <a:r>
              <a:rPr lang="es-ES_tradnl" dirty="0" smtClean="0"/>
              <a:t>LES DOUBLETS.. </a:t>
            </a:r>
            <a:r>
              <a:rPr lang="es-ES_tradnl" dirty="0" err="1" smtClean="0"/>
              <a:t>À</a:t>
            </a:r>
            <a:r>
              <a:rPr lang="es-ES_tradnl" dirty="0" smtClean="0"/>
              <a:t> VOUS!!!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Un </a:t>
            </a:r>
            <a:r>
              <a:rPr lang="es-ES_tradnl" dirty="0" err="1"/>
              <a:t>doublet</a:t>
            </a:r>
            <a:r>
              <a:rPr lang="es-ES_tradnl" dirty="0"/>
              <a:t> </a:t>
            </a:r>
            <a:r>
              <a:rPr lang="es-ES_tradnl" dirty="0" err="1"/>
              <a:t>correspond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deux</a:t>
            </a:r>
            <a:r>
              <a:rPr lang="es-ES_tradnl" dirty="0"/>
              <a:t> </a:t>
            </a:r>
            <a:r>
              <a:rPr lang="es-ES_tradnl" dirty="0" err="1"/>
              <a:t>mots</a:t>
            </a:r>
            <a:r>
              <a:rPr lang="es-ES_tradnl" dirty="0"/>
              <a:t> de </a:t>
            </a:r>
            <a:r>
              <a:rPr lang="es-ES_tradnl" dirty="0" err="1"/>
              <a:t>même</a:t>
            </a:r>
            <a:r>
              <a:rPr lang="es-ES_tradnl" dirty="0"/>
              <a:t> origine </a:t>
            </a:r>
            <a:r>
              <a:rPr lang="es-ES_tradnl" dirty="0" err="1"/>
              <a:t>étymologique</a:t>
            </a:r>
            <a:r>
              <a:rPr lang="es-ES_tradnl" dirty="0"/>
              <a:t>, </a:t>
            </a:r>
            <a:r>
              <a:rPr lang="es-ES_tradnl" dirty="0" err="1"/>
              <a:t>dont</a:t>
            </a:r>
            <a:r>
              <a:rPr lang="es-ES_tradnl" dirty="0"/>
              <a:t> </a:t>
            </a:r>
            <a:r>
              <a:rPr lang="es-ES_tradnl" dirty="0" err="1"/>
              <a:t>l'un</a:t>
            </a:r>
            <a:r>
              <a:rPr lang="es-ES_tradnl" dirty="0"/>
              <a:t> a </a:t>
            </a:r>
            <a:r>
              <a:rPr lang="es-ES_tradnl" dirty="0" err="1"/>
              <a:t>suivi</a:t>
            </a:r>
            <a:r>
              <a:rPr lang="es-ES_tradnl" dirty="0"/>
              <a:t> </a:t>
            </a:r>
            <a:r>
              <a:rPr lang="es-ES_tradnl" dirty="0" err="1"/>
              <a:t>l'évolution</a:t>
            </a:r>
            <a:r>
              <a:rPr lang="es-ES_tradnl" dirty="0"/>
              <a:t> </a:t>
            </a:r>
            <a:r>
              <a:rPr lang="es-ES_tradnl" dirty="0" err="1"/>
              <a:t>phonétique</a:t>
            </a:r>
            <a:r>
              <a:rPr lang="es-ES_tradnl" dirty="0"/>
              <a:t> </a:t>
            </a:r>
            <a:r>
              <a:rPr lang="es-ES_tradnl" dirty="0" err="1"/>
              <a:t>normale</a:t>
            </a:r>
            <a:r>
              <a:rPr lang="es-ES_tradnl" dirty="0"/>
              <a:t>, </a:t>
            </a:r>
            <a:r>
              <a:rPr lang="es-ES_tradnl" dirty="0" err="1"/>
              <a:t>alors</a:t>
            </a:r>
            <a:r>
              <a:rPr lang="es-ES_tradnl" dirty="0"/>
              <a:t> que </a:t>
            </a:r>
            <a:r>
              <a:rPr lang="es-ES_tradnl" dirty="0" err="1"/>
              <a:t>l'autre</a:t>
            </a:r>
            <a:r>
              <a:rPr lang="es-ES_tradnl" dirty="0"/>
              <a:t> a </a:t>
            </a:r>
            <a:r>
              <a:rPr lang="es-ES_tradnl" dirty="0" err="1"/>
              <a:t>été</a:t>
            </a:r>
            <a:r>
              <a:rPr lang="es-ES_tradnl" dirty="0"/>
              <a:t> </a:t>
            </a:r>
            <a:r>
              <a:rPr lang="es-ES_tradnl" dirty="0" err="1"/>
              <a:t>emprunté</a:t>
            </a:r>
            <a:r>
              <a:rPr lang="es-ES_tradnl" dirty="0"/>
              <a:t> </a:t>
            </a:r>
            <a:r>
              <a:rPr lang="es-ES_tradnl" dirty="0" err="1"/>
              <a:t>directement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 (</a:t>
            </a:r>
            <a:r>
              <a:rPr lang="es-ES_tradnl" dirty="0" err="1"/>
              <a:t>parfois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grec</a:t>
            </a:r>
            <a:r>
              <a:rPr lang="es-ES_tradnl" dirty="0"/>
              <a:t>) </a:t>
            </a:r>
            <a:r>
              <a:rPr lang="es-ES_tradnl" dirty="0" err="1"/>
              <a:t>après</a:t>
            </a:r>
            <a:r>
              <a:rPr lang="es-ES_tradnl" dirty="0"/>
              <a:t> </a:t>
            </a:r>
            <a:r>
              <a:rPr lang="es-ES_tradnl" dirty="0" err="1"/>
              <a:t>quelques</a:t>
            </a:r>
            <a:r>
              <a:rPr lang="es-ES_tradnl" dirty="0"/>
              <a:t> </a:t>
            </a:r>
            <a:r>
              <a:rPr lang="es-ES_tradnl" dirty="0" err="1"/>
              <a:t>siècles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Ainsi</a:t>
            </a:r>
            <a:r>
              <a:rPr lang="es-ES_tradnl" dirty="0"/>
              <a:t>,</a:t>
            </a:r>
            <a:r>
              <a:rPr lang="es-ES_tradnl" i="1" dirty="0"/>
              <a:t> </a:t>
            </a:r>
            <a:r>
              <a:rPr lang="es-ES_tradnl" i="1" dirty="0" err="1"/>
              <a:t>hôtel</a:t>
            </a:r>
            <a:r>
              <a:rPr lang="es-ES_tradnl" dirty="0"/>
              <a:t> et </a:t>
            </a:r>
            <a:r>
              <a:rPr lang="es-ES_tradnl" i="1" dirty="0" err="1"/>
              <a:t>hôpital</a:t>
            </a:r>
            <a:r>
              <a:rPr lang="es-ES_tradnl" dirty="0"/>
              <a:t> </a:t>
            </a:r>
            <a:r>
              <a:rPr lang="es-ES_tradnl" dirty="0" err="1"/>
              <a:t>sont</a:t>
            </a:r>
            <a:r>
              <a:rPr lang="es-ES_tradnl" dirty="0"/>
              <a:t> des </a:t>
            </a:r>
            <a:r>
              <a:rPr lang="es-ES_tradnl" dirty="0" err="1"/>
              <a:t>doublets</a:t>
            </a:r>
            <a:r>
              <a:rPr lang="es-ES_tradnl" dirty="0"/>
              <a:t>; </a:t>
            </a:r>
            <a:r>
              <a:rPr lang="es-ES_tradnl" dirty="0" err="1"/>
              <a:t>ils</a:t>
            </a:r>
            <a:r>
              <a:rPr lang="es-ES_tradnl" dirty="0"/>
              <a:t> </a:t>
            </a:r>
            <a:r>
              <a:rPr lang="es-ES_tradnl" dirty="0" err="1"/>
              <a:t>proviennent</a:t>
            </a:r>
            <a:r>
              <a:rPr lang="es-ES_tradnl" dirty="0"/>
              <a:t> </a:t>
            </a:r>
            <a:r>
              <a:rPr lang="es-ES_tradnl" dirty="0" err="1"/>
              <a:t>tous</a:t>
            </a:r>
            <a:r>
              <a:rPr lang="es-ES_tradnl" dirty="0"/>
              <a:t> les </a:t>
            </a:r>
            <a:r>
              <a:rPr lang="es-ES_tradnl" dirty="0" err="1"/>
              <a:t>deux</a:t>
            </a:r>
            <a:r>
              <a:rPr lang="es-ES_tradnl" dirty="0"/>
              <a:t> du </a:t>
            </a:r>
            <a:r>
              <a:rPr lang="es-ES_tradnl" dirty="0" err="1"/>
              <a:t>même</a:t>
            </a:r>
            <a:r>
              <a:rPr lang="es-ES_tradnl" dirty="0"/>
              <a:t> </a:t>
            </a:r>
            <a:r>
              <a:rPr lang="es-ES_tradnl" dirty="0" err="1"/>
              <a:t>mot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 </a:t>
            </a:r>
            <a:r>
              <a:rPr lang="es-ES_tradnl" i="1" dirty="0" err="1"/>
              <a:t>hospitalis</a:t>
            </a:r>
            <a:r>
              <a:rPr lang="es-ES_tradnl" dirty="0"/>
              <a:t>, </a:t>
            </a:r>
            <a:r>
              <a:rPr lang="es-ES_tradnl" dirty="0" err="1"/>
              <a:t>mais</a:t>
            </a:r>
            <a:r>
              <a:rPr lang="es-ES_tradnl" dirty="0"/>
              <a:t> </a:t>
            </a:r>
            <a:r>
              <a:rPr lang="es-ES_tradnl" dirty="0" err="1"/>
              <a:t>l'évolution</a:t>
            </a:r>
            <a:r>
              <a:rPr lang="es-ES_tradnl" dirty="0"/>
              <a:t> </a:t>
            </a:r>
            <a:r>
              <a:rPr lang="es-ES_tradnl" dirty="0" err="1"/>
              <a:t>phonétique</a:t>
            </a:r>
            <a:r>
              <a:rPr lang="es-ES_tradnl" dirty="0"/>
              <a:t> a </a:t>
            </a:r>
            <a:r>
              <a:rPr lang="es-ES_tradnl" dirty="0" err="1"/>
              <a:t>abouti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i="1" dirty="0"/>
              <a:t> </a:t>
            </a:r>
            <a:r>
              <a:rPr lang="es-ES_tradnl" i="1" dirty="0" err="1"/>
              <a:t>hôtel</a:t>
            </a:r>
            <a:r>
              <a:rPr lang="es-ES_tradnl" dirty="0"/>
              <a:t>, </a:t>
            </a:r>
            <a:r>
              <a:rPr lang="es-ES_tradnl" dirty="0" err="1"/>
              <a:t>tandis</a:t>
            </a:r>
            <a:r>
              <a:rPr lang="es-ES_tradnl" dirty="0"/>
              <a:t> que, </a:t>
            </a:r>
            <a:r>
              <a:rPr lang="es-ES_tradnl" dirty="0" err="1"/>
              <a:t>quelques</a:t>
            </a:r>
            <a:r>
              <a:rPr lang="es-ES_tradnl" dirty="0"/>
              <a:t> </a:t>
            </a:r>
            <a:r>
              <a:rPr lang="es-ES_tradnl" dirty="0" err="1"/>
              <a:t>siècles</a:t>
            </a:r>
            <a:r>
              <a:rPr lang="es-ES_tradnl" dirty="0"/>
              <a:t> plus </a:t>
            </a:r>
            <a:r>
              <a:rPr lang="es-ES_tradnl" dirty="0" err="1"/>
              <a:t>tard</a:t>
            </a:r>
            <a:r>
              <a:rPr lang="es-ES_tradnl" dirty="0"/>
              <a:t>, </a:t>
            </a:r>
            <a:r>
              <a:rPr lang="es-ES_tradnl" dirty="0" err="1"/>
              <a:t>l'emprunt</a:t>
            </a:r>
            <a:r>
              <a:rPr lang="es-ES_tradnl" dirty="0"/>
              <a:t> a </a:t>
            </a:r>
            <a:r>
              <a:rPr lang="es-ES_tradnl" dirty="0" err="1"/>
              <a:t>donné</a:t>
            </a:r>
            <a:r>
              <a:rPr lang="es-ES_tradnl" dirty="0"/>
              <a:t> </a:t>
            </a:r>
            <a:r>
              <a:rPr lang="es-ES_tradnl" i="1" dirty="0"/>
              <a:t>hospital</a:t>
            </a:r>
            <a:r>
              <a:rPr lang="es-ES_tradnl" dirty="0"/>
              <a:t>, </a:t>
            </a:r>
            <a:r>
              <a:rPr lang="es-ES_tradnl" dirty="0" err="1"/>
              <a:t>puis</a:t>
            </a:r>
            <a:r>
              <a:rPr lang="es-ES_tradnl" i="1" dirty="0"/>
              <a:t> </a:t>
            </a:r>
            <a:r>
              <a:rPr lang="es-ES_tradnl" i="1" dirty="0" err="1"/>
              <a:t>hôpital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Le </a:t>
            </a:r>
            <a:r>
              <a:rPr lang="es-ES_tradnl" dirty="0" err="1"/>
              <a:t>mot</a:t>
            </a:r>
            <a:r>
              <a:rPr lang="es-ES_tradnl" dirty="0"/>
              <a:t>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d'origine</a:t>
            </a:r>
            <a:r>
              <a:rPr lang="es-ES_tradnl" dirty="0"/>
              <a:t> </a:t>
            </a:r>
            <a:r>
              <a:rPr lang="es-ES_tradnl" dirty="0" err="1"/>
              <a:t>populaire</a:t>
            </a:r>
            <a:r>
              <a:rPr lang="es-ES_tradnl" dirty="0"/>
              <a:t> </a:t>
            </a:r>
            <a:r>
              <a:rPr lang="es-ES_tradnl" dirty="0" err="1"/>
              <a:t>est</a:t>
            </a:r>
            <a:r>
              <a:rPr lang="es-ES_tradnl" dirty="0"/>
              <a:t> </a:t>
            </a:r>
            <a:r>
              <a:rPr lang="es-ES_tradnl" dirty="0" err="1"/>
              <a:t>toujours</a:t>
            </a:r>
            <a:r>
              <a:rPr lang="es-ES_tradnl" dirty="0"/>
              <a:t> le plus </a:t>
            </a:r>
            <a:r>
              <a:rPr lang="es-ES_tradnl" dirty="0" err="1"/>
              <a:t>éloigné</a:t>
            </a:r>
            <a:r>
              <a:rPr lang="es-ES_tradnl" dirty="0"/>
              <a:t>, par </a:t>
            </a:r>
            <a:r>
              <a:rPr lang="es-ES_tradnl" dirty="0" err="1"/>
              <a:t>sa</a:t>
            </a:r>
            <a:r>
              <a:rPr lang="es-ES_tradnl" dirty="0"/>
              <a:t> forme, du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classique</a:t>
            </a:r>
            <a:r>
              <a:rPr lang="es-ES_tradnl" dirty="0"/>
              <a:t>.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compte</a:t>
            </a:r>
            <a:r>
              <a:rPr lang="es-ES_tradnl" dirty="0"/>
              <a:t> </a:t>
            </a:r>
            <a:r>
              <a:rPr lang="es-ES_tradnl" dirty="0" err="1"/>
              <a:t>probablement</a:t>
            </a:r>
            <a:r>
              <a:rPr lang="es-ES_tradnl" dirty="0"/>
              <a:t> </a:t>
            </a:r>
            <a:r>
              <a:rPr lang="es-ES_tradnl" dirty="0" err="1"/>
              <a:t>quelques</a:t>
            </a:r>
            <a:r>
              <a:rPr lang="es-ES_tradnl" dirty="0"/>
              <a:t> </a:t>
            </a:r>
            <a:r>
              <a:rPr lang="es-ES_tradnl" dirty="0" err="1"/>
              <a:t>centaines</a:t>
            </a:r>
            <a:r>
              <a:rPr lang="es-ES_tradnl" dirty="0"/>
              <a:t> de </a:t>
            </a:r>
            <a:r>
              <a:rPr lang="es-ES_tradnl" dirty="0" err="1"/>
              <a:t>doublets</a:t>
            </a:r>
            <a:r>
              <a:rPr lang="es-ES_tradnl" dirty="0"/>
              <a:t> </a:t>
            </a:r>
            <a:r>
              <a:rPr lang="es-ES_tradnl" dirty="0" err="1"/>
              <a:t>qui</a:t>
            </a:r>
            <a:r>
              <a:rPr lang="es-ES_tradnl" dirty="0"/>
              <a:t> </a:t>
            </a:r>
            <a:r>
              <a:rPr lang="es-ES_tradnl" dirty="0" err="1"/>
              <a:t>ont</a:t>
            </a:r>
            <a:r>
              <a:rPr lang="es-ES_tradnl" dirty="0"/>
              <a:t> </a:t>
            </a:r>
            <a:r>
              <a:rPr lang="es-ES_tradnl" dirty="0" err="1"/>
              <a:t>été</a:t>
            </a:r>
            <a:r>
              <a:rPr lang="es-ES_tradnl" dirty="0"/>
              <a:t> </a:t>
            </a:r>
            <a:r>
              <a:rPr lang="es-ES_tradnl" dirty="0" err="1"/>
              <a:t>formés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cours</a:t>
            </a:r>
            <a:r>
              <a:rPr lang="es-ES_tradnl" dirty="0"/>
              <a:t> de </a:t>
            </a:r>
            <a:r>
              <a:rPr lang="es-ES_tradnl" dirty="0" err="1"/>
              <a:t>l'histoire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0383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LES DÉFENSEURS DU FRANÇAIS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6643" y="1261683"/>
            <a:ext cx="10515600" cy="4351338"/>
          </a:xfrm>
        </p:spPr>
        <p:txBody>
          <a:bodyPr/>
          <a:lstStyle/>
          <a:p>
            <a:r>
              <a:rPr lang="es-ES_tradnl" sz="2400" dirty="0"/>
              <a:t>De plus en plus de </a:t>
            </a:r>
            <a:r>
              <a:rPr lang="es-ES_tradnl" sz="2400" dirty="0" err="1"/>
              <a:t>savants</a:t>
            </a:r>
            <a:r>
              <a:rPr lang="es-ES_tradnl" sz="2400" dirty="0"/>
              <a:t> </a:t>
            </a:r>
            <a:r>
              <a:rPr lang="es-ES_tradnl" sz="2400" dirty="0" err="1"/>
              <a:t>écrivirent</a:t>
            </a:r>
            <a:r>
              <a:rPr lang="es-ES_tradnl" sz="2400" dirty="0"/>
              <a:t> en </a:t>
            </a:r>
            <a:r>
              <a:rPr lang="es-ES_tradnl" sz="2400" dirty="0" err="1"/>
              <a:t>français</a:t>
            </a:r>
            <a:r>
              <a:rPr lang="es-ES_tradnl" sz="2400" dirty="0"/>
              <a:t>, </a:t>
            </a:r>
            <a:r>
              <a:rPr lang="es-ES_tradnl" sz="2400" dirty="0" err="1"/>
              <a:t>notamment</a:t>
            </a:r>
            <a:r>
              <a:rPr lang="es-ES_tradnl" sz="2400" dirty="0"/>
              <a:t> les </a:t>
            </a:r>
            <a:r>
              <a:rPr lang="es-ES_tradnl" sz="2400" dirty="0" err="1"/>
              <a:t>mathématiciens</a:t>
            </a:r>
            <a:r>
              <a:rPr lang="es-ES_tradnl" sz="2400" dirty="0"/>
              <a:t>, les </a:t>
            </a:r>
            <a:r>
              <a:rPr lang="es-ES_tradnl" sz="2400" dirty="0" err="1"/>
              <a:t>chimistes</a:t>
            </a:r>
            <a:r>
              <a:rPr lang="es-ES_tradnl" sz="2400" dirty="0"/>
              <a:t>, les </a:t>
            </a:r>
            <a:r>
              <a:rPr lang="es-ES_tradnl" sz="2400" dirty="0" err="1"/>
              <a:t>médecins</a:t>
            </a:r>
            <a:r>
              <a:rPr lang="es-ES_tradnl" sz="2400" dirty="0"/>
              <a:t>, les </a:t>
            </a:r>
            <a:r>
              <a:rPr lang="es-ES_tradnl" sz="2400" dirty="0" err="1"/>
              <a:t>historiens</a:t>
            </a:r>
            <a:r>
              <a:rPr lang="es-ES_tradnl" sz="2400" dirty="0"/>
              <a:t> et les </a:t>
            </a:r>
            <a:r>
              <a:rPr lang="es-ES_tradnl" sz="2400" dirty="0" err="1"/>
              <a:t>astronomes</a:t>
            </a:r>
            <a:r>
              <a:rPr lang="es-ES_tradnl" sz="2400" dirty="0"/>
              <a:t>, et </a:t>
            </a:r>
            <a:r>
              <a:rPr lang="es-ES_tradnl" sz="2400" dirty="0" err="1"/>
              <a:t>plusieurs</a:t>
            </a:r>
            <a:r>
              <a:rPr lang="es-ES_tradnl" sz="2400" dirty="0"/>
              <a:t> </a:t>
            </a:r>
            <a:r>
              <a:rPr lang="es-ES_tradnl" sz="2400" dirty="0" err="1"/>
              <a:t>écrivains</a:t>
            </a:r>
            <a:r>
              <a:rPr lang="es-ES_tradnl" sz="2400" dirty="0"/>
              <a:t> </a:t>
            </a:r>
            <a:r>
              <a:rPr lang="es-ES_tradnl" sz="2400" dirty="0" err="1"/>
              <a:t>préconisèrent</a:t>
            </a:r>
            <a:r>
              <a:rPr lang="es-ES_tradnl" sz="2400" dirty="0"/>
              <a:t> </a:t>
            </a:r>
            <a:r>
              <a:rPr lang="es-ES_tradnl" sz="2400" dirty="0" err="1"/>
              <a:t>d'employer</a:t>
            </a:r>
            <a:r>
              <a:rPr lang="es-ES_tradnl" sz="2400" dirty="0"/>
              <a:t> </a:t>
            </a:r>
            <a:r>
              <a:rPr lang="es-ES_tradnl" sz="2400" dirty="0" err="1"/>
              <a:t>cette</a:t>
            </a:r>
            <a:r>
              <a:rPr lang="es-ES_tradnl" sz="2400" dirty="0"/>
              <a:t> </a:t>
            </a:r>
            <a:r>
              <a:rPr lang="es-ES_tradnl" sz="2400" dirty="0" err="1"/>
              <a:t>langue</a:t>
            </a:r>
            <a:r>
              <a:rPr lang="es-ES_tradnl" sz="2400" dirty="0"/>
              <a:t>, </a:t>
            </a:r>
            <a:r>
              <a:rPr lang="es-ES_tradnl" sz="2400" dirty="0" err="1"/>
              <a:t>dont</a:t>
            </a:r>
            <a:r>
              <a:rPr lang="es-ES_tradnl" sz="2400" dirty="0"/>
              <a:t> Du </a:t>
            </a:r>
            <a:r>
              <a:rPr lang="es-ES_tradnl" sz="2400" dirty="0" err="1"/>
              <a:t>Bellay</a:t>
            </a:r>
            <a:r>
              <a:rPr lang="es-ES_tradnl" sz="2400" dirty="0"/>
              <a:t>, </a:t>
            </a:r>
            <a:r>
              <a:rPr lang="es-ES_tradnl" sz="2400" dirty="0" err="1"/>
              <a:t>Ronsard</a:t>
            </a:r>
            <a:r>
              <a:rPr lang="es-ES_tradnl" sz="2400" dirty="0"/>
              <a:t>, </a:t>
            </a:r>
            <a:r>
              <a:rPr lang="es-ES_tradnl" sz="2400" dirty="0" err="1"/>
              <a:t>Rabelais</a:t>
            </a:r>
            <a:r>
              <a:rPr lang="es-ES_tradnl" sz="2400" dirty="0"/>
              <a:t>, Montaigne, Robert </a:t>
            </a:r>
            <a:r>
              <a:rPr lang="es-ES_tradnl" sz="2400" dirty="0" err="1"/>
              <a:t>Estienne</a:t>
            </a:r>
            <a:r>
              <a:rPr lang="es-ES_tradnl" sz="2400" dirty="0"/>
              <a:t>, etc</a:t>
            </a:r>
            <a:r>
              <a:rPr lang="es-ES_tradnl" dirty="0"/>
              <a:t>. </a:t>
            </a:r>
            <a:br>
              <a:rPr lang="es-ES_tradnl" dirty="0"/>
            </a:br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672755"/>
              </p:ext>
            </p:extLst>
          </p:nvPr>
        </p:nvGraphicFramePr>
        <p:xfrm>
          <a:off x="838200" y="4165220"/>
          <a:ext cx="9464040" cy="1447800"/>
        </p:xfrm>
        <a:graphic>
          <a:graphicData uri="http://schemas.openxmlformats.org/drawingml/2006/table">
            <a:tbl>
              <a:tblPr/>
              <a:tblGrid>
                <a:gridCol w="9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vray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langaige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françoys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si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ample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si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abundant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termes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combien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puisse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parler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sciences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user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propres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termes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icelles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circunlocutions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toulteffoys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 plus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elegant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le plus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agregé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user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propres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termes ja par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imposez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Je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entens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termes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honnestes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carles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deshonnestes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doibvent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circunlocution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sera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dict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cy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aprés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6643" y="3036301"/>
            <a:ext cx="922003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En 1521, </a:t>
            </a:r>
            <a:r>
              <a:rPr kumimoji="0" lang="x-none" altLang="x-none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" charset="0"/>
                <a:ea typeface="Times New Roman" charset="0"/>
              </a:rPr>
              <a:t>Pierre Fabri </a:t>
            </a:r>
            <a:r>
              <a:rPr kumimoji="0" lang="x-none" altLang="x-none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Times New Roman" charset="0"/>
              </a:rPr>
              <a:t>(v. 1450-v. 1535), un rhétoricien et un poète français, écrivit un traité de rhétorique intitulé</a:t>
            </a:r>
            <a:r>
              <a:rPr kumimoji="0" lang="x-none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 </a:t>
            </a:r>
            <a:r>
              <a:rPr kumimoji="0" lang="x-none" altLang="x-none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Grant et vray art de pleine rhetorique</a:t>
            </a:r>
            <a:r>
              <a:rPr kumimoji="0" lang="x-none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. Il pouvait affirmer que le vocabulaire du «françoys» est suffisamment riche pour désigner les réalités avec précision et élégance: </a:t>
            </a:r>
            <a:br>
              <a:rPr kumimoji="0" lang="x-none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</a:br>
            <a:r>
              <a:rPr kumimoji="0" lang="x-none" altLang="x-non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Times New Roman" charset="0"/>
              </a:rPr>
              <a:t> </a:t>
            </a:r>
            <a:endParaRPr kumimoji="0" lang="x-none" altLang="x-non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9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err="1"/>
              <a:t>Joachim</a:t>
            </a:r>
            <a:r>
              <a:rPr lang="es-ES_tradnl" b="1" dirty="0"/>
              <a:t> Du </a:t>
            </a:r>
            <a:r>
              <a:rPr lang="es-ES_tradnl" b="1" dirty="0" err="1"/>
              <a:t>Bellay</a:t>
            </a:r>
            <a:r>
              <a:rPr lang="es-ES_tradnl" b="1" dirty="0"/>
              <a:t> </a:t>
            </a:r>
            <a:r>
              <a:rPr lang="es-ES_tradnl" dirty="0"/>
              <a:t>(1522-1560),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  </a:t>
            </a:r>
            <a:r>
              <a:rPr lang="es-ES_tradnl" i="1" dirty="0">
                <a:hlinkClick r:id="rId2"/>
              </a:rPr>
              <a:t>La Deffence, et Illustration de la Langue Francoyse</a:t>
            </a:r>
            <a:r>
              <a:rPr lang="es-ES_tradnl" i="1" dirty="0"/>
              <a:t> </a:t>
            </a:r>
            <a:r>
              <a:rPr lang="es-ES_tradnl" dirty="0"/>
              <a:t>(</a:t>
            </a:r>
            <a:r>
              <a:rPr lang="es-ES_tradnl" i="1" dirty="0" err="1"/>
              <a:t>Défense</a:t>
            </a:r>
            <a:r>
              <a:rPr lang="es-ES_tradnl" i="1" dirty="0"/>
              <a:t> et </a:t>
            </a:r>
            <a:r>
              <a:rPr lang="es-ES_tradnl" i="1" dirty="0" err="1" smtClean="0"/>
              <a:t>illustration</a:t>
            </a:r>
            <a:r>
              <a:rPr lang="es-ES_tradnl" i="1" dirty="0" smtClean="0"/>
              <a:t> </a:t>
            </a:r>
            <a:r>
              <a:rPr lang="es-ES_tradnl" i="1" dirty="0"/>
              <a:t>de la </a:t>
            </a:r>
            <a:r>
              <a:rPr lang="es-ES_tradnl" i="1" dirty="0" err="1"/>
              <a:t>langue</a:t>
            </a:r>
            <a:r>
              <a:rPr lang="es-ES_tradnl" i="1" dirty="0"/>
              <a:t> </a:t>
            </a:r>
            <a:r>
              <a:rPr lang="es-ES_tradnl" i="1" dirty="0" err="1"/>
              <a:t>française</a:t>
            </a:r>
            <a:r>
              <a:rPr lang="es-ES_tradnl" dirty="0" smtClean="0"/>
              <a:t>)</a:t>
            </a:r>
          </a:p>
          <a:p>
            <a:r>
              <a:rPr lang="es-ES_tradnl" dirty="0"/>
              <a:t>Du </a:t>
            </a:r>
            <a:r>
              <a:rPr lang="es-ES_tradnl" dirty="0" err="1"/>
              <a:t>Bellay</a:t>
            </a:r>
            <a:r>
              <a:rPr lang="es-ES_tradnl" dirty="0"/>
              <a:t> </a:t>
            </a:r>
            <a:r>
              <a:rPr lang="es-ES_tradnl" dirty="0" err="1"/>
              <a:t>préconisait</a:t>
            </a:r>
            <a:r>
              <a:rPr lang="es-ES_tradnl" dirty="0"/>
              <a:t>, </a:t>
            </a:r>
            <a:r>
              <a:rPr lang="es-ES_tradnl" dirty="0" err="1"/>
              <a:t>contre</a:t>
            </a:r>
            <a:r>
              <a:rPr lang="es-ES_tradnl" dirty="0"/>
              <a:t> les </a:t>
            </a:r>
            <a:r>
              <a:rPr lang="es-ES_tradnl" dirty="0" err="1"/>
              <a:t>défenseurs</a:t>
            </a:r>
            <a:r>
              <a:rPr lang="es-ES_tradnl" dirty="0"/>
              <a:t> du </a:t>
            </a:r>
            <a:r>
              <a:rPr lang="es-ES_tradnl" dirty="0" err="1"/>
              <a:t>latin</a:t>
            </a:r>
            <a:r>
              <a:rPr lang="es-ES_tradnl" dirty="0"/>
              <a:t>, </a:t>
            </a:r>
            <a:r>
              <a:rPr lang="es-ES_tradnl" dirty="0" err="1"/>
              <a:t>l'usage</a:t>
            </a:r>
            <a:r>
              <a:rPr lang="es-ES_tradnl" dirty="0"/>
              <a:t> de la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française</a:t>
            </a:r>
            <a:r>
              <a:rPr lang="es-ES_tradnl" dirty="0"/>
              <a:t> en </a:t>
            </a:r>
            <a:r>
              <a:rPr lang="es-ES_tradnl" dirty="0" err="1"/>
              <a:t>poésie</a:t>
            </a:r>
            <a:r>
              <a:rPr lang="es-ES_tradnl" dirty="0" smtClean="0"/>
              <a:t>.</a:t>
            </a:r>
          </a:p>
          <a:p>
            <a:r>
              <a:rPr lang="es-ES_tradnl" dirty="0"/>
              <a:t>Du </a:t>
            </a:r>
            <a:r>
              <a:rPr lang="es-ES_tradnl" dirty="0" err="1"/>
              <a:t>Bellay</a:t>
            </a:r>
            <a:r>
              <a:rPr lang="es-ES_tradnl" dirty="0"/>
              <a:t> </a:t>
            </a:r>
            <a:r>
              <a:rPr lang="es-ES_tradnl" dirty="0" err="1"/>
              <a:t>considérait</a:t>
            </a:r>
            <a:r>
              <a:rPr lang="es-ES_tradnl" dirty="0"/>
              <a:t> </a:t>
            </a:r>
            <a:r>
              <a:rPr lang="es-ES_tradnl" dirty="0" err="1"/>
              <a:t>aussi</a:t>
            </a:r>
            <a:r>
              <a:rPr lang="es-ES_tradnl" dirty="0"/>
              <a:t> que le </a:t>
            </a:r>
            <a:r>
              <a:rPr lang="es-ES_tradnl" dirty="0" err="1" smtClean="0"/>
              <a:t>latin</a:t>
            </a:r>
            <a:r>
              <a:rPr lang="es-ES_tradnl" dirty="0" smtClean="0"/>
              <a:t> </a:t>
            </a:r>
            <a:r>
              <a:rPr lang="es-ES_tradnl" dirty="0"/>
              <a:t>et le </a:t>
            </a:r>
            <a:r>
              <a:rPr lang="es-ES_tradnl" dirty="0" err="1"/>
              <a:t>grec</a:t>
            </a:r>
            <a:r>
              <a:rPr lang="es-ES_tradnl" dirty="0"/>
              <a:t> </a:t>
            </a:r>
            <a:r>
              <a:rPr lang="es-ES_tradnl" dirty="0" err="1"/>
              <a:t>étaient</a:t>
            </a:r>
            <a:r>
              <a:rPr lang="es-ES_tradnl" dirty="0"/>
              <a:t> des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mortes</a:t>
            </a:r>
            <a:r>
              <a:rPr lang="es-ES_tradnl" dirty="0"/>
              <a:t>, </a:t>
            </a:r>
            <a:r>
              <a:rPr lang="es-ES_tradnl" dirty="0" err="1"/>
              <a:t>devenues</a:t>
            </a:r>
            <a:r>
              <a:rPr lang="es-ES_tradnl" dirty="0"/>
              <a:t> </a:t>
            </a:r>
            <a:r>
              <a:rPr lang="es-ES_tradnl" dirty="0" err="1"/>
              <a:t>difficiles</a:t>
            </a:r>
            <a:r>
              <a:rPr lang="es-ES_tradnl" dirty="0"/>
              <a:t> </a:t>
            </a:r>
            <a:r>
              <a:rPr lang="es-ES_tradnl" dirty="0" err="1"/>
              <a:t>d'accès</a:t>
            </a:r>
            <a:r>
              <a:rPr lang="es-ES_tradnl" dirty="0"/>
              <a:t>, </a:t>
            </a:r>
            <a:r>
              <a:rPr lang="es-ES_tradnl" dirty="0" err="1"/>
              <a:t>contrairement</a:t>
            </a:r>
            <a:r>
              <a:rPr lang="es-ES_tradnl" dirty="0"/>
              <a:t> </a:t>
            </a:r>
            <a:r>
              <a:rPr lang="es-ES_tradnl" dirty="0" err="1"/>
              <a:t>aux</a:t>
            </a:r>
            <a:r>
              <a:rPr lang="es-ES_tradnl" dirty="0"/>
              <a:t>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vivantes</a:t>
            </a:r>
            <a:r>
              <a:rPr lang="es-ES_tradnl" dirty="0" smtClean="0"/>
              <a:t>:</a:t>
            </a:r>
          </a:p>
          <a:p>
            <a:pPr lvl="1"/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4658"/>
              </p:ext>
            </p:extLst>
          </p:nvPr>
        </p:nvGraphicFramePr>
        <p:xfrm>
          <a:off x="1967095" y="4881485"/>
          <a:ext cx="9464040" cy="1722120"/>
        </p:xfrm>
        <a:graphic>
          <a:graphicData uri="http://schemas.openxmlformats.org/drawingml/2006/table">
            <a:tbl>
              <a:tblPr/>
              <a:tblGrid>
                <a:gridCol w="9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Ne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pensez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donc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imitateurs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troupeau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servile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parvenir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point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leur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excellence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vu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qu'à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grand'peine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avez-vous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appris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leurs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mots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voilà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meilleur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votre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âge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passé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.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déprisez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notre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vulgaire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par aventure non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autre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raison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sinon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dès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enfance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étude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nous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l'apprenons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autres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avec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grand'peine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et industrie.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s'il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était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la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grecque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et latine,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péri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et mis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reliquaire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livres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, je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doute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point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qu'il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fût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(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ou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peu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s'en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faudrait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)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aussi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difficile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apprendre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 elles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sont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, Helvetica" charset="0"/>
                        </a:rPr>
                        <a:t>. 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66778" y="48813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4281"/>
            <a:ext cx="10515600" cy="1325563"/>
          </a:xfrm>
        </p:spPr>
        <p:txBody>
          <a:bodyPr/>
          <a:lstStyle/>
          <a:p>
            <a:r>
              <a:rPr lang="es-ES_tradnl" dirty="0"/>
              <a:t> </a:t>
            </a:r>
            <a:r>
              <a:rPr lang="es-ES_tradnl" b="1" dirty="0"/>
              <a:t>Pierre </a:t>
            </a:r>
            <a:r>
              <a:rPr lang="es-ES_tradnl" b="1" dirty="0" err="1"/>
              <a:t>Ronsard</a:t>
            </a:r>
            <a:r>
              <a:rPr lang="es-ES_tradnl" dirty="0"/>
              <a:t> 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71751"/>
            <a:ext cx="10515600" cy="4351338"/>
          </a:xfrm>
        </p:spPr>
        <p:txBody>
          <a:bodyPr/>
          <a:lstStyle/>
          <a:p>
            <a:r>
              <a:rPr lang="es-ES_tradnl" i="1" dirty="0" err="1"/>
              <a:t>Franciade</a:t>
            </a:r>
            <a:r>
              <a:rPr lang="es-ES_tradnl" dirty="0"/>
              <a:t> </a:t>
            </a:r>
            <a:r>
              <a:rPr lang="es-ES_tradnl" dirty="0" smtClean="0"/>
              <a:t>(1572).</a:t>
            </a:r>
          </a:p>
          <a:p>
            <a:r>
              <a:rPr lang="es-ES_tradnl" sz="2400" dirty="0" smtClean="0"/>
              <a:t>La </a:t>
            </a:r>
            <a:r>
              <a:rPr lang="es-ES_tradnl" sz="2400" dirty="0" err="1" smtClean="0"/>
              <a:t>langue</a:t>
            </a:r>
            <a:r>
              <a:rPr lang="es-ES_tradnl" sz="2400" dirty="0" smtClean="0"/>
              <a:t> </a:t>
            </a:r>
            <a:r>
              <a:rPr lang="es-ES_tradnl" sz="2400" dirty="0" err="1"/>
              <a:t>vulgaire</a:t>
            </a:r>
            <a:r>
              <a:rPr lang="es-ES_tradnl" sz="2400" dirty="0"/>
              <a:t> </a:t>
            </a:r>
            <a:r>
              <a:rPr lang="es-ES_tradnl" sz="2400" dirty="0" err="1"/>
              <a:t>française</a:t>
            </a:r>
            <a:r>
              <a:rPr lang="es-ES_tradnl" sz="2400" dirty="0"/>
              <a:t> </a:t>
            </a:r>
            <a:r>
              <a:rPr lang="es-ES_tradnl" sz="2400" dirty="0" err="1"/>
              <a:t>était</a:t>
            </a:r>
            <a:r>
              <a:rPr lang="es-ES_tradnl" sz="2400" dirty="0"/>
              <a:t> </a:t>
            </a:r>
            <a:r>
              <a:rPr lang="es-ES_tradnl" sz="2400" dirty="0" err="1"/>
              <a:t>capable</a:t>
            </a:r>
            <a:r>
              <a:rPr lang="es-ES_tradnl" sz="2400" dirty="0"/>
              <a:t> de </a:t>
            </a:r>
            <a:r>
              <a:rPr lang="es-ES_tradnl" sz="2400" dirty="0" err="1"/>
              <a:t>produire</a:t>
            </a:r>
            <a:r>
              <a:rPr lang="es-ES_tradnl" sz="2400" dirty="0"/>
              <a:t> un </a:t>
            </a:r>
            <a:r>
              <a:rPr lang="es-ES_tradnl" sz="2400" dirty="0" err="1"/>
              <a:t>poème</a:t>
            </a:r>
            <a:r>
              <a:rPr lang="es-ES_tradnl" sz="2400" dirty="0"/>
              <a:t> </a:t>
            </a:r>
            <a:r>
              <a:rPr lang="es-ES_tradnl" sz="2400" dirty="0" err="1"/>
              <a:t>appartenant</a:t>
            </a:r>
            <a:r>
              <a:rPr lang="es-ES_tradnl" sz="2400" dirty="0"/>
              <a:t> </a:t>
            </a:r>
            <a:r>
              <a:rPr lang="es-ES_tradnl" sz="2400" dirty="0" err="1"/>
              <a:t>au</a:t>
            </a:r>
            <a:r>
              <a:rPr lang="es-ES_tradnl" sz="2400" dirty="0"/>
              <a:t> plus </a:t>
            </a:r>
            <a:r>
              <a:rPr lang="es-ES_tradnl" sz="2400" dirty="0" err="1"/>
              <a:t>prestigieux</a:t>
            </a:r>
            <a:r>
              <a:rPr lang="es-ES_tradnl" sz="2400" dirty="0"/>
              <a:t> des </a:t>
            </a:r>
            <a:r>
              <a:rPr lang="es-ES_tradnl" sz="2400" dirty="0" err="1"/>
              <a:t>genres</a:t>
            </a:r>
            <a:r>
              <a:rPr lang="es-ES_tradnl" sz="2400" dirty="0"/>
              <a:t> </a:t>
            </a:r>
            <a:r>
              <a:rPr lang="es-ES_tradnl" sz="2400" dirty="0" err="1"/>
              <a:t>littéraires</a:t>
            </a:r>
            <a:r>
              <a:rPr lang="es-ES_tradnl" sz="2400" dirty="0"/>
              <a:t>, et de </a:t>
            </a:r>
            <a:r>
              <a:rPr lang="es-ES_tradnl" sz="2400" dirty="0" err="1"/>
              <a:t>fournir</a:t>
            </a:r>
            <a:r>
              <a:rPr lang="es-ES_tradnl" sz="2400" dirty="0"/>
              <a:t> un </a:t>
            </a:r>
            <a:r>
              <a:rPr lang="es-ES_tradnl" sz="2400" dirty="0" err="1"/>
              <a:t>mythe</a:t>
            </a:r>
            <a:r>
              <a:rPr lang="es-ES_tradnl" sz="2400" dirty="0"/>
              <a:t> </a:t>
            </a:r>
            <a:r>
              <a:rPr lang="es-ES_tradnl" sz="2400" dirty="0" err="1"/>
              <a:t>d'origine</a:t>
            </a:r>
            <a:r>
              <a:rPr lang="es-ES_tradnl" sz="2400" dirty="0"/>
              <a:t> </a:t>
            </a:r>
            <a:r>
              <a:rPr lang="es-ES_tradnl" sz="2400" dirty="0" err="1"/>
              <a:t>national</a:t>
            </a:r>
            <a:r>
              <a:rPr lang="es-ES_tradnl" sz="2400" dirty="0"/>
              <a:t> </a:t>
            </a:r>
            <a:r>
              <a:rPr lang="es-ES_tradnl" sz="2400" dirty="0" err="1"/>
              <a:t>liant</a:t>
            </a:r>
            <a:r>
              <a:rPr lang="es-ES_tradnl" sz="2400" dirty="0"/>
              <a:t> la France </a:t>
            </a:r>
            <a:r>
              <a:rPr lang="es-ES_tradnl" sz="2400" dirty="0" err="1"/>
              <a:t>à</a:t>
            </a:r>
            <a:r>
              <a:rPr lang="es-ES_tradnl" sz="2400" dirty="0"/>
              <a:t> un </a:t>
            </a:r>
            <a:r>
              <a:rPr lang="es-ES_tradnl" sz="2400" dirty="0" err="1"/>
              <a:t>passé</a:t>
            </a:r>
            <a:r>
              <a:rPr lang="es-ES_tradnl" sz="2400" dirty="0"/>
              <a:t> </a:t>
            </a:r>
            <a:r>
              <a:rPr lang="es-ES_tradnl" sz="2400" dirty="0" err="1"/>
              <a:t>hellénique</a:t>
            </a:r>
            <a:r>
              <a:rPr lang="es-ES_tradnl" sz="2400" dirty="0"/>
              <a:t>. </a:t>
            </a:r>
            <a:r>
              <a:rPr lang="es-ES_tradnl" sz="2400" dirty="0" err="1"/>
              <a:t>Dans</a:t>
            </a:r>
            <a:r>
              <a:rPr lang="es-ES_tradnl" sz="2400" dirty="0"/>
              <a:t> </a:t>
            </a:r>
            <a:r>
              <a:rPr lang="es-ES_tradnl" sz="2400" dirty="0" err="1"/>
              <a:t>sa</a:t>
            </a:r>
            <a:r>
              <a:rPr lang="es-ES_tradnl" sz="2400" dirty="0"/>
              <a:t> </a:t>
            </a:r>
            <a:r>
              <a:rPr lang="es-ES_tradnl" sz="2400" dirty="0" err="1"/>
              <a:t>préface</a:t>
            </a:r>
            <a:r>
              <a:rPr lang="es-ES_tradnl" sz="2400" dirty="0"/>
              <a:t>, </a:t>
            </a:r>
            <a:r>
              <a:rPr lang="es-ES_tradnl" sz="2400" dirty="0" err="1"/>
              <a:t>il</a:t>
            </a:r>
            <a:r>
              <a:rPr lang="es-ES_tradnl" sz="2400" dirty="0"/>
              <a:t> </a:t>
            </a:r>
            <a:r>
              <a:rPr lang="es-ES_tradnl" sz="2400" dirty="0" err="1"/>
              <a:t>présente</a:t>
            </a:r>
            <a:r>
              <a:rPr lang="es-ES_tradnl" sz="2400" dirty="0"/>
              <a:t> le </a:t>
            </a:r>
            <a:r>
              <a:rPr lang="es-ES_tradnl" sz="2400" dirty="0" err="1"/>
              <a:t>latin</a:t>
            </a:r>
            <a:r>
              <a:rPr lang="es-ES_tradnl" sz="2400" dirty="0"/>
              <a:t> </a:t>
            </a:r>
            <a:r>
              <a:rPr lang="es-ES_tradnl" sz="2400" dirty="0" err="1"/>
              <a:t>comme</a:t>
            </a:r>
            <a:r>
              <a:rPr lang="es-ES_tradnl" sz="2400" dirty="0"/>
              <a:t> une «</a:t>
            </a:r>
            <a:r>
              <a:rPr lang="es-ES_tradnl" sz="2400" dirty="0" err="1"/>
              <a:t>chose</a:t>
            </a:r>
            <a:r>
              <a:rPr lang="es-ES_tradnl" sz="2400" dirty="0"/>
              <a:t> </a:t>
            </a:r>
            <a:r>
              <a:rPr lang="es-ES_tradnl" sz="2400" dirty="0" err="1"/>
              <a:t>morte</a:t>
            </a:r>
            <a:r>
              <a:rPr lang="es-ES_tradnl" sz="2400" dirty="0" smtClean="0"/>
              <a:t>»:</a:t>
            </a:r>
          </a:p>
          <a:p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34910"/>
              </p:ext>
            </p:extLst>
          </p:nvPr>
        </p:nvGraphicFramePr>
        <p:xfrm>
          <a:off x="1149970" y="3362595"/>
          <a:ext cx="9464040" cy="3093720"/>
        </p:xfrm>
        <a:graphic>
          <a:graphicData uri="http://schemas.openxmlformats.org/drawingml/2006/table">
            <a:tbl>
              <a:tblPr/>
              <a:tblGrid>
                <a:gridCol w="94640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C'est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chose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d'escrire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une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florissante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présent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reçeuë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du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peuple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villes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bourgades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citez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vive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naturelle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approuvée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Princes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Sénateurs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marchands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trafiqueurs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et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composer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une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morte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muette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ensevelie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silence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d'espaces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d'ans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laquelle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s'apprend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plus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l'escole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fouet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par la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lecture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livres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ausquelles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langues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mortes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licite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innover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disgraciées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du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temps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[...]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chose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morte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laquelle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s'est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perdue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par le fil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ainsi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font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choses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humaines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perissent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vieilles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faire place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autres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suivantes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&amp;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nouvelles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: car ce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n'est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raison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la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nature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soit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tousjours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si prodigue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biens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trois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nations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qu'elle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vueille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conserver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richesses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aussi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derniers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premiers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1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Robert </a:t>
            </a:r>
            <a:r>
              <a:rPr lang="es-ES_tradnl" b="1" dirty="0" err="1"/>
              <a:t>Estienne</a:t>
            </a:r>
            <a:r>
              <a:rPr lang="es-ES_tradnl" dirty="0"/>
              <a:t> (1503-1559)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i="1" dirty="0"/>
              <a:t>De la </a:t>
            </a:r>
            <a:r>
              <a:rPr lang="es-ES_tradnl" i="1" dirty="0" err="1" smtClean="0"/>
              <a:t>précellence</a:t>
            </a:r>
            <a:r>
              <a:rPr lang="es-ES_tradnl" i="1" dirty="0" smtClean="0"/>
              <a:t> </a:t>
            </a:r>
            <a:r>
              <a:rPr lang="es-ES_tradnl" i="1" dirty="0"/>
              <a:t>du </a:t>
            </a:r>
            <a:r>
              <a:rPr lang="es-ES_tradnl" i="1" dirty="0" err="1"/>
              <a:t>langage</a:t>
            </a:r>
            <a:r>
              <a:rPr lang="es-ES_tradnl" i="1" dirty="0"/>
              <a:t> </a:t>
            </a:r>
            <a:r>
              <a:rPr lang="es-ES_tradnl" i="1" dirty="0" err="1" smtClean="0"/>
              <a:t>françois</a:t>
            </a:r>
            <a:r>
              <a:rPr lang="es-ES_tradnl" dirty="0"/>
              <a:t> (</a:t>
            </a:r>
            <a:r>
              <a:rPr lang="es-ES_tradnl" dirty="0" smtClean="0"/>
              <a:t>1579)</a:t>
            </a:r>
            <a:r>
              <a:rPr lang="es-ES_tradnl" dirty="0"/>
              <a:t> </a:t>
            </a:r>
          </a:p>
          <a:p>
            <a:r>
              <a:rPr lang="es-ES_tradnl" b="1" dirty="0" err="1" smtClean="0"/>
              <a:t>J'estime</a:t>
            </a:r>
            <a:r>
              <a:rPr lang="es-ES_tradnl" b="1" dirty="0" smtClean="0"/>
              <a:t> </a:t>
            </a:r>
            <a:r>
              <a:rPr lang="es-ES_tradnl" b="1" dirty="0" err="1"/>
              <a:t>qu'en</a:t>
            </a:r>
            <a:r>
              <a:rPr lang="es-ES_tradnl" b="1" dirty="0"/>
              <a:t> cas de </a:t>
            </a:r>
            <a:r>
              <a:rPr lang="es-ES_tradnl" b="1" dirty="0" err="1"/>
              <a:t>langage</a:t>
            </a:r>
            <a:r>
              <a:rPr lang="es-ES_tradnl" b="1" dirty="0"/>
              <a:t> je </a:t>
            </a:r>
            <a:r>
              <a:rPr lang="es-ES_tradnl" b="1" dirty="0" err="1"/>
              <a:t>ne</a:t>
            </a:r>
            <a:r>
              <a:rPr lang="es-ES_tradnl" b="1" dirty="0"/>
              <a:t> </a:t>
            </a:r>
            <a:r>
              <a:rPr lang="es-ES_tradnl" b="1" dirty="0" err="1"/>
              <a:t>puis</a:t>
            </a:r>
            <a:r>
              <a:rPr lang="es-ES_tradnl" b="1" dirty="0"/>
              <a:t> </a:t>
            </a:r>
            <a:r>
              <a:rPr lang="es-ES_tradnl" b="1" dirty="0" err="1"/>
              <a:t>appeler</a:t>
            </a:r>
            <a:r>
              <a:rPr lang="es-ES_tradnl" b="1" dirty="0"/>
              <a:t> le </a:t>
            </a:r>
            <a:r>
              <a:rPr lang="es-ES_tradnl" b="1" dirty="0" err="1"/>
              <a:t>cueur</a:t>
            </a:r>
            <a:r>
              <a:rPr lang="es-ES_tradnl" b="1" dirty="0"/>
              <a:t> de la France les </a:t>
            </a:r>
            <a:r>
              <a:rPr lang="es-ES_tradnl" b="1" dirty="0" err="1"/>
              <a:t>lieux</a:t>
            </a:r>
            <a:r>
              <a:rPr lang="es-ES_tradnl" b="1" dirty="0"/>
              <a:t> </a:t>
            </a:r>
            <a:r>
              <a:rPr lang="es-ES_tradnl" b="1" dirty="0" err="1"/>
              <a:t>où</a:t>
            </a:r>
            <a:r>
              <a:rPr lang="es-ES_tradnl" b="1" dirty="0"/>
              <a:t> </a:t>
            </a:r>
            <a:r>
              <a:rPr lang="es-ES_tradnl" b="1" dirty="0" err="1"/>
              <a:t>sa</a:t>
            </a:r>
            <a:r>
              <a:rPr lang="es-ES_tradnl" b="1" dirty="0"/>
              <a:t> </a:t>
            </a:r>
            <a:r>
              <a:rPr lang="es-ES_tradnl" b="1" dirty="0" err="1"/>
              <a:t>nayveté</a:t>
            </a:r>
            <a:r>
              <a:rPr lang="es-ES_tradnl" b="1" dirty="0"/>
              <a:t> et </a:t>
            </a:r>
            <a:r>
              <a:rPr lang="es-ES_tradnl" b="1" dirty="0" err="1"/>
              <a:t>pureté</a:t>
            </a:r>
            <a:r>
              <a:rPr lang="es-ES_tradnl" b="1" dirty="0"/>
              <a:t> </a:t>
            </a:r>
            <a:r>
              <a:rPr lang="es-ES_tradnl" b="1" dirty="0" err="1"/>
              <a:t>est</a:t>
            </a:r>
            <a:r>
              <a:rPr lang="es-ES_tradnl" b="1" dirty="0"/>
              <a:t> le </a:t>
            </a:r>
            <a:r>
              <a:rPr lang="es-ES_tradnl" b="1" dirty="0" err="1"/>
              <a:t>mieux</a:t>
            </a:r>
            <a:r>
              <a:rPr lang="es-ES_tradnl" b="1" dirty="0"/>
              <a:t> </a:t>
            </a:r>
            <a:r>
              <a:rPr lang="es-ES_tradnl" b="1" dirty="0" err="1"/>
              <a:t>conservee</a:t>
            </a:r>
            <a:r>
              <a:rPr lang="es-ES_tradnl" b="1" dirty="0"/>
              <a:t>: de </a:t>
            </a:r>
            <a:r>
              <a:rPr lang="es-ES_tradnl" b="1" dirty="0" err="1"/>
              <a:t>sorte</a:t>
            </a:r>
            <a:r>
              <a:rPr lang="es-ES_tradnl" b="1" dirty="0"/>
              <a:t> que </a:t>
            </a:r>
            <a:r>
              <a:rPr lang="es-ES_tradnl" b="1" dirty="0" err="1"/>
              <a:t>tous</a:t>
            </a:r>
            <a:r>
              <a:rPr lang="es-ES_tradnl" b="1" dirty="0"/>
              <a:t> y </a:t>
            </a:r>
            <a:r>
              <a:rPr lang="es-ES_tradnl" b="1" dirty="0" err="1"/>
              <a:t>sont</a:t>
            </a:r>
            <a:r>
              <a:rPr lang="es-ES_tradnl" b="1" dirty="0"/>
              <a:t> </a:t>
            </a:r>
            <a:r>
              <a:rPr lang="es-ES_tradnl" b="1" dirty="0" err="1"/>
              <a:t>d'accord</a:t>
            </a:r>
            <a:r>
              <a:rPr lang="es-ES_tradnl" b="1" dirty="0"/>
              <a:t> que ces </a:t>
            </a:r>
            <a:r>
              <a:rPr lang="es-ES_tradnl" b="1" dirty="0" err="1"/>
              <a:t>voscables</a:t>
            </a:r>
            <a:r>
              <a:rPr lang="es-ES_tradnl" b="1" dirty="0"/>
              <a:t> </a:t>
            </a:r>
            <a:r>
              <a:rPr lang="es-ES_tradnl" b="1" dirty="0" err="1"/>
              <a:t>estrangers</a:t>
            </a:r>
            <a:r>
              <a:rPr lang="es-ES_tradnl" b="1" dirty="0"/>
              <a:t> </a:t>
            </a:r>
            <a:r>
              <a:rPr lang="es-ES_tradnl" b="1" dirty="0" err="1"/>
              <a:t>nous</a:t>
            </a:r>
            <a:r>
              <a:rPr lang="es-ES_tradnl" b="1" dirty="0"/>
              <a:t> </a:t>
            </a:r>
            <a:r>
              <a:rPr lang="es-ES_tradnl" b="1" dirty="0" err="1"/>
              <a:t>doivent</a:t>
            </a:r>
            <a:r>
              <a:rPr lang="es-ES_tradnl" b="1" dirty="0"/>
              <a:t> servir de </a:t>
            </a:r>
            <a:r>
              <a:rPr lang="es-ES_tradnl" b="1" dirty="0" err="1"/>
              <a:t>passetemps</a:t>
            </a:r>
            <a:r>
              <a:rPr lang="es-ES_tradnl" b="1" dirty="0"/>
              <a:t> </a:t>
            </a:r>
            <a:r>
              <a:rPr lang="es-ES_tradnl" b="1" dirty="0" err="1"/>
              <a:t>plustost</a:t>
            </a:r>
            <a:r>
              <a:rPr lang="es-ES_tradnl" b="1" dirty="0"/>
              <a:t> que </a:t>
            </a:r>
            <a:r>
              <a:rPr lang="es-ES_tradnl" b="1" dirty="0" err="1"/>
              <a:t>d'ornement</a:t>
            </a:r>
            <a:r>
              <a:rPr lang="es-ES_tradnl" b="1" dirty="0"/>
              <a:t> </a:t>
            </a:r>
            <a:r>
              <a:rPr lang="es-ES_tradnl" b="1" dirty="0" err="1"/>
              <a:t>ou</a:t>
            </a:r>
            <a:r>
              <a:rPr lang="es-ES_tradnl" b="1" dirty="0"/>
              <a:t> </a:t>
            </a:r>
            <a:r>
              <a:rPr lang="es-ES_tradnl" b="1" dirty="0" err="1"/>
              <a:t>enrichissement</a:t>
            </a:r>
            <a:r>
              <a:rPr lang="es-ES_tradnl" b="1" dirty="0"/>
              <a:t>, et que le </a:t>
            </a:r>
            <a:r>
              <a:rPr lang="es-ES_tradnl" b="1" dirty="0" err="1"/>
              <a:t>langage</a:t>
            </a:r>
            <a:r>
              <a:rPr lang="es-ES_tradnl" b="1" dirty="0"/>
              <a:t> de </a:t>
            </a:r>
            <a:r>
              <a:rPr lang="es-ES_tradnl" b="1" dirty="0" err="1"/>
              <a:t>ceux</a:t>
            </a:r>
            <a:r>
              <a:rPr lang="es-ES_tradnl" b="1" dirty="0"/>
              <a:t> </a:t>
            </a:r>
            <a:r>
              <a:rPr lang="es-ES_tradnl" b="1" dirty="0" err="1"/>
              <a:t>qui</a:t>
            </a:r>
            <a:r>
              <a:rPr lang="es-ES_tradnl" b="1" dirty="0"/>
              <a:t> en </a:t>
            </a:r>
            <a:r>
              <a:rPr lang="es-ES_tradnl" b="1" dirty="0" err="1"/>
              <a:t>usent</a:t>
            </a:r>
            <a:r>
              <a:rPr lang="es-ES_tradnl" b="1" dirty="0"/>
              <a:t> </a:t>
            </a:r>
            <a:r>
              <a:rPr lang="es-ES_tradnl" b="1" dirty="0" err="1"/>
              <a:t>autrement</a:t>
            </a:r>
            <a:r>
              <a:rPr lang="es-ES_tradnl" b="1" dirty="0"/>
              <a:t>, </a:t>
            </a:r>
            <a:r>
              <a:rPr lang="es-ES_tradnl" b="1" dirty="0" err="1"/>
              <a:t>doit</a:t>
            </a:r>
            <a:r>
              <a:rPr lang="es-ES_tradnl" b="1" dirty="0"/>
              <a:t> </a:t>
            </a:r>
            <a:r>
              <a:rPr lang="es-ES_tradnl" b="1" dirty="0" err="1"/>
              <a:t>estre</a:t>
            </a:r>
            <a:r>
              <a:rPr lang="es-ES_tradnl" b="1" dirty="0"/>
              <a:t> </a:t>
            </a:r>
            <a:r>
              <a:rPr lang="es-ES_tradnl" b="1" dirty="0" err="1"/>
              <a:t>déclaré</a:t>
            </a:r>
            <a:r>
              <a:rPr lang="es-ES_tradnl" b="1" dirty="0"/>
              <a:t> non </a:t>
            </a:r>
            <a:r>
              <a:rPr lang="es-ES_tradnl" b="1" dirty="0" err="1"/>
              <a:t>pas</a:t>
            </a:r>
            <a:r>
              <a:rPr lang="es-ES_tradnl" b="1" dirty="0"/>
              <a:t> </a:t>
            </a:r>
            <a:r>
              <a:rPr lang="es-ES_tradnl" b="1" dirty="0" err="1"/>
              <a:t>françois</a:t>
            </a:r>
            <a:r>
              <a:rPr lang="es-ES_tradnl" b="1" dirty="0"/>
              <a:t> </a:t>
            </a:r>
            <a:r>
              <a:rPr lang="es-ES_tradnl" b="1" dirty="0" err="1"/>
              <a:t>mais</a:t>
            </a:r>
            <a:r>
              <a:rPr lang="es-ES_tradnl" b="1" dirty="0"/>
              <a:t> </a:t>
            </a:r>
            <a:r>
              <a:rPr lang="es-ES_tradnl" b="1" dirty="0" err="1"/>
              <a:t>gastefrançois</a:t>
            </a:r>
            <a:r>
              <a:rPr lang="es-ES_tradnl" b="1" dirty="0" smtClean="0"/>
              <a:t>.</a:t>
            </a:r>
            <a:endParaRPr lang="es-ES_tradnl" b="1" dirty="0"/>
          </a:p>
          <a:p>
            <a:r>
              <a:rPr lang="es-ES_tradnl" dirty="0"/>
              <a:t>Robert </a:t>
            </a:r>
            <a:r>
              <a:rPr lang="es-ES_tradnl" dirty="0" err="1"/>
              <a:t>Estienne</a:t>
            </a:r>
            <a:r>
              <a:rPr lang="es-ES_tradnl" dirty="0"/>
              <a:t> </a:t>
            </a:r>
            <a:r>
              <a:rPr lang="es-ES_tradnl" dirty="0" err="1"/>
              <a:t>introduisit</a:t>
            </a:r>
            <a:r>
              <a:rPr lang="es-ES_tradnl" dirty="0"/>
              <a:t> en 1530 </a:t>
            </a:r>
            <a:r>
              <a:rPr lang="es-ES_tradnl" dirty="0" err="1"/>
              <a:t>l'accent</a:t>
            </a:r>
            <a:r>
              <a:rPr lang="es-ES_tradnl" dirty="0"/>
              <a:t> </a:t>
            </a:r>
            <a:r>
              <a:rPr lang="es-ES_tradnl" dirty="0" err="1"/>
              <a:t>aigu</a:t>
            </a:r>
            <a:r>
              <a:rPr lang="es-ES_tradnl" dirty="0"/>
              <a:t>, </a:t>
            </a:r>
            <a:r>
              <a:rPr lang="es-ES_tradnl" dirty="0" err="1"/>
              <a:t>l'accent</a:t>
            </a:r>
            <a:r>
              <a:rPr lang="es-ES_tradnl" dirty="0"/>
              <a:t> grave et </a:t>
            </a:r>
            <a:r>
              <a:rPr lang="es-ES_tradnl" dirty="0" err="1"/>
              <a:t>l'accent</a:t>
            </a:r>
            <a:r>
              <a:rPr lang="es-ES_tradnl" dirty="0"/>
              <a:t> </a:t>
            </a:r>
            <a:r>
              <a:rPr lang="es-ES_tradnl" dirty="0" err="1"/>
              <a:t>circonflexe</a:t>
            </a:r>
            <a:endParaRPr lang="es-ES_tradnl" b="1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562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 </a:t>
            </a:r>
            <a:r>
              <a:rPr lang="is-IS" b="1" dirty="0"/>
              <a:t>René Descartes </a:t>
            </a:r>
            <a:r>
              <a:rPr lang="is-IS" dirty="0"/>
              <a:t>(1596-1659) 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8988"/>
          </a:xfrm>
        </p:spPr>
        <p:txBody>
          <a:bodyPr/>
          <a:lstStyle/>
          <a:p>
            <a:r>
              <a:rPr lang="es-ES_tradnl" dirty="0"/>
              <a:t> </a:t>
            </a:r>
            <a:r>
              <a:rPr lang="es-ES_tradnl" dirty="0" err="1"/>
              <a:t>R</a:t>
            </a:r>
            <a:r>
              <a:rPr lang="es-ES_tradnl" dirty="0" err="1" smtClean="0"/>
              <a:t>édaction</a:t>
            </a:r>
            <a:r>
              <a:rPr lang="es-ES_tradnl" dirty="0" smtClean="0"/>
              <a:t> de </a:t>
            </a:r>
            <a:r>
              <a:rPr lang="es-ES_tradnl" dirty="0"/>
              <a:t>son </a:t>
            </a:r>
            <a:r>
              <a:rPr lang="es-ES_tradnl" dirty="0" err="1"/>
              <a:t>célèbre</a:t>
            </a:r>
            <a:r>
              <a:rPr lang="es-ES_tradnl" dirty="0"/>
              <a:t> </a:t>
            </a:r>
            <a:r>
              <a:rPr lang="es-ES_tradnl" i="1" dirty="0" err="1"/>
              <a:t>Discours</a:t>
            </a:r>
            <a:r>
              <a:rPr lang="es-ES_tradnl" i="1" dirty="0"/>
              <a:t> de la </a:t>
            </a:r>
            <a:r>
              <a:rPr lang="es-ES_tradnl" i="1" dirty="0" err="1"/>
              <a:t>méthode</a:t>
            </a:r>
            <a:r>
              <a:rPr lang="es-ES_tradnl" dirty="0"/>
              <a:t> (1637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b="1" dirty="0" smtClean="0"/>
              <a:t>Et </a:t>
            </a:r>
            <a:r>
              <a:rPr lang="es-ES_tradnl" b="1" dirty="0"/>
              <a:t>si </a:t>
            </a:r>
            <a:r>
              <a:rPr lang="es-ES_tradnl" b="1" dirty="0" err="1"/>
              <a:t>j'écris</a:t>
            </a:r>
            <a:r>
              <a:rPr lang="es-ES_tradnl" b="1" dirty="0"/>
              <a:t> en </a:t>
            </a:r>
            <a:r>
              <a:rPr lang="es-ES_tradnl" b="1" u="sng" dirty="0" err="1">
                <a:solidFill>
                  <a:srgbClr val="FF0000"/>
                </a:solidFill>
              </a:rPr>
              <a:t>français</a:t>
            </a:r>
            <a:r>
              <a:rPr lang="es-ES_tradnl" b="1" u="sng" dirty="0">
                <a:solidFill>
                  <a:srgbClr val="FF0000"/>
                </a:solidFill>
              </a:rPr>
              <a:t> </a:t>
            </a:r>
            <a:r>
              <a:rPr lang="es-ES_tradnl" b="1" u="sng" dirty="0" err="1">
                <a:solidFill>
                  <a:srgbClr val="FF0000"/>
                </a:solidFill>
              </a:rPr>
              <a:t>qui</a:t>
            </a:r>
            <a:r>
              <a:rPr lang="es-ES_tradnl" b="1" u="sng" dirty="0">
                <a:solidFill>
                  <a:srgbClr val="FF0000"/>
                </a:solidFill>
              </a:rPr>
              <a:t> </a:t>
            </a:r>
            <a:r>
              <a:rPr lang="es-ES_tradnl" b="1" u="sng" dirty="0" err="1">
                <a:solidFill>
                  <a:srgbClr val="FF0000"/>
                </a:solidFill>
              </a:rPr>
              <a:t>est</a:t>
            </a:r>
            <a:r>
              <a:rPr lang="es-ES_tradnl" b="1" u="sng" dirty="0">
                <a:solidFill>
                  <a:srgbClr val="FF0000"/>
                </a:solidFill>
              </a:rPr>
              <a:t> la </a:t>
            </a:r>
            <a:r>
              <a:rPr lang="es-ES_tradnl" b="1" u="sng" dirty="0" err="1">
                <a:solidFill>
                  <a:srgbClr val="FF0000"/>
                </a:solidFill>
              </a:rPr>
              <a:t>langue</a:t>
            </a:r>
            <a:r>
              <a:rPr lang="es-ES_tradnl" b="1" u="sng" dirty="0">
                <a:solidFill>
                  <a:srgbClr val="FF0000"/>
                </a:solidFill>
              </a:rPr>
              <a:t> de </a:t>
            </a:r>
            <a:r>
              <a:rPr lang="es-ES_tradnl" b="1" u="sng" dirty="0" err="1">
                <a:solidFill>
                  <a:srgbClr val="FF0000"/>
                </a:solidFill>
              </a:rPr>
              <a:t>mon</a:t>
            </a:r>
            <a:r>
              <a:rPr lang="es-ES_tradnl" b="1" u="sng" dirty="0">
                <a:solidFill>
                  <a:srgbClr val="FF0000"/>
                </a:solidFill>
              </a:rPr>
              <a:t> </a:t>
            </a:r>
            <a:r>
              <a:rPr lang="es-ES_tradnl" b="1" u="sng" dirty="0" err="1">
                <a:solidFill>
                  <a:srgbClr val="FF0000"/>
                </a:solidFill>
              </a:rPr>
              <a:t>pays</a:t>
            </a:r>
            <a:r>
              <a:rPr lang="es-ES_tradnl" b="1" dirty="0"/>
              <a:t>, </a:t>
            </a:r>
            <a:r>
              <a:rPr lang="es-ES_tradnl" b="1" dirty="0" err="1"/>
              <a:t>plutôt</a:t>
            </a:r>
            <a:r>
              <a:rPr lang="es-ES_tradnl" b="1" dirty="0"/>
              <a:t> </a:t>
            </a:r>
            <a:r>
              <a:rPr lang="es-ES_tradnl" b="1" dirty="0" err="1"/>
              <a:t>qu'en</a:t>
            </a:r>
            <a:r>
              <a:rPr lang="es-ES_tradnl" b="1" dirty="0"/>
              <a:t> </a:t>
            </a:r>
            <a:r>
              <a:rPr lang="es-ES_tradnl" b="1" dirty="0" err="1"/>
              <a:t>latin</a:t>
            </a:r>
            <a:r>
              <a:rPr lang="es-ES_tradnl" b="1" dirty="0"/>
              <a:t>, </a:t>
            </a:r>
            <a:r>
              <a:rPr lang="es-ES_tradnl" b="1" dirty="0" err="1"/>
              <a:t>qui</a:t>
            </a:r>
            <a:r>
              <a:rPr lang="es-ES_tradnl" b="1" dirty="0"/>
              <a:t> </a:t>
            </a:r>
            <a:r>
              <a:rPr lang="es-ES_tradnl" b="1" dirty="0" err="1"/>
              <a:t>est</a:t>
            </a:r>
            <a:r>
              <a:rPr lang="es-ES_tradnl" b="1" dirty="0"/>
              <a:t> </a:t>
            </a:r>
            <a:r>
              <a:rPr lang="es-ES_tradnl" b="1" dirty="0" err="1"/>
              <a:t>celle</a:t>
            </a:r>
            <a:r>
              <a:rPr lang="es-ES_tradnl" b="1" dirty="0"/>
              <a:t> de mes </a:t>
            </a:r>
            <a:r>
              <a:rPr lang="es-ES_tradnl" b="1" dirty="0" err="1"/>
              <a:t>précepteurs</a:t>
            </a:r>
            <a:r>
              <a:rPr lang="es-ES_tradnl" b="1" dirty="0"/>
              <a:t>, </a:t>
            </a:r>
            <a:r>
              <a:rPr lang="es-ES_tradnl" b="1" dirty="0" err="1"/>
              <a:t>c'est</a:t>
            </a:r>
            <a:r>
              <a:rPr lang="es-ES_tradnl" b="1" dirty="0"/>
              <a:t> </a:t>
            </a:r>
            <a:r>
              <a:rPr lang="es-ES_tradnl" b="1" dirty="0" err="1"/>
              <a:t>à</a:t>
            </a:r>
            <a:r>
              <a:rPr lang="es-ES_tradnl" b="1" dirty="0"/>
              <a:t> cause que </a:t>
            </a:r>
            <a:r>
              <a:rPr lang="es-ES_tradnl" b="1" dirty="0" err="1"/>
              <a:t>j'espère</a:t>
            </a:r>
            <a:r>
              <a:rPr lang="es-ES_tradnl" b="1" dirty="0"/>
              <a:t> que </a:t>
            </a:r>
            <a:r>
              <a:rPr lang="es-ES_tradnl" b="1" dirty="0" err="1"/>
              <a:t>ceux</a:t>
            </a:r>
            <a:r>
              <a:rPr lang="es-ES_tradnl" b="1" dirty="0"/>
              <a:t> </a:t>
            </a:r>
            <a:r>
              <a:rPr lang="es-ES_tradnl" b="1" dirty="0" err="1"/>
              <a:t>qui</a:t>
            </a:r>
            <a:r>
              <a:rPr lang="es-ES_tradnl" b="1" dirty="0"/>
              <a:t> </a:t>
            </a:r>
            <a:r>
              <a:rPr lang="es-ES_tradnl" b="1" dirty="0" err="1"/>
              <a:t>ne</a:t>
            </a:r>
            <a:r>
              <a:rPr lang="es-ES_tradnl" b="1" dirty="0"/>
              <a:t> se </a:t>
            </a:r>
            <a:r>
              <a:rPr lang="es-ES_tradnl" b="1" dirty="0" err="1"/>
              <a:t>servent</a:t>
            </a:r>
            <a:r>
              <a:rPr lang="es-ES_tradnl" b="1" dirty="0"/>
              <a:t> que de </a:t>
            </a:r>
            <a:r>
              <a:rPr lang="es-ES_tradnl" b="1" dirty="0" err="1"/>
              <a:t>leur</a:t>
            </a:r>
            <a:r>
              <a:rPr lang="es-ES_tradnl" b="1" dirty="0"/>
              <a:t> </a:t>
            </a:r>
            <a:r>
              <a:rPr lang="es-ES_tradnl" b="1" dirty="0" err="1"/>
              <a:t>raison</a:t>
            </a:r>
            <a:r>
              <a:rPr lang="es-ES_tradnl" b="1" dirty="0"/>
              <a:t> </a:t>
            </a:r>
            <a:r>
              <a:rPr lang="es-ES_tradnl" b="1" dirty="0" err="1"/>
              <a:t>naturelle</a:t>
            </a:r>
            <a:r>
              <a:rPr lang="es-ES_tradnl" b="1" dirty="0"/>
              <a:t> </a:t>
            </a:r>
            <a:r>
              <a:rPr lang="es-ES_tradnl" b="1" dirty="0" err="1"/>
              <a:t>toute</a:t>
            </a:r>
            <a:r>
              <a:rPr lang="es-ES_tradnl" b="1" dirty="0"/>
              <a:t> </a:t>
            </a:r>
            <a:r>
              <a:rPr lang="es-ES_tradnl" b="1" dirty="0" err="1"/>
              <a:t>pure</a:t>
            </a:r>
            <a:r>
              <a:rPr lang="es-ES_tradnl" b="1" dirty="0"/>
              <a:t>, </a:t>
            </a:r>
            <a:r>
              <a:rPr lang="es-ES_tradnl" b="1" dirty="0" err="1"/>
              <a:t>jugeront</a:t>
            </a:r>
            <a:r>
              <a:rPr lang="es-ES_tradnl" b="1" dirty="0"/>
              <a:t> </a:t>
            </a:r>
            <a:r>
              <a:rPr lang="es-ES_tradnl" b="1" dirty="0" err="1"/>
              <a:t>mieux</a:t>
            </a:r>
            <a:r>
              <a:rPr lang="es-ES_tradnl" b="1" dirty="0"/>
              <a:t> de mes </a:t>
            </a:r>
            <a:r>
              <a:rPr lang="es-ES_tradnl" b="1" dirty="0" err="1"/>
              <a:t>opinions</a:t>
            </a:r>
            <a:r>
              <a:rPr lang="es-ES_tradnl" b="1" dirty="0"/>
              <a:t>, que </a:t>
            </a:r>
            <a:r>
              <a:rPr lang="es-ES_tradnl" b="1" dirty="0" err="1"/>
              <a:t>ceux</a:t>
            </a:r>
            <a:r>
              <a:rPr lang="es-ES_tradnl" b="1" dirty="0"/>
              <a:t> </a:t>
            </a:r>
            <a:r>
              <a:rPr lang="es-ES_tradnl" b="1" dirty="0" err="1"/>
              <a:t>qui</a:t>
            </a:r>
            <a:r>
              <a:rPr lang="es-ES_tradnl" b="1" dirty="0"/>
              <a:t> </a:t>
            </a:r>
            <a:r>
              <a:rPr lang="es-ES_tradnl" b="1" dirty="0" err="1"/>
              <a:t>ne</a:t>
            </a:r>
            <a:r>
              <a:rPr lang="es-ES_tradnl" b="1" dirty="0"/>
              <a:t> </a:t>
            </a:r>
            <a:r>
              <a:rPr lang="es-ES_tradnl" b="1" dirty="0" err="1"/>
              <a:t>croient</a:t>
            </a:r>
            <a:r>
              <a:rPr lang="es-ES_tradnl" b="1" dirty="0"/>
              <a:t> </a:t>
            </a:r>
            <a:r>
              <a:rPr lang="es-ES_tradnl" b="1" dirty="0" err="1"/>
              <a:t>qu'aux</a:t>
            </a:r>
            <a:r>
              <a:rPr lang="es-ES_tradnl" b="1" dirty="0"/>
              <a:t> </a:t>
            </a:r>
            <a:r>
              <a:rPr lang="es-ES_tradnl" b="1" dirty="0" err="1"/>
              <a:t>livres</a:t>
            </a:r>
            <a:r>
              <a:rPr lang="es-ES_tradnl" b="1" dirty="0"/>
              <a:t> </a:t>
            </a:r>
            <a:r>
              <a:rPr lang="es-ES_tradnl" b="1" dirty="0" err="1"/>
              <a:t>anciens</a:t>
            </a:r>
            <a:r>
              <a:rPr lang="es-ES_tradnl" b="1" dirty="0"/>
              <a:t>; et </a:t>
            </a:r>
            <a:r>
              <a:rPr lang="es-ES_tradnl" b="1" dirty="0" err="1"/>
              <a:t>pour</a:t>
            </a:r>
            <a:r>
              <a:rPr lang="es-ES_tradnl" b="1" dirty="0"/>
              <a:t> </a:t>
            </a:r>
            <a:r>
              <a:rPr lang="es-ES_tradnl" b="1" dirty="0" err="1"/>
              <a:t>ceux</a:t>
            </a:r>
            <a:r>
              <a:rPr lang="es-ES_tradnl" b="1" dirty="0"/>
              <a:t> </a:t>
            </a:r>
            <a:r>
              <a:rPr lang="es-ES_tradnl" b="1" dirty="0" err="1"/>
              <a:t>qui</a:t>
            </a:r>
            <a:r>
              <a:rPr lang="es-ES_tradnl" b="1" dirty="0"/>
              <a:t> </a:t>
            </a:r>
            <a:r>
              <a:rPr lang="es-ES_tradnl" b="1" dirty="0" err="1"/>
              <a:t>joignent</a:t>
            </a:r>
            <a:r>
              <a:rPr lang="es-ES_tradnl" b="1" dirty="0"/>
              <a:t> le bon </a:t>
            </a:r>
            <a:r>
              <a:rPr lang="es-ES_tradnl" b="1" dirty="0" err="1"/>
              <a:t>sens</a:t>
            </a:r>
            <a:r>
              <a:rPr lang="es-ES_tradnl" b="1" dirty="0"/>
              <a:t> </a:t>
            </a:r>
            <a:r>
              <a:rPr lang="es-ES_tradnl" b="1" dirty="0" err="1"/>
              <a:t>avec</a:t>
            </a:r>
            <a:r>
              <a:rPr lang="es-ES_tradnl" b="1" dirty="0"/>
              <a:t> </a:t>
            </a:r>
            <a:r>
              <a:rPr lang="es-ES_tradnl" b="1" dirty="0" err="1"/>
              <a:t>l'étude</a:t>
            </a:r>
            <a:r>
              <a:rPr lang="es-ES_tradnl" b="1" dirty="0"/>
              <a:t>, </a:t>
            </a:r>
            <a:r>
              <a:rPr lang="es-ES_tradnl" b="1" dirty="0" err="1"/>
              <a:t>lesquels</a:t>
            </a:r>
            <a:r>
              <a:rPr lang="es-ES_tradnl" b="1" dirty="0"/>
              <a:t> </a:t>
            </a:r>
            <a:r>
              <a:rPr lang="es-ES_tradnl" b="1" dirty="0" err="1"/>
              <a:t>seuls</a:t>
            </a:r>
            <a:r>
              <a:rPr lang="es-ES_tradnl" b="1" dirty="0"/>
              <a:t> je </a:t>
            </a:r>
            <a:r>
              <a:rPr lang="es-ES_tradnl" b="1" dirty="0" err="1"/>
              <a:t>souhaite</a:t>
            </a:r>
            <a:r>
              <a:rPr lang="es-ES_tradnl" b="1" dirty="0"/>
              <a:t> </a:t>
            </a:r>
            <a:r>
              <a:rPr lang="es-ES_tradnl" b="1" dirty="0" err="1"/>
              <a:t>pour</a:t>
            </a:r>
            <a:r>
              <a:rPr lang="es-ES_tradnl" b="1" dirty="0"/>
              <a:t> mes </a:t>
            </a:r>
            <a:r>
              <a:rPr lang="es-ES_tradnl" b="1" dirty="0" err="1"/>
              <a:t>juges</a:t>
            </a:r>
            <a:r>
              <a:rPr lang="es-ES_tradnl" b="1" dirty="0"/>
              <a:t>, </a:t>
            </a:r>
            <a:r>
              <a:rPr lang="es-ES_tradnl" b="1" dirty="0" err="1"/>
              <a:t>ils</a:t>
            </a:r>
            <a:r>
              <a:rPr lang="es-ES_tradnl" b="1" dirty="0"/>
              <a:t> </a:t>
            </a:r>
            <a:r>
              <a:rPr lang="es-ES_tradnl" b="1" dirty="0" err="1"/>
              <a:t>ne</a:t>
            </a:r>
            <a:r>
              <a:rPr lang="es-ES_tradnl" b="1" dirty="0"/>
              <a:t> </a:t>
            </a:r>
            <a:r>
              <a:rPr lang="es-ES_tradnl" b="1" dirty="0" err="1"/>
              <a:t>seront</a:t>
            </a:r>
            <a:r>
              <a:rPr lang="es-ES_tradnl" b="1" dirty="0"/>
              <a:t> </a:t>
            </a:r>
            <a:r>
              <a:rPr lang="es-ES_tradnl" b="1" dirty="0" err="1"/>
              <a:t>point</a:t>
            </a:r>
            <a:r>
              <a:rPr lang="es-ES_tradnl" b="1" dirty="0"/>
              <a:t>, je </a:t>
            </a:r>
            <a:r>
              <a:rPr lang="es-ES_tradnl" b="1" dirty="0" err="1"/>
              <a:t>m'assure</a:t>
            </a:r>
            <a:r>
              <a:rPr lang="es-ES_tradnl" b="1" dirty="0"/>
              <a:t>, si </a:t>
            </a:r>
            <a:r>
              <a:rPr lang="es-ES_tradnl" b="1" dirty="0" err="1"/>
              <a:t>partiaux</a:t>
            </a:r>
            <a:r>
              <a:rPr lang="es-ES_tradnl" b="1" dirty="0"/>
              <a:t> </a:t>
            </a:r>
            <a:r>
              <a:rPr lang="es-ES_tradnl" b="1" dirty="0" err="1"/>
              <a:t>pour</a:t>
            </a:r>
            <a:r>
              <a:rPr lang="es-ES_tradnl" b="1" dirty="0"/>
              <a:t> le </a:t>
            </a:r>
            <a:r>
              <a:rPr lang="es-ES_tradnl" b="1" dirty="0" err="1"/>
              <a:t>latin</a:t>
            </a:r>
            <a:r>
              <a:rPr lang="es-ES_tradnl" b="1" dirty="0"/>
              <a:t>, </a:t>
            </a:r>
            <a:r>
              <a:rPr lang="es-ES_tradnl" b="1" dirty="0" err="1"/>
              <a:t>qu'ils</a:t>
            </a:r>
            <a:r>
              <a:rPr lang="es-ES_tradnl" b="1" dirty="0"/>
              <a:t> </a:t>
            </a:r>
            <a:r>
              <a:rPr lang="es-ES_tradnl" b="1" dirty="0" err="1"/>
              <a:t>refusent</a:t>
            </a:r>
            <a:r>
              <a:rPr lang="es-ES_tradnl" b="1" dirty="0"/>
              <a:t> </a:t>
            </a:r>
            <a:r>
              <a:rPr lang="es-ES_tradnl" b="1" dirty="0" err="1"/>
              <a:t>d'entendre</a:t>
            </a:r>
            <a:r>
              <a:rPr lang="es-ES_tradnl" b="1" dirty="0"/>
              <a:t> mes </a:t>
            </a:r>
            <a:r>
              <a:rPr lang="es-ES_tradnl" b="1" dirty="0" err="1"/>
              <a:t>raisons</a:t>
            </a:r>
            <a:r>
              <a:rPr lang="es-ES_tradnl" b="1" dirty="0"/>
              <a:t> </a:t>
            </a:r>
            <a:r>
              <a:rPr lang="es-ES_tradnl" b="1" dirty="0" err="1"/>
              <a:t>pour</a:t>
            </a:r>
            <a:r>
              <a:rPr lang="es-ES_tradnl" b="1" dirty="0"/>
              <a:t> ce que je les explique en </a:t>
            </a:r>
            <a:r>
              <a:rPr lang="es-ES_tradnl" b="1" dirty="0" err="1"/>
              <a:t>langue</a:t>
            </a:r>
            <a:r>
              <a:rPr lang="es-ES_tradnl" b="1" dirty="0"/>
              <a:t> </a:t>
            </a:r>
            <a:r>
              <a:rPr lang="es-ES_tradnl" b="1" dirty="0" err="1"/>
              <a:t>vulgaire</a:t>
            </a:r>
            <a:r>
              <a:rPr lang="es-ES_tradnl" b="1" dirty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8961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PREMIÈRES DESCRIPTIONS DU FRANÇAIS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Au </a:t>
            </a:r>
            <a:r>
              <a:rPr lang="es-ES_tradnl" dirty="0" err="1"/>
              <a:t>cours</a:t>
            </a:r>
            <a:r>
              <a:rPr lang="es-ES_tradnl" dirty="0"/>
              <a:t> du </a:t>
            </a:r>
            <a:r>
              <a:rPr lang="es-ES_tradnl" dirty="0" err="1"/>
              <a:t>XVI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r>
              <a:rPr lang="es-ES_tradnl" dirty="0"/>
              <a:t>, la </a:t>
            </a:r>
            <a:r>
              <a:rPr lang="es-ES_tradnl" dirty="0" err="1"/>
              <a:t>langue</a:t>
            </a:r>
            <a:r>
              <a:rPr lang="es-ES_tradnl" dirty="0"/>
              <a:t> </a:t>
            </a:r>
            <a:r>
              <a:rPr lang="es-ES_tradnl" dirty="0" err="1"/>
              <a:t>française</a:t>
            </a:r>
            <a:r>
              <a:rPr lang="es-ES_tradnl" dirty="0"/>
              <a:t> </a:t>
            </a:r>
            <a:r>
              <a:rPr lang="es-ES_tradnl" dirty="0" err="1"/>
              <a:t>s'était</a:t>
            </a:r>
            <a:r>
              <a:rPr lang="es-ES_tradnl" dirty="0"/>
              <a:t> </a:t>
            </a:r>
            <a:r>
              <a:rPr lang="es-ES_tradnl" dirty="0" err="1"/>
              <a:t>considérablement</a:t>
            </a:r>
            <a:r>
              <a:rPr lang="es-ES_tradnl" dirty="0"/>
              <a:t> </a:t>
            </a:r>
            <a:r>
              <a:rPr lang="es-ES_tradnl" dirty="0" err="1"/>
              <a:t>enrichie</a:t>
            </a:r>
            <a:r>
              <a:rPr lang="es-ES_tradnl" dirty="0"/>
              <a:t> et </a:t>
            </a:r>
            <a:r>
              <a:rPr lang="es-ES_tradnl" dirty="0" err="1" smtClean="0"/>
              <a:t>diversifiée</a:t>
            </a:r>
            <a:r>
              <a:rPr lang="es-ES_tradnl" dirty="0" smtClean="0"/>
              <a:t>.</a:t>
            </a:r>
          </a:p>
          <a:p>
            <a:r>
              <a:rPr lang="es-ES_tradnl" dirty="0"/>
              <a:t> </a:t>
            </a:r>
            <a:r>
              <a:rPr lang="es-ES_tradnl" b="1" dirty="0"/>
              <a:t>Robert </a:t>
            </a:r>
            <a:r>
              <a:rPr lang="es-ES_tradnl" b="1" dirty="0" err="1"/>
              <a:t>Estienne</a:t>
            </a:r>
            <a:r>
              <a:rPr lang="es-ES_tradnl" b="1" dirty="0"/>
              <a:t> </a:t>
            </a:r>
            <a:r>
              <a:rPr lang="es-ES_tradnl" dirty="0"/>
              <a:t>(1503-1559) que les </a:t>
            </a:r>
            <a:r>
              <a:rPr lang="es-ES_tradnl" dirty="0" err="1"/>
              <a:t>répertoires</a:t>
            </a:r>
            <a:r>
              <a:rPr lang="es-ES_tradnl" dirty="0"/>
              <a:t> de </a:t>
            </a:r>
            <a:r>
              <a:rPr lang="es-ES_tradnl" dirty="0" err="1"/>
              <a:t>mots</a:t>
            </a:r>
            <a:r>
              <a:rPr lang="es-ES_tradnl" dirty="0"/>
              <a:t> </a:t>
            </a:r>
            <a:r>
              <a:rPr lang="es-ES_tradnl" dirty="0" err="1"/>
              <a:t>sont</a:t>
            </a:r>
            <a:r>
              <a:rPr lang="es-ES_tradnl" dirty="0"/>
              <a:t> </a:t>
            </a:r>
            <a:r>
              <a:rPr lang="es-ES_tradnl" dirty="0" err="1"/>
              <a:t>appelés</a:t>
            </a:r>
            <a:r>
              <a:rPr lang="es-ES_tradnl" dirty="0"/>
              <a:t> des «</a:t>
            </a:r>
            <a:r>
              <a:rPr lang="es-ES_tradnl" dirty="0" err="1"/>
              <a:t>dictionnaires</a:t>
            </a:r>
            <a:r>
              <a:rPr lang="es-ES_tradnl" dirty="0"/>
              <a:t>», ce </a:t>
            </a:r>
            <a:r>
              <a:rPr lang="es-ES_tradnl" dirty="0" err="1"/>
              <a:t>mot</a:t>
            </a:r>
            <a:r>
              <a:rPr lang="es-ES_tradnl" dirty="0"/>
              <a:t> </a:t>
            </a:r>
            <a:r>
              <a:rPr lang="es-ES_tradnl" dirty="0" err="1"/>
              <a:t>provenant</a:t>
            </a:r>
            <a:r>
              <a:rPr lang="es-ES_tradnl" dirty="0"/>
              <a:t> du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médiéval</a:t>
            </a:r>
            <a:r>
              <a:rPr lang="es-ES_tradnl" dirty="0"/>
              <a:t> </a:t>
            </a:r>
            <a:r>
              <a:rPr lang="es-ES_tradnl" i="1" dirty="0" err="1"/>
              <a:t>dictionarium</a:t>
            </a:r>
            <a:r>
              <a:rPr lang="es-ES_tradnl" dirty="0"/>
              <a:t>, lui-</a:t>
            </a:r>
            <a:r>
              <a:rPr lang="es-ES_tradnl" dirty="0" err="1"/>
              <a:t>même</a:t>
            </a:r>
            <a:r>
              <a:rPr lang="es-ES_tradnl" dirty="0"/>
              <a:t> </a:t>
            </a:r>
            <a:r>
              <a:rPr lang="es-ES_tradnl" dirty="0" err="1"/>
              <a:t>issu</a:t>
            </a:r>
            <a:r>
              <a:rPr lang="es-ES_tradnl" dirty="0"/>
              <a:t> de </a:t>
            </a:r>
            <a:r>
              <a:rPr lang="es-ES_tradnl" i="1" dirty="0" err="1"/>
              <a:t>dictio</a:t>
            </a:r>
            <a:r>
              <a:rPr lang="es-ES_tradnl" dirty="0"/>
              <a:t> </a:t>
            </a:r>
            <a:r>
              <a:rPr lang="es-ES_tradnl" dirty="0" err="1"/>
              <a:t>signifiant</a:t>
            </a:r>
            <a:r>
              <a:rPr lang="es-ES_tradnl" dirty="0"/>
              <a:t> «</a:t>
            </a:r>
            <a:r>
              <a:rPr lang="es-ES_tradnl" dirty="0" err="1"/>
              <a:t>action</a:t>
            </a:r>
            <a:r>
              <a:rPr lang="es-ES_tradnl" dirty="0"/>
              <a:t> de </a:t>
            </a:r>
            <a:r>
              <a:rPr lang="es-ES_tradnl" dirty="0" err="1"/>
              <a:t>dire</a:t>
            </a:r>
            <a:r>
              <a:rPr lang="es-ES_tradnl" dirty="0"/>
              <a:t>» </a:t>
            </a:r>
            <a:r>
              <a:rPr lang="es-ES_tradnl" dirty="0" err="1"/>
              <a:t>ou</a:t>
            </a:r>
            <a:r>
              <a:rPr lang="es-ES_tradnl" dirty="0"/>
              <a:t> «</a:t>
            </a:r>
            <a:r>
              <a:rPr lang="es-ES_tradnl" dirty="0" err="1"/>
              <a:t>réservoir</a:t>
            </a:r>
            <a:r>
              <a:rPr lang="es-ES_tradnl" dirty="0"/>
              <a:t> de </a:t>
            </a:r>
            <a:r>
              <a:rPr lang="es-ES_tradnl" dirty="0" err="1"/>
              <a:t>dictions</a:t>
            </a:r>
            <a:r>
              <a:rPr lang="es-ES_tradnl" dirty="0"/>
              <a:t>, de </a:t>
            </a:r>
            <a:r>
              <a:rPr lang="es-ES_tradnl" dirty="0" err="1"/>
              <a:t>mots</a:t>
            </a:r>
            <a:r>
              <a:rPr lang="es-ES_tradnl" dirty="0"/>
              <a:t>». Robert </a:t>
            </a:r>
            <a:r>
              <a:rPr lang="es-ES_tradnl" dirty="0" err="1"/>
              <a:t>Estienne</a:t>
            </a:r>
            <a:r>
              <a:rPr lang="es-ES_tradnl" dirty="0"/>
              <a:t> </a:t>
            </a:r>
            <a:r>
              <a:rPr lang="es-ES_tradnl" dirty="0" err="1"/>
              <a:t>publia</a:t>
            </a:r>
            <a:r>
              <a:rPr lang="es-ES_tradnl" dirty="0"/>
              <a:t> en 1539 le </a:t>
            </a:r>
            <a:r>
              <a:rPr lang="es-ES_tradnl" i="1" dirty="0" err="1"/>
              <a:t>Dictionnaire</a:t>
            </a:r>
            <a:r>
              <a:rPr lang="es-ES_tradnl" i="1" dirty="0"/>
              <a:t> </a:t>
            </a:r>
            <a:r>
              <a:rPr lang="es-ES_tradnl" i="1" dirty="0" err="1"/>
              <a:t>Francois</a:t>
            </a:r>
            <a:r>
              <a:rPr lang="es-ES_tradnl" i="1" dirty="0"/>
              <a:t> </a:t>
            </a:r>
            <a:r>
              <a:rPr lang="es-ES_tradnl" i="1" dirty="0" err="1"/>
              <a:t>latin</a:t>
            </a:r>
            <a:r>
              <a:rPr lang="es-ES_tradnl" i="1" dirty="0"/>
              <a:t> </a:t>
            </a:r>
            <a:r>
              <a:rPr lang="es-ES_tradnl" i="1" dirty="0" err="1"/>
              <a:t>contenant</a:t>
            </a:r>
            <a:r>
              <a:rPr lang="es-ES_tradnl" i="1" dirty="0"/>
              <a:t> les </a:t>
            </a:r>
            <a:r>
              <a:rPr lang="es-ES_tradnl" i="1" dirty="0" err="1"/>
              <a:t>motz</a:t>
            </a:r>
            <a:r>
              <a:rPr lang="es-ES_tradnl" i="1" dirty="0"/>
              <a:t> et manieres de </a:t>
            </a:r>
            <a:r>
              <a:rPr lang="es-ES_tradnl" i="1" dirty="0" err="1"/>
              <a:t>parler</a:t>
            </a:r>
            <a:r>
              <a:rPr lang="es-ES_tradnl" i="1" dirty="0"/>
              <a:t> </a:t>
            </a:r>
            <a:r>
              <a:rPr lang="es-ES_tradnl" i="1" dirty="0" err="1"/>
              <a:t>françois</a:t>
            </a:r>
            <a:r>
              <a:rPr lang="es-ES_tradnl" i="1" dirty="0"/>
              <a:t> </a:t>
            </a:r>
            <a:r>
              <a:rPr lang="es-ES_tradnl" i="1" dirty="0" err="1"/>
              <a:t>tournez</a:t>
            </a:r>
            <a:r>
              <a:rPr lang="es-ES_tradnl" i="1" dirty="0"/>
              <a:t> en </a:t>
            </a:r>
            <a:r>
              <a:rPr lang="es-ES_tradnl" i="1" dirty="0" err="1"/>
              <a:t>latin</a:t>
            </a:r>
            <a:r>
              <a:rPr lang="es-ES_tradnl" dirty="0"/>
              <a:t>. </a:t>
            </a:r>
            <a:r>
              <a:rPr lang="es-ES_tradnl" dirty="0" err="1"/>
              <a:t>L'ouvrage</a:t>
            </a:r>
            <a:r>
              <a:rPr lang="es-ES_tradnl" dirty="0"/>
              <a:t> </a:t>
            </a:r>
            <a:r>
              <a:rPr lang="es-ES_tradnl" dirty="0" err="1"/>
              <a:t>contenait</a:t>
            </a:r>
            <a:r>
              <a:rPr lang="es-ES_tradnl" dirty="0"/>
              <a:t> 9000 </a:t>
            </a:r>
            <a:r>
              <a:rPr lang="es-ES_tradnl" dirty="0" err="1"/>
              <a:t>mots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, </a:t>
            </a:r>
            <a:r>
              <a:rPr lang="es-ES_tradnl" dirty="0" err="1"/>
              <a:t>chacun</a:t>
            </a:r>
            <a:r>
              <a:rPr lang="es-ES_tradnl" dirty="0"/>
              <a:t> </a:t>
            </a:r>
            <a:r>
              <a:rPr lang="es-ES_tradnl" dirty="0" err="1"/>
              <a:t>suivi</a:t>
            </a:r>
            <a:r>
              <a:rPr lang="es-ES_tradnl" dirty="0"/>
              <a:t> </a:t>
            </a:r>
            <a:r>
              <a:rPr lang="es-ES_tradnl" dirty="0" err="1"/>
              <a:t>d'une</a:t>
            </a:r>
            <a:r>
              <a:rPr lang="es-ES_tradnl" dirty="0"/>
              <a:t> </a:t>
            </a:r>
            <a:r>
              <a:rPr lang="es-ES_tradnl" dirty="0" err="1"/>
              <a:t>définition</a:t>
            </a:r>
            <a:r>
              <a:rPr lang="es-ES_tradnl" dirty="0"/>
              <a:t> en </a:t>
            </a:r>
            <a:r>
              <a:rPr lang="es-ES_tradnl" dirty="0" err="1"/>
              <a:t>latin</a:t>
            </a:r>
            <a:r>
              <a:rPr lang="es-ES_tradnl" dirty="0"/>
              <a:t>; la </a:t>
            </a:r>
            <a:r>
              <a:rPr lang="es-ES_tradnl" dirty="0" err="1"/>
              <a:t>seconde</a:t>
            </a:r>
            <a:r>
              <a:rPr lang="es-ES_tradnl" dirty="0"/>
              <a:t> </a:t>
            </a:r>
            <a:r>
              <a:rPr lang="es-ES_tradnl" dirty="0" err="1"/>
              <a:t>édition</a:t>
            </a:r>
            <a:r>
              <a:rPr lang="es-ES_tradnl" dirty="0"/>
              <a:t> </a:t>
            </a:r>
            <a:r>
              <a:rPr lang="es-ES_tradnl" dirty="0" err="1"/>
              <a:t>passera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13 000 </a:t>
            </a:r>
            <a:r>
              <a:rPr lang="es-ES_tradnl" dirty="0" err="1"/>
              <a:t>entrées</a:t>
            </a:r>
            <a:r>
              <a:rPr lang="es-ES_tradnl" dirty="0"/>
              <a:t>. Le </a:t>
            </a:r>
            <a:r>
              <a:rPr lang="es-ES_tradnl" dirty="0" err="1"/>
              <a:t>dictionnaire</a:t>
            </a:r>
            <a:r>
              <a:rPr lang="es-ES_tradnl" dirty="0"/>
              <a:t> </a:t>
            </a:r>
            <a:r>
              <a:rPr lang="es-ES_tradnl" dirty="0" err="1"/>
              <a:t>mettait</a:t>
            </a:r>
            <a:r>
              <a:rPr lang="es-ES_tradnl" dirty="0"/>
              <a:t> </a:t>
            </a:r>
            <a:r>
              <a:rPr lang="es-ES_tradnl" dirty="0" err="1"/>
              <a:t>l'accent</a:t>
            </a:r>
            <a:r>
              <a:rPr lang="es-ES_tradnl" dirty="0"/>
              <a:t> sur le </a:t>
            </a:r>
            <a:r>
              <a:rPr lang="es-ES_tradnl" dirty="0" err="1"/>
              <a:t>lexique</a:t>
            </a:r>
            <a:r>
              <a:rPr lang="es-ES_tradnl" dirty="0"/>
              <a:t> </a:t>
            </a:r>
            <a:r>
              <a:rPr lang="es-ES_tradnl" dirty="0" err="1"/>
              <a:t>spécialisé</a:t>
            </a:r>
            <a:r>
              <a:rPr lang="es-ES_tradnl" dirty="0"/>
              <a:t>.  </a:t>
            </a:r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180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L'année</a:t>
            </a:r>
            <a:r>
              <a:rPr lang="es-ES_tradnl" dirty="0"/>
              <a:t> </a:t>
            </a:r>
            <a:r>
              <a:rPr lang="es-ES_tradnl" dirty="0" err="1"/>
              <a:t>suivante</a:t>
            </a:r>
            <a:r>
              <a:rPr lang="es-ES_tradnl" dirty="0"/>
              <a:t> (1530), </a:t>
            </a:r>
            <a:r>
              <a:rPr lang="es-ES_tradnl" dirty="0" err="1"/>
              <a:t>l'Anglais</a:t>
            </a:r>
            <a:r>
              <a:rPr lang="es-ES_tradnl" dirty="0"/>
              <a:t> </a:t>
            </a:r>
            <a:r>
              <a:rPr lang="es-ES_tradnl" b="1" dirty="0"/>
              <a:t>John </a:t>
            </a:r>
            <a:r>
              <a:rPr lang="es-ES_tradnl" b="1" dirty="0" err="1"/>
              <a:t>Palsgrave</a:t>
            </a:r>
            <a:r>
              <a:rPr lang="es-ES_tradnl" dirty="0"/>
              <a:t> (1480-1554) </a:t>
            </a:r>
            <a:r>
              <a:rPr lang="es-ES_tradnl" dirty="0" err="1"/>
              <a:t>publiait</a:t>
            </a:r>
            <a:r>
              <a:rPr lang="es-ES_tradnl" dirty="0"/>
              <a:t> </a:t>
            </a:r>
            <a:r>
              <a:rPr lang="es-ES_tradnl" i="1" dirty="0" err="1"/>
              <a:t>Lesclaircissement</a:t>
            </a:r>
            <a:r>
              <a:rPr lang="es-ES_tradnl" i="1" dirty="0"/>
              <a:t> de la </a:t>
            </a:r>
            <a:r>
              <a:rPr lang="es-ES_tradnl" i="1" dirty="0" err="1"/>
              <a:t>langue</a:t>
            </a:r>
            <a:r>
              <a:rPr lang="es-ES_tradnl" i="1" dirty="0"/>
              <a:t> </a:t>
            </a:r>
            <a:r>
              <a:rPr lang="es-ES_tradnl" i="1" dirty="0" err="1"/>
              <a:t>françoyse</a:t>
            </a:r>
            <a:r>
              <a:rPr lang="es-ES_tradnl" dirty="0"/>
              <a:t>. Son </a:t>
            </a:r>
            <a:r>
              <a:rPr lang="es-ES_tradnl" dirty="0" err="1"/>
              <a:t>ouvrage</a:t>
            </a:r>
            <a:r>
              <a:rPr lang="es-ES_tradnl" dirty="0"/>
              <a:t>, </a:t>
            </a:r>
            <a:r>
              <a:rPr lang="es-ES_tradnl" dirty="0" err="1"/>
              <a:t>rédigé</a:t>
            </a:r>
            <a:r>
              <a:rPr lang="es-ES_tradnl" dirty="0"/>
              <a:t> en </a:t>
            </a:r>
            <a:r>
              <a:rPr lang="es-ES_tradnl" dirty="0" err="1"/>
              <a:t>anglais</a:t>
            </a:r>
            <a:r>
              <a:rPr lang="es-ES_tradnl" dirty="0"/>
              <a:t> </a:t>
            </a:r>
            <a:r>
              <a:rPr lang="es-ES_tradnl" dirty="0" err="1"/>
              <a:t>malgré</a:t>
            </a:r>
            <a:r>
              <a:rPr lang="es-ES_tradnl" dirty="0"/>
              <a:t> son </a:t>
            </a:r>
            <a:r>
              <a:rPr lang="es-ES_tradnl" dirty="0" err="1"/>
              <a:t>titre</a:t>
            </a:r>
            <a:r>
              <a:rPr lang="es-ES_tradnl" dirty="0"/>
              <a:t>, </a:t>
            </a:r>
            <a:r>
              <a:rPr lang="es-ES_tradnl" dirty="0" err="1"/>
              <a:t>était</a:t>
            </a:r>
            <a:r>
              <a:rPr lang="es-ES_tradnl" dirty="0"/>
              <a:t> </a:t>
            </a:r>
            <a:r>
              <a:rPr lang="es-ES_tradnl" dirty="0" err="1"/>
              <a:t>dédié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Henri VIII et </a:t>
            </a:r>
            <a:r>
              <a:rPr lang="es-ES_tradnl" dirty="0" err="1"/>
              <a:t>à</a:t>
            </a:r>
            <a:r>
              <a:rPr lang="es-ES_tradnl" dirty="0"/>
              <a:t> la </a:t>
            </a:r>
            <a:r>
              <a:rPr lang="es-ES_tradnl" dirty="0" err="1"/>
              <a:t>princesse</a:t>
            </a:r>
            <a:r>
              <a:rPr lang="es-ES_tradnl" dirty="0"/>
              <a:t> Mary </a:t>
            </a:r>
            <a:r>
              <a:rPr lang="es-ES_tradnl" dirty="0" err="1"/>
              <a:t>dont</a:t>
            </a:r>
            <a:r>
              <a:rPr lang="es-ES_tradnl" dirty="0"/>
              <a:t>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fut</a:t>
            </a:r>
            <a:r>
              <a:rPr lang="es-ES_tradnl" dirty="0"/>
              <a:t> le </a:t>
            </a:r>
            <a:r>
              <a:rPr lang="es-ES_tradnl" dirty="0" err="1"/>
              <a:t>précepteur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Palsgrave</a:t>
            </a:r>
            <a:r>
              <a:rPr lang="es-ES_tradnl" dirty="0" smtClean="0"/>
              <a:t> </a:t>
            </a:r>
            <a:r>
              <a:rPr lang="es-ES_tradnl" dirty="0" err="1"/>
              <a:t>mettait</a:t>
            </a:r>
            <a:r>
              <a:rPr lang="es-ES_tradnl" dirty="0"/>
              <a:t> </a:t>
            </a:r>
            <a:r>
              <a:rPr lang="es-ES_tradnl" dirty="0" err="1"/>
              <a:t>l'accent</a:t>
            </a:r>
            <a:r>
              <a:rPr lang="es-ES_tradnl" dirty="0"/>
              <a:t> sur la </a:t>
            </a:r>
            <a:r>
              <a:rPr lang="es-ES_tradnl" dirty="0" err="1"/>
              <a:t>prononciation</a:t>
            </a:r>
            <a:r>
              <a:rPr lang="es-ES_tradnl" dirty="0"/>
              <a:t> et la </a:t>
            </a:r>
            <a:r>
              <a:rPr lang="es-ES_tradnl" dirty="0" err="1"/>
              <a:t>manière</a:t>
            </a:r>
            <a:r>
              <a:rPr lang="es-ES_tradnl" dirty="0"/>
              <a:t> de </a:t>
            </a:r>
            <a:r>
              <a:rPr lang="es-ES_tradnl" dirty="0" err="1"/>
              <a:t>former</a:t>
            </a:r>
            <a:r>
              <a:rPr lang="es-ES_tradnl" dirty="0"/>
              <a:t> les </a:t>
            </a:r>
            <a:r>
              <a:rPr lang="es-ES_tradnl" dirty="0" err="1"/>
              <a:t>lettres</a:t>
            </a:r>
            <a:r>
              <a:rPr lang="es-ES_tradnl" dirty="0"/>
              <a:t> </a:t>
            </a:r>
            <a:r>
              <a:rPr lang="es-ES_tradnl" dirty="0" err="1"/>
              <a:t>tout</a:t>
            </a:r>
            <a:r>
              <a:rPr lang="es-ES_tradnl" dirty="0"/>
              <a:t> en </a:t>
            </a:r>
            <a:r>
              <a:rPr lang="es-ES_tradnl" dirty="0" err="1"/>
              <a:t>présentant</a:t>
            </a:r>
            <a:r>
              <a:rPr lang="es-ES_tradnl" dirty="0"/>
              <a:t> un </a:t>
            </a:r>
            <a:r>
              <a:rPr lang="es-ES_tradnl" dirty="0" err="1"/>
              <a:t>vocabulaire</a:t>
            </a:r>
            <a:r>
              <a:rPr lang="es-ES_tradnl" dirty="0"/>
              <a:t> </a:t>
            </a:r>
            <a:r>
              <a:rPr lang="es-ES_tradnl" dirty="0" err="1"/>
              <a:t>bilingue</a:t>
            </a:r>
            <a:r>
              <a:rPr lang="es-ES_tradnl" dirty="0"/>
              <a:t>, ce </a:t>
            </a:r>
            <a:r>
              <a:rPr lang="es-ES_tradnl" dirty="0" err="1"/>
              <a:t>qui</a:t>
            </a:r>
            <a:r>
              <a:rPr lang="es-ES_tradnl" dirty="0"/>
              <a:t> en </a:t>
            </a:r>
            <a:r>
              <a:rPr lang="es-ES_tradnl" dirty="0" err="1"/>
              <a:t>faisait</a:t>
            </a:r>
            <a:r>
              <a:rPr lang="es-ES_tradnl" dirty="0"/>
              <a:t> un </a:t>
            </a:r>
            <a:r>
              <a:rPr lang="es-ES_tradnl" dirty="0" err="1"/>
              <a:t>dictionnaire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L'auteur</a:t>
            </a:r>
            <a:r>
              <a:rPr lang="es-ES_tradnl" dirty="0" smtClean="0"/>
              <a:t> </a:t>
            </a:r>
            <a:r>
              <a:rPr lang="es-ES_tradnl" dirty="0" err="1"/>
              <a:t>anglais</a:t>
            </a:r>
            <a:r>
              <a:rPr lang="es-ES_tradnl" dirty="0"/>
              <a:t> </a:t>
            </a:r>
            <a:r>
              <a:rPr lang="es-ES_tradnl" dirty="0" err="1"/>
              <a:t>voulait</a:t>
            </a:r>
            <a:r>
              <a:rPr lang="es-ES_tradnl" dirty="0"/>
              <a:t> faire </a:t>
            </a:r>
            <a:r>
              <a:rPr lang="es-ES_tradnl" dirty="0" err="1"/>
              <a:t>connaître</a:t>
            </a:r>
            <a:r>
              <a:rPr lang="es-ES_tradnl" dirty="0"/>
              <a:t> la </a:t>
            </a:r>
            <a:r>
              <a:rPr lang="es-ES_tradnl" dirty="0" err="1"/>
              <a:t>grammaire</a:t>
            </a:r>
            <a:r>
              <a:rPr lang="es-ES_tradnl" dirty="0"/>
              <a:t> du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moyen</a:t>
            </a:r>
            <a:r>
              <a:rPr lang="es-ES_tradnl" dirty="0"/>
              <a:t> de </a:t>
            </a:r>
            <a:r>
              <a:rPr lang="es-ES_tradnl" dirty="0" err="1"/>
              <a:t>règles</a:t>
            </a:r>
            <a:r>
              <a:rPr lang="es-ES_tradnl" dirty="0"/>
              <a:t> </a:t>
            </a:r>
            <a:r>
              <a:rPr lang="es-ES_tradnl" dirty="0" err="1"/>
              <a:t>précises</a:t>
            </a:r>
            <a:r>
              <a:rPr lang="es-ES_tradnl" dirty="0"/>
              <a:t>.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croyait</a:t>
            </a:r>
            <a:r>
              <a:rPr lang="es-ES_tradnl" dirty="0"/>
              <a:t> que le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était</a:t>
            </a:r>
            <a:r>
              <a:rPr lang="es-ES_tradnl" dirty="0"/>
              <a:t> «en </a:t>
            </a:r>
            <a:r>
              <a:rPr lang="es-ES_tradnl" dirty="0" err="1"/>
              <a:t>général</a:t>
            </a:r>
            <a:r>
              <a:rPr lang="es-ES_tradnl" dirty="0"/>
              <a:t> </a:t>
            </a:r>
            <a:r>
              <a:rPr lang="es-ES_tradnl" dirty="0" err="1"/>
              <a:t>corrompu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cause du manque de </a:t>
            </a:r>
            <a:r>
              <a:rPr lang="es-ES_tradnl" dirty="0" err="1"/>
              <a:t>règles</a:t>
            </a:r>
            <a:r>
              <a:rPr lang="es-ES_tradnl" dirty="0"/>
              <a:t> et de </a:t>
            </a:r>
            <a:r>
              <a:rPr lang="es-ES_tradnl" dirty="0" err="1"/>
              <a:t>préceptes</a:t>
            </a:r>
            <a:r>
              <a:rPr lang="es-ES_tradnl" dirty="0"/>
              <a:t> </a:t>
            </a:r>
            <a:r>
              <a:rPr lang="es-ES_tradnl" dirty="0" err="1"/>
              <a:t>grammaticaux</a:t>
            </a:r>
            <a:r>
              <a:rPr lang="es-ES_tradnl" dirty="0"/>
              <a:t>». 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faut</a:t>
            </a:r>
            <a:r>
              <a:rPr lang="es-ES_tradnl" dirty="0"/>
              <a:t> </a:t>
            </a:r>
            <a:r>
              <a:rPr lang="es-ES_tradnl" dirty="0" err="1"/>
              <a:t>dire</a:t>
            </a:r>
            <a:r>
              <a:rPr lang="es-ES_tradnl" dirty="0"/>
              <a:t> que de </a:t>
            </a:r>
            <a:r>
              <a:rPr lang="es-ES_tradnl" dirty="0" err="1"/>
              <a:t>nombreux</a:t>
            </a:r>
            <a:r>
              <a:rPr lang="es-ES_tradnl" dirty="0"/>
              <a:t> </a:t>
            </a:r>
            <a:r>
              <a:rPr lang="es-ES_tradnl" dirty="0" err="1"/>
              <a:t>grammairiens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s'entêtaient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rédiger</a:t>
            </a:r>
            <a:r>
              <a:rPr lang="es-ES_tradnl" dirty="0"/>
              <a:t> </a:t>
            </a:r>
            <a:r>
              <a:rPr lang="es-ES_tradnl" dirty="0" err="1"/>
              <a:t>leurs</a:t>
            </a:r>
            <a:r>
              <a:rPr lang="es-ES_tradnl" dirty="0"/>
              <a:t> </a:t>
            </a:r>
            <a:r>
              <a:rPr lang="es-ES_tradnl" dirty="0" err="1"/>
              <a:t>règles</a:t>
            </a:r>
            <a:r>
              <a:rPr lang="es-ES_tradnl" dirty="0"/>
              <a:t> du «</a:t>
            </a:r>
            <a:r>
              <a:rPr lang="es-ES_tradnl" dirty="0" err="1"/>
              <a:t>françois</a:t>
            </a:r>
            <a:r>
              <a:rPr lang="es-ES_tradnl" dirty="0"/>
              <a:t>» en... </a:t>
            </a:r>
            <a:r>
              <a:rPr lang="es-ES_tradnl" dirty="0" err="1"/>
              <a:t>latin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996764"/>
          </a:xfrm>
        </p:spPr>
        <p:txBody>
          <a:bodyPr>
            <a:normAutofit/>
          </a:bodyPr>
          <a:lstStyle/>
          <a:p>
            <a:r>
              <a:rPr lang="es-ES_tradnl" dirty="0" smtClean="0"/>
              <a:t>En </a:t>
            </a:r>
            <a:r>
              <a:rPr lang="es-ES_tradnl" dirty="0"/>
              <a:t>1550, </a:t>
            </a:r>
            <a:r>
              <a:rPr lang="es-ES_tradnl" dirty="0" err="1"/>
              <a:t>parut</a:t>
            </a:r>
            <a:r>
              <a:rPr lang="es-ES_tradnl" dirty="0"/>
              <a:t> un </a:t>
            </a:r>
            <a:r>
              <a:rPr lang="es-ES_tradnl" dirty="0" err="1"/>
              <a:t>ouvrage</a:t>
            </a:r>
            <a:r>
              <a:rPr lang="es-ES_tradnl" dirty="0"/>
              <a:t> </a:t>
            </a:r>
            <a:r>
              <a:rPr lang="es-ES_tradnl" dirty="0" err="1"/>
              <a:t>important</a:t>
            </a:r>
            <a:r>
              <a:rPr lang="es-ES_tradnl" dirty="0"/>
              <a:t> de </a:t>
            </a:r>
            <a:r>
              <a:rPr lang="es-ES_tradnl" b="1" dirty="0"/>
              <a:t>Louis </a:t>
            </a:r>
            <a:r>
              <a:rPr lang="es-ES_tradnl" b="1" dirty="0" err="1"/>
              <a:t>Meigret</a:t>
            </a:r>
            <a:r>
              <a:rPr lang="es-ES_tradnl" b="1" dirty="0"/>
              <a:t> </a:t>
            </a:r>
            <a:r>
              <a:rPr lang="es-ES_tradnl" dirty="0"/>
              <a:t>(v. 1500-v. 1558) : </a:t>
            </a:r>
            <a:r>
              <a:rPr lang="es-ES_tradnl" i="1" dirty="0" err="1"/>
              <a:t>Tretté</a:t>
            </a:r>
            <a:r>
              <a:rPr lang="es-ES_tradnl" i="1" dirty="0"/>
              <a:t> de la </a:t>
            </a:r>
            <a:r>
              <a:rPr lang="es-ES_tradnl" i="1" dirty="0" err="1"/>
              <a:t>grammaire</a:t>
            </a:r>
            <a:r>
              <a:rPr lang="es-ES_tradnl" i="1" dirty="0"/>
              <a:t> </a:t>
            </a:r>
            <a:r>
              <a:rPr lang="es-ES_tradnl" i="1" dirty="0" err="1"/>
              <a:t>francoeze</a:t>
            </a:r>
            <a:r>
              <a:rPr lang="es-ES_tradnl" i="1" dirty="0"/>
              <a:t>, </a:t>
            </a:r>
            <a:r>
              <a:rPr lang="es-ES_tradnl" i="1" dirty="0" err="1"/>
              <a:t>fet</a:t>
            </a:r>
            <a:r>
              <a:rPr lang="es-ES_tradnl" i="1" dirty="0"/>
              <a:t> par Louis </a:t>
            </a:r>
            <a:r>
              <a:rPr lang="es-ES_tradnl" i="1" dirty="0" err="1"/>
              <a:t>Meigret</a:t>
            </a:r>
            <a:r>
              <a:rPr lang="es-ES_tradnl" i="1" dirty="0"/>
              <a:t> </a:t>
            </a:r>
            <a:r>
              <a:rPr lang="es-ES_tradnl" i="1" dirty="0" err="1"/>
              <a:t>Lionoes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Meigret</a:t>
            </a:r>
            <a:r>
              <a:rPr lang="es-ES_tradnl" dirty="0" smtClean="0"/>
              <a:t> </a:t>
            </a:r>
            <a:r>
              <a:rPr lang="es-ES_tradnl" dirty="0" err="1"/>
              <a:t>désirait</a:t>
            </a:r>
            <a:r>
              <a:rPr lang="es-ES_tradnl" dirty="0"/>
              <a:t> </a:t>
            </a:r>
            <a:r>
              <a:rPr lang="es-ES_tradnl" dirty="0" err="1"/>
              <a:t>qu'on</a:t>
            </a:r>
            <a:r>
              <a:rPr lang="es-ES_tradnl" dirty="0"/>
              <a:t> </a:t>
            </a:r>
            <a:r>
              <a:rPr lang="es-ES_tradnl" dirty="0" err="1"/>
              <a:t>écrivit</a:t>
            </a:r>
            <a:r>
              <a:rPr lang="es-ES_tradnl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parle et </a:t>
            </a:r>
            <a:r>
              <a:rPr lang="es-ES_tradnl" dirty="0" err="1"/>
              <a:t>il</a:t>
            </a:r>
            <a:r>
              <a:rPr lang="es-ES_tradnl" dirty="0"/>
              <a:t> a inventé un </a:t>
            </a:r>
            <a:r>
              <a:rPr lang="es-ES_tradnl" dirty="0" err="1"/>
              <a:t>système</a:t>
            </a:r>
            <a:r>
              <a:rPr lang="es-ES_tradnl" dirty="0"/>
              <a:t> </a:t>
            </a:r>
            <a:r>
              <a:rPr lang="es-ES_tradnl" dirty="0" err="1"/>
              <a:t>graphique</a:t>
            </a:r>
            <a:r>
              <a:rPr lang="es-ES_tradnl" dirty="0"/>
              <a:t> </a:t>
            </a:r>
            <a:r>
              <a:rPr lang="es-ES_tradnl" dirty="0" err="1"/>
              <a:t>très</a:t>
            </a:r>
            <a:r>
              <a:rPr lang="es-ES_tradnl" dirty="0"/>
              <a:t> </a:t>
            </a:r>
            <a:r>
              <a:rPr lang="es-ES_tradnl" dirty="0" err="1"/>
              <a:t>particulier</a:t>
            </a:r>
            <a:r>
              <a:rPr lang="es-ES_tradnl" dirty="0"/>
              <a:t>. En </a:t>
            </a:r>
            <a:r>
              <a:rPr lang="es-ES_tradnl" dirty="0" err="1"/>
              <a:t>voici</a:t>
            </a:r>
            <a:r>
              <a:rPr lang="es-ES_tradnl" dirty="0"/>
              <a:t> un </a:t>
            </a:r>
            <a:r>
              <a:rPr lang="es-ES_tradnl" dirty="0" err="1"/>
              <a:t>exemple</a:t>
            </a:r>
            <a:r>
              <a:rPr lang="es-ES_tradnl" dirty="0"/>
              <a:t> tiré de son </a:t>
            </a:r>
            <a:r>
              <a:rPr lang="es-ES_tradnl" dirty="0" err="1"/>
              <a:t>traité</a:t>
            </a:r>
            <a:r>
              <a:rPr lang="es-ES_tradnl" dirty="0"/>
              <a:t>, </a:t>
            </a:r>
            <a:r>
              <a:rPr lang="es-ES_tradnl" dirty="0" err="1"/>
              <a:t>évidemment</a:t>
            </a:r>
            <a:r>
              <a:rPr lang="es-ES_tradnl" dirty="0"/>
              <a:t> plus </a:t>
            </a:r>
            <a:r>
              <a:rPr lang="es-ES_tradnl" dirty="0" err="1"/>
              <a:t>difficile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lire</a:t>
            </a:r>
            <a:r>
              <a:rPr lang="es-ES_tradnl" dirty="0"/>
              <a:t> </a:t>
            </a:r>
            <a:r>
              <a:rPr lang="es-ES_tradnl" dirty="0" smtClean="0"/>
              <a:t>:</a:t>
            </a:r>
          </a:p>
          <a:p>
            <a:r>
              <a:rPr lang="es-ES_tradnl" b="1" dirty="0"/>
              <a:t>J]e </a:t>
            </a:r>
            <a:r>
              <a:rPr lang="es-ES_tradnl" b="1" dirty="0" err="1"/>
              <a:t>suys</a:t>
            </a:r>
            <a:r>
              <a:rPr lang="es-ES_tradnl" b="1" dirty="0"/>
              <a:t> </a:t>
            </a:r>
            <a:r>
              <a:rPr lang="es-ES_tradnl" b="1" dirty="0" err="1"/>
              <a:t>asseuré</a:t>
            </a:r>
            <a:r>
              <a:rPr lang="es-ES_tradnl" b="1" dirty="0"/>
              <a:t> </a:t>
            </a:r>
            <a:r>
              <a:rPr lang="es-ES_tradnl" b="1" dirty="0" err="1"/>
              <a:t>q'une</a:t>
            </a:r>
            <a:r>
              <a:rPr lang="es-ES_tradnl" b="1" dirty="0"/>
              <a:t> </a:t>
            </a:r>
            <a:r>
              <a:rPr lang="es-ES_tradnl" b="1" dirty="0" err="1"/>
              <a:t>bone</a:t>
            </a:r>
            <a:r>
              <a:rPr lang="es-ES_tradnl" b="1" dirty="0"/>
              <a:t> </a:t>
            </a:r>
            <a:r>
              <a:rPr lang="es-ES_tradnl" b="1" dirty="0" err="1"/>
              <a:t>partíe</a:t>
            </a:r>
            <a:r>
              <a:rPr lang="es-ES_tradnl" b="1" dirty="0"/>
              <a:t> de </a:t>
            </a:r>
            <a:r>
              <a:rPr lang="es-ES_tradnl" b="1" dirty="0" err="1"/>
              <a:t>çeus</a:t>
            </a:r>
            <a:r>
              <a:rPr lang="es-ES_tradnl" b="1" dirty="0"/>
              <a:t> </a:t>
            </a:r>
            <a:r>
              <a:rPr lang="es-ES_tradnl" b="1" dirty="0" err="1"/>
              <a:t>qi</a:t>
            </a:r>
            <a:r>
              <a:rPr lang="es-ES_tradnl" b="1" dirty="0"/>
              <a:t> </a:t>
            </a:r>
            <a:r>
              <a:rPr lang="es-ES_tradnl" b="1" dirty="0" err="1"/>
              <a:t>s'ęn</a:t>
            </a:r>
            <a:r>
              <a:rPr lang="es-ES_tradnl" b="1" dirty="0"/>
              <a:t> </a:t>
            </a:r>
            <a:r>
              <a:rPr lang="es-ES_tradnl" b="1" dirty="0" err="1"/>
              <a:t>męlet</a:t>
            </a:r>
            <a:r>
              <a:rPr lang="es-ES_tradnl" b="1" dirty="0"/>
              <a:t>, </a:t>
            </a:r>
            <a:r>
              <a:rPr lang="es-ES_tradnl" b="1" dirty="0" err="1"/>
              <a:t>sont</a:t>
            </a:r>
            <a:r>
              <a:rPr lang="es-ES_tradnl" b="1" dirty="0"/>
              <a:t> si </a:t>
            </a:r>
            <a:r>
              <a:rPr lang="es-ES_tradnl" b="1" dirty="0" err="1"/>
              <a:t>fríans</a:t>
            </a:r>
            <a:r>
              <a:rPr lang="es-ES_tradnl" b="1" dirty="0"/>
              <a:t> de </a:t>
            </a:r>
            <a:r>
              <a:rPr lang="es-ES_tradnl" b="1" dirty="0" err="1"/>
              <a:t>suyure</a:t>
            </a:r>
            <a:r>
              <a:rPr lang="es-ES_tradnl" b="1" dirty="0"/>
              <a:t> le </a:t>
            </a:r>
            <a:r>
              <a:rPr lang="es-ES_tradnl" b="1" dirty="0" err="1"/>
              <a:t>stile</a:t>
            </a:r>
            <a:r>
              <a:rPr lang="es-ES_tradnl" b="1" dirty="0"/>
              <a:t> </a:t>
            </a:r>
            <a:r>
              <a:rPr lang="es-ES_tradnl" b="1" dirty="0" err="1"/>
              <a:t>Latin</a:t>
            </a:r>
            <a:r>
              <a:rPr lang="es-ES_tradnl" b="1" dirty="0"/>
              <a:t>, </a:t>
            </a:r>
            <a:r>
              <a:rPr lang="es-ES_tradnl" b="1" dirty="0" err="1"/>
              <a:t>ę</a:t>
            </a:r>
            <a:r>
              <a:rPr lang="es-ES_tradnl" b="1" dirty="0"/>
              <a:t> </a:t>
            </a:r>
            <a:r>
              <a:rPr lang="es-ES_tradnl" b="1" dirty="0" err="1"/>
              <a:t>d'abandoner</a:t>
            </a:r>
            <a:r>
              <a:rPr lang="es-ES_tradnl" b="1" dirty="0"/>
              <a:t> le </a:t>
            </a:r>
            <a:r>
              <a:rPr lang="es-ES_tradnl" b="1" dirty="0" err="1"/>
              <a:t>notre</a:t>
            </a:r>
            <a:r>
              <a:rPr lang="es-ES_tradnl" b="1" dirty="0"/>
              <a:t>, </a:t>
            </a:r>
            <a:r>
              <a:rPr lang="es-ES_tradnl" b="1" dirty="0" err="1"/>
              <a:t>qe</a:t>
            </a:r>
            <a:r>
              <a:rPr lang="es-ES_tradnl" b="1" dirty="0"/>
              <a:t> </a:t>
            </a:r>
            <a:r>
              <a:rPr lang="es-ES_tradnl" b="1" dirty="0" err="1"/>
              <a:t>combien</a:t>
            </a:r>
            <a:r>
              <a:rPr lang="es-ES_tradnl" b="1" dirty="0"/>
              <a:t> </a:t>
            </a:r>
            <a:r>
              <a:rPr lang="es-ES_tradnl" b="1" dirty="0" err="1"/>
              <a:t>qe</a:t>
            </a:r>
            <a:r>
              <a:rPr lang="es-ES_tradnl" b="1" dirty="0"/>
              <a:t> </a:t>
            </a:r>
            <a:r>
              <a:rPr lang="es-ES_tradnl" b="1" dirty="0" err="1"/>
              <a:t>leur</a:t>
            </a:r>
            <a:r>
              <a:rPr lang="es-ES_tradnl" b="1" dirty="0"/>
              <a:t>' </a:t>
            </a:r>
            <a:r>
              <a:rPr lang="es-ES_tradnl" b="1" dirty="0" err="1"/>
              <a:t>parolles</a:t>
            </a:r>
            <a:r>
              <a:rPr lang="es-ES_tradnl" b="1" dirty="0"/>
              <a:t> </a:t>
            </a:r>
            <a:r>
              <a:rPr lang="es-ES_tradnl" b="1" dirty="0" err="1"/>
              <a:t>soęt</a:t>
            </a:r>
            <a:r>
              <a:rPr lang="es-ES_tradnl" b="1" dirty="0"/>
              <a:t> </a:t>
            </a:r>
            <a:r>
              <a:rPr lang="es-ES_tradnl" b="1" dirty="0" err="1"/>
              <a:t>nayuemęnt</a:t>
            </a:r>
            <a:r>
              <a:rPr lang="es-ES_tradnl" b="1" dirty="0"/>
              <a:t> </a:t>
            </a:r>
            <a:r>
              <a:rPr lang="es-ES_tradnl" b="1" dirty="0" err="1"/>
              <a:t>Françoęzes</a:t>
            </a:r>
            <a:r>
              <a:rPr lang="es-ES_tradnl" b="1" dirty="0"/>
              <a:t> : la </a:t>
            </a:r>
            <a:r>
              <a:rPr lang="es-ES_tradnl" b="1" dirty="0" err="1"/>
              <a:t>maouęz</a:t>
            </a:r>
            <a:r>
              <a:rPr lang="es-ES_tradnl" b="1" dirty="0"/>
              <a:t>' </a:t>
            </a:r>
            <a:r>
              <a:rPr lang="es-ES_tradnl" b="1" dirty="0" err="1"/>
              <a:t>ordonançe</a:t>
            </a:r>
            <a:r>
              <a:rPr lang="es-ES_tradnl" b="1" dirty="0"/>
              <a:t> </a:t>
            </a:r>
            <a:r>
              <a:rPr lang="es-ES_tradnl" b="1" dirty="0" err="1"/>
              <a:t>rent</a:t>
            </a:r>
            <a:r>
              <a:rPr lang="es-ES_tradnl" b="1" dirty="0"/>
              <a:t> </a:t>
            </a:r>
            <a:r>
              <a:rPr lang="es-ES_tradnl" b="1" dirty="0" err="1"/>
              <a:t>toutefoęs</a:t>
            </a:r>
            <a:r>
              <a:rPr lang="es-ES_tradnl" b="1" dirty="0"/>
              <a:t> le </a:t>
            </a:r>
            <a:r>
              <a:rPr lang="es-ES_tradnl" b="1" dirty="0" err="1"/>
              <a:t>sens</a:t>
            </a:r>
            <a:r>
              <a:rPr lang="es-ES_tradnl" b="1" dirty="0"/>
              <a:t> </a:t>
            </a:r>
            <a:r>
              <a:rPr lang="es-ES_tradnl" b="1" dirty="0" err="1"/>
              <a:t>obscur</a:t>
            </a:r>
            <a:r>
              <a:rPr lang="es-ES_tradnl" b="1" dirty="0"/>
              <a:t>, </a:t>
            </a:r>
            <a:r>
              <a:rPr lang="es-ES_tradnl" b="1" dirty="0" err="1"/>
              <a:t>auęq</a:t>
            </a:r>
            <a:r>
              <a:rPr lang="es-ES_tradnl" b="1" dirty="0"/>
              <a:t> </a:t>
            </a:r>
            <a:r>
              <a:rPr lang="es-ES_tradnl" b="1" dirty="0" err="1"/>
              <a:t>vn</a:t>
            </a:r>
            <a:r>
              <a:rPr lang="es-ES_tradnl" b="1" dirty="0"/>
              <a:t> gran' </a:t>
            </a:r>
            <a:r>
              <a:rPr lang="es-ES_tradnl" b="1" dirty="0" err="1"/>
              <a:t>mecontęntemęnt</a:t>
            </a:r>
            <a:r>
              <a:rPr lang="es-ES_tradnl" b="1" dirty="0"/>
              <a:t> de </a:t>
            </a:r>
            <a:r>
              <a:rPr lang="es-ES_tradnl" b="1" dirty="0" err="1"/>
              <a:t>l'oręlle</a:t>
            </a:r>
            <a:r>
              <a:rPr lang="es-ES_tradnl" b="1" dirty="0"/>
              <a:t> du </a:t>
            </a:r>
            <a:r>
              <a:rPr lang="es-ES_tradnl" b="1" dirty="0" err="1"/>
              <a:t>lecteur</a:t>
            </a:r>
            <a:r>
              <a:rPr lang="es-ES_tradnl" b="1" dirty="0"/>
              <a:t>, </a:t>
            </a:r>
            <a:r>
              <a:rPr lang="es-ES_tradnl" b="1" dirty="0" err="1"/>
              <a:t>ę</a:t>
            </a:r>
            <a:r>
              <a:rPr lang="es-ES_tradnl" b="1" dirty="0"/>
              <a:t> de </a:t>
            </a:r>
            <a:r>
              <a:rPr lang="es-ES_tradnl" b="1" dirty="0" err="1"/>
              <a:t>l'assistęnçe</a:t>
            </a:r>
            <a:r>
              <a:rPr lang="es-ES_tradnl" b="1" dirty="0"/>
              <a:t>. De </a:t>
            </a:r>
            <a:r>
              <a:rPr lang="es-ES_tradnl" b="1" dirty="0" err="1"/>
              <a:t>vrey</a:t>
            </a:r>
            <a:r>
              <a:rPr lang="es-ES_tradnl" b="1" dirty="0"/>
              <a:t> si </a:t>
            </a:r>
            <a:r>
              <a:rPr lang="es-ES_tradnl" b="1" dirty="0" err="1"/>
              <a:t>nou</a:t>
            </a:r>
            <a:r>
              <a:rPr lang="es-ES_tradnl" b="1" dirty="0"/>
              <a:t>' </a:t>
            </a:r>
            <a:r>
              <a:rPr lang="es-ES_tradnl" b="1" dirty="0" err="1"/>
              <a:t>consideron</a:t>
            </a:r>
            <a:r>
              <a:rPr lang="es-ES_tradnl" b="1" dirty="0"/>
              <a:t>' bien le </a:t>
            </a:r>
            <a:r>
              <a:rPr lang="es-ES_tradnl" b="1" dirty="0" err="1"/>
              <a:t>stile</a:t>
            </a:r>
            <a:r>
              <a:rPr lang="es-ES_tradnl" b="1" dirty="0"/>
              <a:t> de la </a:t>
            </a:r>
            <a:r>
              <a:rPr lang="es-ES_tradnl" b="1" dirty="0" err="1"/>
              <a:t>lange</a:t>
            </a:r>
            <a:r>
              <a:rPr lang="es-ES_tradnl" b="1" dirty="0"/>
              <a:t> </a:t>
            </a:r>
            <a:r>
              <a:rPr lang="es-ES_tradnl" b="1" dirty="0" err="1"/>
              <a:t>Latin</a:t>
            </a:r>
            <a:r>
              <a:rPr lang="es-ES_tradnl" b="1" dirty="0"/>
              <a:t>' </a:t>
            </a:r>
            <a:r>
              <a:rPr lang="es-ES_tradnl" b="1" dirty="0" err="1"/>
              <a:t>ę</a:t>
            </a:r>
            <a:r>
              <a:rPr lang="es-ES_tradnl" b="1" dirty="0"/>
              <a:t> </a:t>
            </a:r>
            <a:r>
              <a:rPr lang="es-ES_tradnl" b="1" dirty="0" err="1"/>
              <a:t>celuy</a:t>
            </a:r>
            <a:r>
              <a:rPr lang="es-ES_tradnl" b="1" dirty="0"/>
              <a:t> de la </a:t>
            </a:r>
            <a:r>
              <a:rPr lang="es-ES_tradnl" b="1" dirty="0" err="1"/>
              <a:t>notre</a:t>
            </a:r>
            <a:r>
              <a:rPr lang="es-ES_tradnl" b="1" dirty="0"/>
              <a:t>, </a:t>
            </a:r>
            <a:r>
              <a:rPr lang="es-ES_tradnl" b="1" dirty="0" err="1"/>
              <a:t>nou</a:t>
            </a:r>
            <a:r>
              <a:rPr lang="es-ES_tradnl" b="1" dirty="0"/>
              <a:t>' </a:t>
            </a:r>
            <a:r>
              <a:rPr lang="es-ES_tradnl" b="1" dirty="0" err="1"/>
              <a:t>lę</a:t>
            </a:r>
            <a:r>
              <a:rPr lang="es-ES_tradnl" b="1" dirty="0"/>
              <a:t>' </a:t>
            </a:r>
            <a:r>
              <a:rPr lang="es-ES_tradnl" b="1" dirty="0" err="1"/>
              <a:t>trouuerons</a:t>
            </a:r>
            <a:r>
              <a:rPr lang="es-ES_tradnl" b="1" dirty="0"/>
              <a:t> </a:t>
            </a:r>
            <a:r>
              <a:rPr lang="es-ES_tradnl" b="1" dirty="0" err="1"/>
              <a:t>contręres</a:t>
            </a:r>
            <a:r>
              <a:rPr lang="es-ES_tradnl" b="1" dirty="0"/>
              <a:t> en </a:t>
            </a:r>
            <a:r>
              <a:rPr lang="es-ES_tradnl" b="1" dirty="0" err="1"/>
              <a:t>çe</a:t>
            </a:r>
            <a:r>
              <a:rPr lang="es-ES_tradnl" b="1" dirty="0"/>
              <a:t> </a:t>
            </a:r>
            <a:r>
              <a:rPr lang="es-ES_tradnl" b="1" dirty="0" err="1"/>
              <a:t>qe</a:t>
            </a:r>
            <a:r>
              <a:rPr lang="es-ES_tradnl" b="1" dirty="0"/>
              <a:t> </a:t>
            </a:r>
            <a:r>
              <a:rPr lang="es-ES_tradnl" b="1" dirty="0" err="1"/>
              <a:t>comunemęnt</a:t>
            </a:r>
            <a:r>
              <a:rPr lang="es-ES_tradnl" b="1" dirty="0"/>
              <a:t> </a:t>
            </a:r>
            <a:r>
              <a:rPr lang="es-ES_tradnl" b="1" dirty="0" err="1"/>
              <a:t>nou</a:t>
            </a:r>
            <a:r>
              <a:rPr lang="es-ES_tradnl" b="1" dirty="0"/>
              <a:t>' </a:t>
            </a:r>
            <a:r>
              <a:rPr lang="es-ES_tradnl" b="1" dirty="0" err="1"/>
              <a:t>fęzons</a:t>
            </a:r>
            <a:r>
              <a:rPr lang="es-ES_tradnl" b="1" dirty="0"/>
              <a:t> la fin de </a:t>
            </a:r>
            <a:r>
              <a:rPr lang="es-ES_tradnl" b="1" dirty="0" err="1"/>
              <a:t>claoz</a:t>
            </a:r>
            <a:r>
              <a:rPr lang="es-ES_tradnl" b="1" dirty="0"/>
              <a:t>' </a:t>
            </a:r>
            <a:r>
              <a:rPr lang="es-ES_tradnl" b="1" dirty="0" err="1"/>
              <a:t>ou</a:t>
            </a:r>
            <a:r>
              <a:rPr lang="es-ES_tradnl" b="1" dirty="0"/>
              <a:t> </a:t>
            </a:r>
            <a:r>
              <a:rPr lang="es-ES_tradnl" b="1" dirty="0" err="1"/>
              <a:t>d'un</a:t>
            </a:r>
            <a:r>
              <a:rPr lang="es-ES_tradnl" b="1" dirty="0"/>
              <a:t> </a:t>
            </a:r>
            <a:r>
              <a:rPr lang="es-ES_tradnl" b="1" dirty="0" err="1"/>
              <a:t>discours</a:t>
            </a:r>
            <a:r>
              <a:rPr lang="es-ES_tradnl" b="1" dirty="0"/>
              <a:t>, de </a:t>
            </a:r>
            <a:r>
              <a:rPr lang="es-ES_tradnl" b="1" dirty="0" err="1"/>
              <a:t>çe</a:t>
            </a:r>
            <a:r>
              <a:rPr lang="es-ES_tradnl" b="1" dirty="0"/>
              <a:t> </a:t>
            </a:r>
            <a:r>
              <a:rPr lang="es-ES_tradnl" b="1" dirty="0" err="1"/>
              <a:t>qe</a:t>
            </a:r>
            <a:r>
              <a:rPr lang="es-ES_tradnl" b="1" dirty="0"/>
              <a:t> </a:t>
            </a:r>
            <a:r>
              <a:rPr lang="es-ES_tradnl" b="1" dirty="0" err="1"/>
              <a:t>lę</a:t>
            </a:r>
            <a:r>
              <a:rPr lang="es-ES_tradnl" b="1" dirty="0"/>
              <a:t> </a:t>
            </a:r>
            <a:r>
              <a:rPr lang="es-ES_tradnl" b="1" dirty="0" err="1"/>
              <a:t>Latins</a:t>
            </a:r>
            <a:r>
              <a:rPr lang="es-ES_tradnl" b="1" dirty="0"/>
              <a:t> </a:t>
            </a:r>
            <a:r>
              <a:rPr lang="es-ES_tradnl" b="1" dirty="0" err="1"/>
              <a:t>font</a:t>
            </a:r>
            <a:r>
              <a:rPr lang="es-ES_tradnl" b="1" dirty="0"/>
              <a:t> </a:t>
            </a:r>
            <a:r>
              <a:rPr lang="es-ES_tradnl" b="1" dirty="0" err="1"/>
              <a:t>leur</a:t>
            </a:r>
            <a:r>
              <a:rPr lang="es-ES_tradnl" b="1" dirty="0"/>
              <a:t> </a:t>
            </a:r>
            <a:r>
              <a:rPr lang="es-ES_tradnl" b="1" dirty="0" err="1"/>
              <a:t>comęnçemęnt</a:t>
            </a:r>
            <a:r>
              <a:rPr lang="es-ES_tradnl" b="1" dirty="0"/>
              <a:t> : </a:t>
            </a:r>
            <a:r>
              <a:rPr lang="es-ES_tradnl" b="1" dirty="0" err="1"/>
              <a:t>ę</a:t>
            </a:r>
            <a:r>
              <a:rPr lang="es-ES_tradnl" b="1" dirty="0"/>
              <a:t> si </a:t>
            </a:r>
            <a:r>
              <a:rPr lang="es-ES_tradnl" b="1" dirty="0" err="1"/>
              <a:t>nou</a:t>
            </a:r>
            <a:r>
              <a:rPr lang="es-ES_tradnl" b="1" dirty="0"/>
              <a:t>' </a:t>
            </a:r>
            <a:r>
              <a:rPr lang="es-ES_tradnl" b="1" dirty="0" err="1"/>
              <a:t>considerons</a:t>
            </a:r>
            <a:r>
              <a:rPr lang="es-ES_tradnl" b="1" dirty="0"/>
              <a:t> bien </a:t>
            </a:r>
            <a:r>
              <a:rPr lang="es-ES_tradnl" b="1" dirty="0" err="1"/>
              <a:t>l'ordre</a:t>
            </a:r>
            <a:r>
              <a:rPr lang="es-ES_tradnl" b="1" dirty="0"/>
              <a:t> de </a:t>
            </a:r>
            <a:r>
              <a:rPr lang="es-ES_tradnl" b="1" dirty="0" err="1"/>
              <a:t>nature</a:t>
            </a:r>
            <a:r>
              <a:rPr lang="es-ES_tradnl" b="1" dirty="0"/>
              <a:t>, </a:t>
            </a:r>
            <a:r>
              <a:rPr lang="es-ES_tradnl" b="1" dirty="0" err="1"/>
              <a:t>nou</a:t>
            </a:r>
            <a:r>
              <a:rPr lang="es-ES_tradnl" b="1" dirty="0"/>
              <a:t>' </a:t>
            </a:r>
            <a:r>
              <a:rPr lang="es-ES_tradnl" b="1" dirty="0" err="1"/>
              <a:t>trouuerons</a:t>
            </a:r>
            <a:r>
              <a:rPr lang="es-ES_tradnl" b="1" dirty="0"/>
              <a:t> </a:t>
            </a:r>
            <a:r>
              <a:rPr lang="es-ES_tradnl" b="1" dirty="0" err="1"/>
              <a:t>qe</a:t>
            </a:r>
            <a:r>
              <a:rPr lang="es-ES_tradnl" b="1" dirty="0"/>
              <a:t> le </a:t>
            </a:r>
            <a:r>
              <a:rPr lang="es-ES_tradnl" b="1" dirty="0" err="1"/>
              <a:t>stile</a:t>
            </a:r>
            <a:r>
              <a:rPr lang="es-ES_tradnl" b="1" dirty="0"/>
              <a:t> </a:t>
            </a:r>
            <a:r>
              <a:rPr lang="es-ES_tradnl" b="1" dirty="0" err="1"/>
              <a:t>Françoęs</a:t>
            </a:r>
            <a:r>
              <a:rPr lang="es-ES_tradnl" b="1" dirty="0"/>
              <a:t> </a:t>
            </a:r>
            <a:r>
              <a:rPr lang="es-ES_tradnl" b="1" dirty="0" err="1"/>
              <a:t>s'y</a:t>
            </a:r>
            <a:r>
              <a:rPr lang="es-ES_tradnl" b="1" dirty="0"/>
              <a:t> </a:t>
            </a:r>
            <a:r>
              <a:rPr lang="es-ES_tradnl" b="1" dirty="0" err="1"/>
              <a:t>ranje</a:t>
            </a:r>
            <a:r>
              <a:rPr lang="es-ES_tradnl" b="1" dirty="0"/>
              <a:t> </a:t>
            </a:r>
            <a:r>
              <a:rPr lang="es-ES_tradnl" b="1" dirty="0" err="1"/>
              <a:t>beaocoup</a:t>
            </a:r>
            <a:r>
              <a:rPr lang="es-ES_tradnl" b="1" dirty="0"/>
              <a:t> </a:t>
            </a:r>
            <a:r>
              <a:rPr lang="es-ES_tradnl" b="1" dirty="0" err="1"/>
              <a:t>mieus</a:t>
            </a:r>
            <a:r>
              <a:rPr lang="es-ES_tradnl" b="1" dirty="0"/>
              <a:t> </a:t>
            </a:r>
            <a:r>
              <a:rPr lang="es-ES_tradnl" b="1" dirty="0" err="1"/>
              <a:t>qe</a:t>
            </a:r>
            <a:r>
              <a:rPr lang="es-ES_tradnl" b="1" dirty="0"/>
              <a:t> le </a:t>
            </a:r>
            <a:r>
              <a:rPr lang="es-ES_tradnl" b="1" dirty="0" err="1"/>
              <a:t>Latin</a:t>
            </a:r>
            <a:r>
              <a:rPr lang="es-ES_tradnl" b="1" dirty="0"/>
              <a:t>. Car </a:t>
            </a:r>
            <a:r>
              <a:rPr lang="es-ES_tradnl" b="1" dirty="0" err="1"/>
              <a:t>lę</a:t>
            </a:r>
            <a:r>
              <a:rPr lang="es-ES_tradnl" b="1" dirty="0"/>
              <a:t>' </a:t>
            </a:r>
            <a:r>
              <a:rPr lang="es-ES_tradnl" b="1" dirty="0" err="1"/>
              <a:t>Latins</a:t>
            </a:r>
            <a:r>
              <a:rPr lang="es-ES_tradnl" b="1" dirty="0"/>
              <a:t> </a:t>
            </a:r>
            <a:r>
              <a:rPr lang="es-ES_tradnl" b="1" dirty="0" err="1"/>
              <a:t>prepozent</a:t>
            </a:r>
            <a:r>
              <a:rPr lang="es-ES_tradnl" b="1" dirty="0"/>
              <a:t> </a:t>
            </a:r>
            <a:r>
              <a:rPr lang="es-ES_tradnl" b="1" dirty="0" err="1"/>
              <a:t>comunemęnt</a:t>
            </a:r>
            <a:r>
              <a:rPr lang="es-ES_tradnl" b="1" dirty="0"/>
              <a:t> le </a:t>
            </a:r>
            <a:r>
              <a:rPr lang="es-ES_tradnl" b="1" dirty="0" err="1"/>
              <a:t>souspozé</a:t>
            </a:r>
            <a:r>
              <a:rPr lang="es-ES_tradnl" b="1" dirty="0"/>
              <a:t> </a:t>
            </a:r>
            <a:r>
              <a:rPr lang="es-ES_tradnl" b="1" dirty="0" err="1"/>
              <a:t>ao</a:t>
            </a:r>
            <a:r>
              <a:rPr lang="es-ES_tradnl" b="1" dirty="0"/>
              <a:t> </a:t>
            </a:r>
            <a:r>
              <a:rPr lang="es-ES_tradnl" b="1" dirty="0" err="1"/>
              <a:t>vęrbe</a:t>
            </a:r>
            <a:r>
              <a:rPr lang="es-ES_tradnl" b="1" dirty="0"/>
              <a:t>, </a:t>
            </a:r>
            <a:r>
              <a:rPr lang="es-ES_tradnl" b="1" dirty="0" err="1"/>
              <a:t>luy</a:t>
            </a:r>
            <a:r>
              <a:rPr lang="es-ES_tradnl" b="1" dirty="0"/>
              <a:t> </a:t>
            </a:r>
            <a:r>
              <a:rPr lang="es-ES_tradnl" b="1" dirty="0" err="1"/>
              <a:t>donans</a:t>
            </a:r>
            <a:r>
              <a:rPr lang="es-ES_tradnl" b="1" dirty="0"/>
              <a:t> </a:t>
            </a:r>
            <a:r>
              <a:rPr lang="es-ES_tradnl" b="1" dirty="0" err="1"/>
              <a:t>ęn</a:t>
            </a:r>
            <a:r>
              <a:rPr lang="es-ES_tradnl" b="1" dirty="0"/>
              <a:t> </a:t>
            </a:r>
            <a:r>
              <a:rPr lang="es-ES_tradnl" b="1" dirty="0" err="1"/>
              <a:t>suyte</a:t>
            </a:r>
            <a:r>
              <a:rPr lang="es-ES_tradnl" b="1" dirty="0"/>
              <a:t> le </a:t>
            </a:r>
            <a:r>
              <a:rPr lang="es-ES_tradnl" b="1" dirty="0" err="1"/>
              <a:t>surpozé</a:t>
            </a:r>
            <a:r>
              <a:rPr lang="es-ES_tradnl" b="1" dirty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4481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Le </a:t>
            </a:r>
            <a:r>
              <a:rPr lang="es-ES_tradnl" dirty="0" err="1" smtClean="0"/>
              <a:t>grammairien</a:t>
            </a:r>
            <a:r>
              <a:rPr lang="es-ES_tradnl" dirty="0"/>
              <a:t> </a:t>
            </a:r>
            <a:r>
              <a:rPr lang="es-ES_tradnl" b="1" dirty="0" err="1"/>
              <a:t>Honorat</a:t>
            </a:r>
            <a:r>
              <a:rPr lang="es-ES_tradnl" b="1" dirty="0"/>
              <a:t> </a:t>
            </a:r>
            <a:r>
              <a:rPr lang="es-ES_tradnl" b="1" dirty="0" err="1"/>
              <a:t>Rambaud</a:t>
            </a:r>
            <a:r>
              <a:rPr lang="es-ES_tradnl" dirty="0"/>
              <a:t> (1516-1586) </a:t>
            </a:r>
            <a:r>
              <a:rPr lang="es-ES_tradnl" dirty="0" err="1"/>
              <a:t>voulut</a:t>
            </a:r>
            <a:r>
              <a:rPr lang="es-ES_tradnl" dirty="0"/>
              <a:t> </a:t>
            </a:r>
            <a:r>
              <a:rPr lang="es-ES_tradnl" dirty="0" err="1"/>
              <a:t>proposer</a:t>
            </a:r>
            <a:r>
              <a:rPr lang="es-ES_tradnl" dirty="0"/>
              <a:t>, lui </a:t>
            </a:r>
            <a:r>
              <a:rPr lang="es-ES_tradnl" dirty="0" err="1"/>
              <a:t>aussi</a:t>
            </a:r>
            <a:r>
              <a:rPr lang="es-ES_tradnl" dirty="0"/>
              <a:t>, une </a:t>
            </a:r>
            <a:r>
              <a:rPr lang="es-ES_tradnl" dirty="0" err="1"/>
              <a:t>orthographe</a:t>
            </a:r>
            <a:r>
              <a:rPr lang="es-ES_tradnl" dirty="0"/>
              <a:t> </a:t>
            </a:r>
            <a:r>
              <a:rPr lang="es-ES_tradnl" dirty="0" err="1"/>
              <a:t>calquée</a:t>
            </a:r>
            <a:r>
              <a:rPr lang="es-ES_tradnl" dirty="0"/>
              <a:t> sur la </a:t>
            </a:r>
            <a:r>
              <a:rPr lang="es-ES_tradnl" dirty="0" err="1"/>
              <a:t>prononciation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err="1" smtClean="0"/>
              <a:t>Dans</a:t>
            </a:r>
            <a:r>
              <a:rPr lang="es-ES_tradnl" dirty="0"/>
              <a:t> </a:t>
            </a:r>
            <a:r>
              <a:rPr lang="es-ES_tradnl" i="1" dirty="0"/>
              <a:t>La </a:t>
            </a:r>
            <a:r>
              <a:rPr lang="es-ES_tradnl" i="1" dirty="0" err="1"/>
              <a:t>Declaration</a:t>
            </a:r>
            <a:r>
              <a:rPr lang="es-ES_tradnl" i="1" dirty="0"/>
              <a:t> des </a:t>
            </a:r>
            <a:r>
              <a:rPr lang="es-ES_tradnl" i="1" dirty="0" err="1"/>
              <a:t>Abus</a:t>
            </a:r>
            <a:r>
              <a:rPr lang="es-ES_tradnl" i="1" dirty="0"/>
              <a:t> que </a:t>
            </a:r>
            <a:r>
              <a:rPr lang="es-ES_tradnl" i="1" dirty="0" err="1"/>
              <a:t>l'on</a:t>
            </a:r>
            <a:r>
              <a:rPr lang="es-ES_tradnl" i="1" dirty="0"/>
              <a:t> </a:t>
            </a:r>
            <a:r>
              <a:rPr lang="es-ES_tradnl" i="1" dirty="0" err="1"/>
              <a:t>commet</a:t>
            </a:r>
            <a:r>
              <a:rPr lang="es-ES_tradnl" i="1" dirty="0"/>
              <a:t> en </a:t>
            </a:r>
            <a:r>
              <a:rPr lang="es-ES_tradnl" i="1" dirty="0" err="1"/>
              <a:t>escrivant</a:t>
            </a:r>
            <a:r>
              <a:rPr lang="es-ES_tradnl" i="1" dirty="0"/>
              <a:t> Et le </a:t>
            </a:r>
            <a:r>
              <a:rPr lang="es-ES_tradnl" i="1" dirty="0" err="1"/>
              <a:t>moyen</a:t>
            </a:r>
            <a:r>
              <a:rPr lang="es-ES_tradnl" i="1" dirty="0"/>
              <a:t> de les </a:t>
            </a:r>
            <a:r>
              <a:rPr lang="es-ES_tradnl" i="1" dirty="0" err="1"/>
              <a:t>euiter</a:t>
            </a:r>
            <a:r>
              <a:rPr lang="es-ES_tradnl" i="1" dirty="0"/>
              <a:t>, &amp; de </a:t>
            </a:r>
            <a:r>
              <a:rPr lang="es-ES_tradnl" i="1" dirty="0" err="1"/>
              <a:t>représenter</a:t>
            </a:r>
            <a:r>
              <a:rPr lang="es-ES_tradnl" i="1" dirty="0"/>
              <a:t> </a:t>
            </a:r>
            <a:r>
              <a:rPr lang="es-ES_tradnl" i="1" dirty="0" err="1"/>
              <a:t>nayuement</a:t>
            </a:r>
            <a:r>
              <a:rPr lang="es-ES_tradnl" i="1" dirty="0"/>
              <a:t> les </a:t>
            </a:r>
            <a:r>
              <a:rPr lang="es-ES_tradnl" i="1" dirty="0" err="1"/>
              <a:t>paroles</a:t>
            </a:r>
            <a:r>
              <a:rPr lang="es-ES_tradnl" i="1" dirty="0"/>
              <a:t>: ce que </a:t>
            </a:r>
            <a:r>
              <a:rPr lang="es-ES_tradnl" i="1" dirty="0" err="1"/>
              <a:t>iamais</a:t>
            </a:r>
            <a:r>
              <a:rPr lang="es-ES_tradnl" i="1" dirty="0"/>
              <a:t> </a:t>
            </a:r>
            <a:r>
              <a:rPr lang="es-ES_tradnl" i="1" dirty="0" err="1"/>
              <a:t>homme</a:t>
            </a:r>
            <a:r>
              <a:rPr lang="es-ES_tradnl" i="1" dirty="0"/>
              <a:t> </a:t>
            </a:r>
            <a:r>
              <a:rPr lang="es-ES_tradnl" i="1" dirty="0" err="1"/>
              <a:t>n'a</a:t>
            </a:r>
            <a:r>
              <a:rPr lang="es-ES_tradnl" i="1" dirty="0"/>
              <a:t> </a:t>
            </a:r>
            <a:r>
              <a:rPr lang="es-ES_tradnl" i="1" dirty="0" err="1"/>
              <a:t>faict</a:t>
            </a:r>
            <a:r>
              <a:rPr lang="es-ES_tradnl" i="1" dirty="0"/>
              <a:t>,</a:t>
            </a:r>
            <a:r>
              <a:rPr lang="es-ES_tradnl" dirty="0"/>
              <a:t> </a:t>
            </a:r>
            <a:r>
              <a:rPr lang="es-ES_tradnl" dirty="0" err="1"/>
              <a:t>il</a:t>
            </a:r>
            <a:r>
              <a:rPr lang="es-ES_tradnl" dirty="0"/>
              <a:t> </a:t>
            </a:r>
            <a:r>
              <a:rPr lang="es-ES_tradnl" dirty="0" err="1"/>
              <a:t>considéra</a:t>
            </a:r>
            <a:r>
              <a:rPr lang="es-ES_tradnl" dirty="0"/>
              <a:t> </a:t>
            </a:r>
            <a:r>
              <a:rPr lang="es-ES_tradnl" dirty="0" err="1"/>
              <a:t>qu'il</a:t>
            </a:r>
            <a:r>
              <a:rPr lang="es-ES_tradnl" dirty="0"/>
              <a:t> </a:t>
            </a:r>
            <a:r>
              <a:rPr lang="es-ES_tradnl" dirty="0" err="1"/>
              <a:t>fallait</a:t>
            </a:r>
            <a:r>
              <a:rPr lang="es-ES_tradnl" dirty="0"/>
              <a:t> </a:t>
            </a:r>
            <a:r>
              <a:rPr lang="es-ES_tradnl" dirty="0" err="1"/>
              <a:t>augmenter</a:t>
            </a:r>
            <a:r>
              <a:rPr lang="es-ES_tradnl" dirty="0"/>
              <a:t> le nombre des </a:t>
            </a:r>
            <a:r>
              <a:rPr lang="es-ES_tradnl" dirty="0" err="1"/>
              <a:t>lettres</a:t>
            </a:r>
            <a:r>
              <a:rPr lang="es-ES_tradnl" dirty="0"/>
              <a:t> latines si </a:t>
            </a:r>
            <a:r>
              <a:rPr lang="es-ES_tradnl" dirty="0" err="1"/>
              <a:t>l'on</a:t>
            </a:r>
            <a:r>
              <a:rPr lang="es-ES_tradnl" dirty="0"/>
              <a:t> </a:t>
            </a:r>
            <a:r>
              <a:rPr lang="es-ES_tradnl" dirty="0" err="1"/>
              <a:t>voulait</a:t>
            </a:r>
            <a:r>
              <a:rPr lang="es-ES_tradnl" dirty="0"/>
              <a:t> </a:t>
            </a:r>
            <a:r>
              <a:rPr lang="es-ES_tradnl" dirty="0" err="1"/>
              <a:t>transcrire</a:t>
            </a:r>
            <a:r>
              <a:rPr lang="es-ES_tradnl" dirty="0"/>
              <a:t> </a:t>
            </a:r>
            <a:r>
              <a:rPr lang="es-ES_tradnl" dirty="0" err="1"/>
              <a:t>fidèlement</a:t>
            </a:r>
            <a:r>
              <a:rPr lang="es-ES_tradnl" dirty="0"/>
              <a:t> les </a:t>
            </a:r>
            <a:r>
              <a:rPr lang="es-ES_tradnl" dirty="0" err="1"/>
              <a:t>sons</a:t>
            </a:r>
            <a:r>
              <a:rPr lang="es-ES_tradnl" dirty="0"/>
              <a:t> du </a:t>
            </a:r>
            <a:r>
              <a:rPr lang="es-ES_tradnl" dirty="0" err="1" smtClean="0"/>
              <a:t>français</a:t>
            </a:r>
            <a:r>
              <a:rPr lang="es-ES_tradnl" dirty="0" smtClean="0"/>
              <a:t>.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238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/>
              <a:t>Henri Estienne</a:t>
            </a:r>
            <a:r>
              <a:rPr lang="is-IS" dirty="0"/>
              <a:t> (1528-1598)</a:t>
            </a:r>
            <a:endParaRPr lang="es-ES_tradnl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601" y="1765552"/>
            <a:ext cx="2150522" cy="2514617"/>
          </a:xfrm>
        </p:spPr>
      </p:pic>
      <p:sp>
        <p:nvSpPr>
          <p:cNvPr id="5" name="Rectángulo 4"/>
          <p:cNvSpPr/>
          <p:nvPr/>
        </p:nvSpPr>
        <p:spPr>
          <a:xfrm>
            <a:off x="4273685" y="144982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Un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imprimeur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huguenot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et un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érudit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polyglotte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(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français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italien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espagnol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latin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grec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hébreu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),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qui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a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consacré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sur ce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sujet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au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moins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trois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ouvrages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:</a:t>
            </a:r>
            <a:endParaRPr lang="es-ES_tradnl" dirty="0"/>
          </a:p>
        </p:txBody>
      </p:sp>
      <p:sp>
        <p:nvSpPr>
          <p:cNvPr id="6" name="Rectángulo 5"/>
          <p:cNvSpPr/>
          <p:nvPr/>
        </p:nvSpPr>
        <p:spPr>
          <a:xfrm>
            <a:off x="3553838" y="3271493"/>
            <a:ext cx="83366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-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 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Traicté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de la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Conformité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du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langage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françois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avec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le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grec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 (1565);</a:t>
            </a:r>
            <a:b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</a:b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- 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Deux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dialogues du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nouveau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français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italianizé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, et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autrement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desguizé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,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principalement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entre les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courtisans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de ce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temps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. De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plusieurs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nouveautez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qui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ont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accompagné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ceste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nouveauté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langage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. De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quelques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courtisianismes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modernes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et de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quelques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singularitez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courtisianesques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 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(1578):</a:t>
            </a:r>
            <a:b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</a:b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- 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De la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précellence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de la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langue</a:t>
            </a:r>
            <a:r>
              <a:rPr lang="es-ES_tradnl" b="0" i="1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1" dirty="0" err="1" smtClean="0">
                <a:solidFill>
                  <a:srgbClr val="000000"/>
                </a:solidFill>
                <a:effectLst/>
                <a:latin typeface="Times New Roman" charset="0"/>
              </a:rPr>
              <a:t>française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 (1579).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361552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Rectángulo 4"/>
          <p:cNvSpPr/>
          <p:nvPr/>
        </p:nvSpPr>
        <p:spPr>
          <a:xfrm>
            <a:off x="661481" y="484632"/>
            <a:ext cx="1187747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3600" b="1" dirty="0" err="1"/>
              <a:t>À</a:t>
            </a:r>
            <a:r>
              <a:rPr lang="es-ES_tradnl" sz="3600" b="1" dirty="0"/>
              <a:t> la fin du </a:t>
            </a:r>
            <a:r>
              <a:rPr lang="es-ES_tradnl" sz="3600" b="1" dirty="0" err="1"/>
              <a:t>XVI</a:t>
            </a:r>
            <a:r>
              <a:rPr lang="es-ES_tradnl" sz="3600" b="1" baseline="30000" dirty="0" err="1"/>
              <a:t>e</a:t>
            </a:r>
            <a:r>
              <a:rPr lang="es-ES_tradnl" sz="3600" b="1" dirty="0"/>
              <a:t> </a:t>
            </a:r>
            <a:r>
              <a:rPr lang="es-ES_tradnl" sz="3600" b="1" dirty="0" err="1"/>
              <a:t>siècle</a:t>
            </a:r>
            <a:r>
              <a:rPr lang="es-ES_tradnl" sz="3600" b="1" dirty="0"/>
              <a:t>, la </a:t>
            </a:r>
            <a:r>
              <a:rPr lang="es-ES_tradnl" sz="3600" b="1" dirty="0" err="1"/>
              <a:t>langue</a:t>
            </a:r>
            <a:r>
              <a:rPr lang="es-ES_tradnl" sz="3600" b="1" dirty="0"/>
              <a:t> </a:t>
            </a:r>
            <a:r>
              <a:rPr lang="es-ES_tradnl" sz="3600" b="1" dirty="0" err="1"/>
              <a:t>française</a:t>
            </a:r>
            <a:r>
              <a:rPr lang="es-ES_tradnl" sz="3600" b="1" dirty="0"/>
              <a:t> </a:t>
            </a:r>
            <a:r>
              <a:rPr lang="es-ES_tradnl" sz="3600" b="1" dirty="0" err="1"/>
              <a:t>avait</a:t>
            </a:r>
            <a:r>
              <a:rPr lang="es-ES_tradnl" sz="3600" b="1" dirty="0"/>
              <a:t> </a:t>
            </a:r>
            <a:r>
              <a:rPr lang="es-ES_tradnl" sz="3600" b="1" dirty="0" err="1"/>
              <a:t>beaucoup</a:t>
            </a:r>
            <a:r>
              <a:rPr lang="es-ES_tradnl" sz="3600" b="1" dirty="0"/>
              <a:t> </a:t>
            </a:r>
            <a:r>
              <a:rPr lang="es-ES_tradnl" sz="3600" b="1" dirty="0" err="1"/>
              <a:t>changé</a:t>
            </a:r>
            <a:r>
              <a:rPr lang="es-ES_tradnl" sz="3600" b="1" dirty="0"/>
              <a:t>. </a:t>
            </a:r>
            <a:r>
              <a:rPr lang="es-ES_tradnl" sz="3600" b="1" dirty="0" err="1"/>
              <a:t>L'orthographe</a:t>
            </a:r>
            <a:r>
              <a:rPr lang="es-ES_tradnl" sz="3600" b="1" dirty="0"/>
              <a:t> </a:t>
            </a:r>
            <a:r>
              <a:rPr lang="es-ES_tradnl" sz="3600" b="1" dirty="0" err="1"/>
              <a:t>n'était</a:t>
            </a:r>
            <a:r>
              <a:rPr lang="es-ES_tradnl" sz="3600" b="1" dirty="0"/>
              <a:t> </a:t>
            </a:r>
            <a:r>
              <a:rPr lang="es-ES_tradnl" sz="3600" b="1" dirty="0" err="1"/>
              <a:t>pas</a:t>
            </a:r>
            <a:r>
              <a:rPr lang="es-ES_tradnl" sz="3600" b="1" dirty="0"/>
              <a:t> </a:t>
            </a:r>
            <a:r>
              <a:rPr lang="es-ES_tradnl" sz="3600" b="1" dirty="0" err="1"/>
              <a:t>encore</a:t>
            </a:r>
            <a:r>
              <a:rPr lang="es-ES_tradnl" sz="3600" b="1" dirty="0"/>
              <a:t> </a:t>
            </a:r>
            <a:r>
              <a:rPr lang="es-ES_tradnl" sz="3600" b="1" dirty="0" err="1"/>
              <a:t>vraiment</a:t>
            </a:r>
            <a:r>
              <a:rPr lang="es-ES_tradnl" sz="3600" b="1" dirty="0"/>
              <a:t> </a:t>
            </a:r>
            <a:r>
              <a:rPr lang="es-ES_tradnl" sz="3600" b="1" dirty="0" err="1"/>
              <a:t>normalisée</a:t>
            </a:r>
            <a:r>
              <a:rPr lang="es-ES_tradnl" sz="3600" b="1" dirty="0"/>
              <a:t>, et </a:t>
            </a:r>
            <a:r>
              <a:rPr lang="es-ES_tradnl" sz="3600" b="1" dirty="0" err="1"/>
              <a:t>il</a:t>
            </a:r>
            <a:r>
              <a:rPr lang="es-ES_tradnl" sz="3600" b="1" dirty="0"/>
              <a:t> </a:t>
            </a:r>
            <a:r>
              <a:rPr lang="es-ES_tradnl" sz="3600" b="1" dirty="0" err="1"/>
              <a:t>était</a:t>
            </a:r>
            <a:r>
              <a:rPr lang="es-ES_tradnl" sz="3600" b="1" dirty="0"/>
              <a:t> </a:t>
            </a:r>
            <a:r>
              <a:rPr lang="es-ES_tradnl" sz="3600" b="1" dirty="0" err="1"/>
              <a:t>fréquent</a:t>
            </a:r>
            <a:r>
              <a:rPr lang="es-ES_tradnl" sz="3600" b="1" dirty="0"/>
              <a:t> de </a:t>
            </a:r>
            <a:r>
              <a:rPr lang="es-ES_tradnl" sz="3600" b="1" dirty="0" err="1"/>
              <a:t>trouver</a:t>
            </a:r>
            <a:r>
              <a:rPr lang="es-ES_tradnl" sz="3600" b="1" dirty="0"/>
              <a:t> </a:t>
            </a:r>
            <a:r>
              <a:rPr lang="es-ES_tradnl" sz="3600" b="1" dirty="0" err="1"/>
              <a:t>dans</a:t>
            </a:r>
            <a:r>
              <a:rPr lang="es-ES_tradnl" sz="3600" b="1" dirty="0"/>
              <a:t> la </a:t>
            </a:r>
            <a:r>
              <a:rPr lang="es-ES_tradnl" sz="3600" b="1" dirty="0" err="1"/>
              <a:t>même</a:t>
            </a:r>
            <a:r>
              <a:rPr lang="es-ES_tradnl" sz="3600" b="1" dirty="0"/>
              <a:t> page, </a:t>
            </a:r>
            <a:r>
              <a:rPr lang="es-ES_tradnl" sz="3600" b="1" dirty="0" err="1"/>
              <a:t>voire</a:t>
            </a:r>
            <a:r>
              <a:rPr lang="es-ES_tradnl" sz="3600" b="1" dirty="0"/>
              <a:t> un </a:t>
            </a:r>
            <a:r>
              <a:rPr lang="es-ES_tradnl" sz="3600" b="1" dirty="0" err="1"/>
              <a:t>même</a:t>
            </a:r>
            <a:r>
              <a:rPr lang="es-ES_tradnl" sz="3600" b="1" dirty="0"/>
              <a:t> </a:t>
            </a:r>
            <a:r>
              <a:rPr lang="es-ES_tradnl" sz="3600" b="1" dirty="0" err="1"/>
              <a:t>paragraphe</a:t>
            </a:r>
            <a:r>
              <a:rPr lang="es-ES_tradnl" sz="3600" b="1" dirty="0"/>
              <a:t>, des </a:t>
            </a:r>
            <a:r>
              <a:rPr lang="es-ES_tradnl" sz="3600" b="1" dirty="0" err="1"/>
              <a:t>graphies</a:t>
            </a:r>
            <a:r>
              <a:rPr lang="es-ES_tradnl" sz="3600" b="1" dirty="0"/>
              <a:t> </a:t>
            </a:r>
            <a:r>
              <a:rPr lang="es-ES_tradnl" sz="3600" b="1" dirty="0" err="1"/>
              <a:t>différentes</a:t>
            </a:r>
            <a:r>
              <a:rPr lang="es-ES_tradnl" sz="3600" b="1" dirty="0"/>
              <a:t> </a:t>
            </a:r>
            <a:r>
              <a:rPr lang="es-ES_tradnl" sz="3600" b="1" dirty="0" err="1"/>
              <a:t>pour</a:t>
            </a:r>
            <a:r>
              <a:rPr lang="es-ES_tradnl" sz="3600" b="1" dirty="0"/>
              <a:t> un </a:t>
            </a:r>
            <a:r>
              <a:rPr lang="es-ES_tradnl" sz="3600" b="1" dirty="0" err="1"/>
              <a:t>même</a:t>
            </a:r>
            <a:r>
              <a:rPr lang="es-ES_tradnl" sz="3600" b="1" dirty="0"/>
              <a:t> </a:t>
            </a:r>
            <a:r>
              <a:rPr lang="es-ES_tradnl" sz="3600" b="1" dirty="0" err="1"/>
              <a:t>mot</a:t>
            </a:r>
            <a:r>
              <a:rPr lang="es-ES_tradnl" sz="3600" b="1" dirty="0"/>
              <a:t>. Le </a:t>
            </a:r>
            <a:r>
              <a:rPr lang="es-ES_tradnl" sz="3600" b="1" dirty="0" err="1"/>
              <a:t>lexique</a:t>
            </a:r>
            <a:r>
              <a:rPr lang="es-ES_tradnl" sz="3600" b="1" dirty="0"/>
              <a:t> </a:t>
            </a:r>
            <a:r>
              <a:rPr lang="es-ES_tradnl" sz="3600" b="1" dirty="0" err="1"/>
              <a:t>s'était</a:t>
            </a:r>
            <a:r>
              <a:rPr lang="es-ES_tradnl" sz="3600" b="1" dirty="0"/>
              <a:t> </a:t>
            </a:r>
            <a:r>
              <a:rPr lang="es-ES_tradnl" sz="3600" b="1" dirty="0" err="1"/>
              <a:t>considérablement</a:t>
            </a:r>
            <a:r>
              <a:rPr lang="es-ES_tradnl" sz="3600" b="1" dirty="0"/>
              <a:t> </a:t>
            </a:r>
            <a:r>
              <a:rPr lang="es-ES_tradnl" sz="3600" b="1" dirty="0" err="1"/>
              <a:t>enrichi</a:t>
            </a:r>
            <a:r>
              <a:rPr lang="es-ES_tradnl" sz="3600" b="1" dirty="0"/>
              <a:t> par </a:t>
            </a:r>
            <a:r>
              <a:rPr lang="es-ES_tradnl" sz="3600" b="1" dirty="0" err="1"/>
              <a:t>l'apport</a:t>
            </a:r>
            <a:r>
              <a:rPr lang="es-ES_tradnl" sz="3600" b="1" dirty="0"/>
              <a:t> </a:t>
            </a:r>
            <a:r>
              <a:rPr lang="es-ES_tradnl" sz="3600" b="1" dirty="0" err="1"/>
              <a:t>massif</a:t>
            </a:r>
            <a:r>
              <a:rPr lang="es-ES_tradnl" sz="3600" b="1" dirty="0"/>
              <a:t> de </a:t>
            </a:r>
            <a:r>
              <a:rPr lang="es-ES_tradnl" sz="3600" b="1" dirty="0" err="1"/>
              <a:t>mots</a:t>
            </a:r>
            <a:r>
              <a:rPr lang="es-ES_tradnl" sz="3600" b="1" dirty="0"/>
              <a:t> </a:t>
            </a:r>
            <a:r>
              <a:rPr lang="es-ES_tradnl" sz="3600" b="1" dirty="0" err="1"/>
              <a:t>savants</a:t>
            </a:r>
            <a:r>
              <a:rPr lang="es-ES_tradnl" sz="3600" b="1" dirty="0"/>
              <a:t> </a:t>
            </a:r>
            <a:r>
              <a:rPr lang="es-ES_tradnl" sz="3600" b="1" dirty="0" err="1"/>
              <a:t>empruntés</a:t>
            </a:r>
            <a:r>
              <a:rPr lang="es-ES_tradnl" sz="3600" b="1" dirty="0"/>
              <a:t> </a:t>
            </a:r>
            <a:r>
              <a:rPr lang="es-ES_tradnl" sz="3600" b="1" dirty="0" err="1"/>
              <a:t>directement</a:t>
            </a:r>
            <a:r>
              <a:rPr lang="es-ES_tradnl" sz="3600" b="1" dirty="0"/>
              <a:t> du </a:t>
            </a:r>
            <a:r>
              <a:rPr lang="es-ES_tradnl" sz="3600" b="1" dirty="0" err="1"/>
              <a:t>latin</a:t>
            </a:r>
            <a:r>
              <a:rPr lang="es-ES_tradnl" sz="3600" b="1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309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À</a:t>
            </a:r>
            <a:r>
              <a:rPr lang="es-ES_tradnl" dirty="0" smtClean="0"/>
              <a:t> RETENIR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/>
              <a:t>L'ordonnance</a:t>
            </a:r>
            <a:r>
              <a:rPr lang="es-ES_tradnl" dirty="0"/>
              <a:t> de </a:t>
            </a:r>
            <a:r>
              <a:rPr lang="es-ES_tradnl" dirty="0" err="1"/>
              <a:t>Villers-Cotterêts</a:t>
            </a:r>
            <a:r>
              <a:rPr lang="es-ES_tradnl" dirty="0"/>
              <a:t> (1539</a:t>
            </a:r>
            <a:r>
              <a:rPr lang="es-ES_tradnl" dirty="0" smtClean="0"/>
              <a:t>) François </a:t>
            </a:r>
            <a:r>
              <a:rPr lang="es-ES_tradnl" dirty="0" err="1" smtClean="0"/>
              <a:t>I</a:t>
            </a:r>
            <a:r>
              <a:rPr lang="es-ES_tradnl" baseline="30000" dirty="0" err="1" smtClean="0"/>
              <a:t>er</a:t>
            </a:r>
            <a:r>
              <a:rPr lang="es-ES_tradnl" dirty="0" smtClean="0"/>
              <a:t> : le </a:t>
            </a:r>
            <a:r>
              <a:rPr lang="es-ES_tradnl" dirty="0" err="1" smtClean="0"/>
              <a:t>françoys</a:t>
            </a:r>
            <a:r>
              <a:rPr lang="es-ES_tradnl" dirty="0" smtClean="0"/>
              <a:t>: </a:t>
            </a:r>
            <a:r>
              <a:rPr lang="es-ES_tradnl" dirty="0" err="1" smtClean="0"/>
              <a:t>langue</a:t>
            </a:r>
            <a:r>
              <a:rPr lang="es-ES_tradnl" dirty="0" smtClean="0"/>
              <a:t> du </a:t>
            </a:r>
            <a:r>
              <a:rPr lang="es-ES_tradnl" dirty="0" err="1" smtClean="0"/>
              <a:t>droit</a:t>
            </a:r>
            <a:r>
              <a:rPr lang="es-ES_tradnl" dirty="0" smtClean="0"/>
              <a:t>. 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es-ES" sz="2200" dirty="0" err="1"/>
              <a:t>L’imprimante</a:t>
            </a:r>
            <a:r>
              <a:rPr lang="es-ES" sz="2200" dirty="0"/>
              <a:t> </a:t>
            </a:r>
          </a:p>
          <a:p>
            <a:r>
              <a:rPr lang="es-ES_tradnl" dirty="0" err="1" smtClean="0"/>
              <a:t>Langue</a:t>
            </a:r>
            <a:r>
              <a:rPr lang="es-ES_tradnl" dirty="0" smtClean="0"/>
              <a:t> </a:t>
            </a:r>
          </a:p>
          <a:p>
            <a:pPr lvl="1"/>
            <a:r>
              <a:rPr lang="es-ES_tradnl" dirty="0" err="1"/>
              <a:t>L</a:t>
            </a:r>
            <a:r>
              <a:rPr lang="es-ES_tradnl" dirty="0" err="1" smtClean="0"/>
              <a:t>ittéraire</a:t>
            </a:r>
            <a:r>
              <a:rPr lang="es-ES_tradnl" dirty="0" smtClean="0"/>
              <a:t>: </a:t>
            </a:r>
            <a:r>
              <a:rPr lang="es-ES_tradnl" dirty="0" err="1"/>
              <a:t>R</a:t>
            </a:r>
            <a:r>
              <a:rPr lang="es-ES_tradnl" dirty="0" err="1" smtClean="0"/>
              <a:t>abelais</a:t>
            </a:r>
            <a:r>
              <a:rPr lang="es-ES_tradnl" dirty="0" smtClean="0"/>
              <a:t>, </a:t>
            </a:r>
            <a:r>
              <a:rPr lang="es-ES_tradnl" dirty="0" err="1"/>
              <a:t>R</a:t>
            </a:r>
            <a:r>
              <a:rPr lang="es-ES_tradnl" dirty="0" err="1" smtClean="0"/>
              <a:t>onsard</a:t>
            </a:r>
            <a:r>
              <a:rPr lang="es-ES_tradnl" dirty="0" smtClean="0"/>
              <a:t>, Du </a:t>
            </a:r>
            <a:r>
              <a:rPr lang="es-ES_tradnl" dirty="0" err="1" smtClean="0"/>
              <a:t>bellay</a:t>
            </a:r>
            <a:r>
              <a:rPr lang="mr-IN" dirty="0" smtClean="0"/>
              <a:t>…</a:t>
            </a:r>
            <a:endParaRPr lang="es-ES" dirty="0"/>
          </a:p>
          <a:p>
            <a:pPr lvl="1"/>
            <a:r>
              <a:rPr lang="es-ES" dirty="0" err="1" smtClean="0"/>
              <a:t>Langue</a:t>
            </a:r>
            <a:r>
              <a:rPr lang="es-ES" dirty="0" smtClean="0"/>
              <a:t> </a:t>
            </a:r>
            <a:r>
              <a:rPr lang="es-ES" dirty="0" err="1" smtClean="0"/>
              <a:t>philosophique</a:t>
            </a:r>
            <a:r>
              <a:rPr lang="es-ES" dirty="0" smtClean="0"/>
              <a:t>: Descartes</a:t>
            </a:r>
          </a:p>
          <a:p>
            <a:r>
              <a:rPr lang="es-ES" dirty="0" err="1" smtClean="0"/>
              <a:t>Premières</a:t>
            </a:r>
            <a:r>
              <a:rPr lang="es-ES" dirty="0" smtClean="0"/>
              <a:t> </a:t>
            </a:r>
            <a:r>
              <a:rPr lang="es-ES" dirty="0" err="1" smtClean="0"/>
              <a:t>grammaires</a:t>
            </a:r>
            <a:r>
              <a:rPr lang="es-ES" dirty="0" smtClean="0"/>
              <a:t>: Henri </a:t>
            </a:r>
            <a:r>
              <a:rPr lang="es-ES" dirty="0" err="1" smtClean="0"/>
              <a:t>Estienne</a:t>
            </a:r>
            <a:endParaRPr lang="es-ES" dirty="0" smtClean="0"/>
          </a:p>
          <a:p>
            <a:pPr lvl="1"/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d’orthographe</a:t>
            </a:r>
            <a:endParaRPr lang="es-ES" dirty="0" smtClean="0"/>
          </a:p>
          <a:p>
            <a:r>
              <a:rPr lang="es-ES" dirty="0" smtClean="0"/>
              <a:t>Les patois</a:t>
            </a:r>
          </a:p>
          <a:p>
            <a:r>
              <a:rPr lang="es-ES" dirty="0" err="1" smtClean="0"/>
              <a:t>Lexique</a:t>
            </a:r>
            <a:r>
              <a:rPr lang="es-ES" dirty="0" smtClean="0"/>
              <a:t> </a:t>
            </a:r>
          </a:p>
          <a:p>
            <a:pPr lvl="1"/>
            <a:r>
              <a:rPr lang="es-ES" dirty="0"/>
              <a:t> </a:t>
            </a:r>
            <a:r>
              <a:rPr lang="es-ES" dirty="0" err="1" smtClean="0"/>
              <a:t>Écumeurs</a:t>
            </a:r>
            <a:r>
              <a:rPr lang="es-ES" dirty="0" smtClean="0"/>
              <a:t> du </a:t>
            </a:r>
            <a:r>
              <a:rPr lang="es-ES" dirty="0" err="1" smtClean="0"/>
              <a:t>latin</a:t>
            </a:r>
            <a:r>
              <a:rPr lang="es-ES" dirty="0" smtClean="0"/>
              <a:t> (</a:t>
            </a:r>
            <a:r>
              <a:rPr lang="es-ES" dirty="0" err="1" smtClean="0"/>
              <a:t>latinismes</a:t>
            </a:r>
            <a:r>
              <a:rPr lang="es-ES" dirty="0" smtClean="0"/>
              <a:t>) </a:t>
            </a:r>
          </a:p>
          <a:p>
            <a:pPr lvl="1"/>
            <a:r>
              <a:rPr lang="es-ES" dirty="0" err="1" smtClean="0"/>
              <a:t>Italianismes</a:t>
            </a:r>
            <a:endParaRPr lang="es-ES" dirty="0" smtClean="0"/>
          </a:p>
          <a:p>
            <a:pPr lvl="1"/>
            <a:endParaRPr lang="es-ES" dirty="0" smtClean="0"/>
          </a:p>
          <a:p>
            <a:endParaRPr lang="es-ES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300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7436" y="4046708"/>
            <a:ext cx="6283014" cy="894944"/>
          </a:xfrm>
        </p:spPr>
        <p:txBody>
          <a:bodyPr>
            <a:normAutofit fontScale="90000"/>
          </a:bodyPr>
          <a:lstStyle/>
          <a:p>
            <a:r>
              <a:rPr lang="es-ES_tradnl" sz="2800" dirty="0" err="1" smtClean="0"/>
              <a:t>Satire</a:t>
            </a:r>
            <a:r>
              <a:rPr lang="es-ES_tradnl" sz="2800" dirty="0" smtClean="0"/>
              <a:t> </a:t>
            </a:r>
            <a:r>
              <a:rPr lang="es-ES_tradnl" sz="2800" dirty="0"/>
              <a:t>sur le «</a:t>
            </a:r>
            <a:r>
              <a:rPr lang="es-ES_tradnl" sz="2800" dirty="0" err="1"/>
              <a:t>jergon</a:t>
            </a:r>
            <a:r>
              <a:rPr lang="es-ES_tradnl" sz="2800" dirty="0"/>
              <a:t>» (</a:t>
            </a:r>
            <a:r>
              <a:rPr lang="es-ES_tradnl" sz="2800" dirty="0" err="1"/>
              <a:t>jargon</a:t>
            </a:r>
            <a:r>
              <a:rPr lang="es-ES_tradnl" sz="2800" dirty="0"/>
              <a:t>) </a:t>
            </a:r>
            <a:r>
              <a:rPr lang="es-ES_tradnl" sz="2800" dirty="0" err="1"/>
              <a:t>farci</a:t>
            </a:r>
            <a:r>
              <a:rPr lang="es-ES_tradnl" sz="2800" dirty="0"/>
              <a:t> </a:t>
            </a:r>
            <a:r>
              <a:rPr lang="es-ES_tradnl" sz="2800" dirty="0" err="1"/>
              <a:t>d'italianismes</a:t>
            </a:r>
            <a:r>
              <a:rPr lang="es-ES_tradnl" sz="2800" dirty="0"/>
              <a:t> de la </a:t>
            </a:r>
            <a:r>
              <a:rPr lang="es-ES_tradnl" sz="2800" dirty="0" err="1"/>
              <a:t>cour</a:t>
            </a:r>
            <a:r>
              <a:rPr lang="es-ES_tradnl" sz="2800" dirty="0"/>
              <a:t> </a:t>
            </a:r>
            <a:r>
              <a:rPr lang="es-ES_tradnl" sz="2800" dirty="0" err="1"/>
              <a:t>d'Henri</a:t>
            </a:r>
            <a:r>
              <a:rPr lang="es-ES_tradnl" sz="2800" dirty="0"/>
              <a:t> IV: 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> 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549381"/>
              </p:ext>
            </p:extLst>
          </p:nvPr>
        </p:nvGraphicFramePr>
        <p:xfrm>
          <a:off x="1033239" y="749174"/>
          <a:ext cx="5328650" cy="2781966"/>
        </p:xfrm>
        <a:graphic>
          <a:graphicData uri="http://schemas.openxmlformats.org/drawingml/2006/table">
            <a:tbl>
              <a:tblPr/>
              <a:tblGrid>
                <a:gridCol w="5328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781966">
                <a:tc>
                  <a:txBody>
                    <a:bodyPr/>
                    <a:lstStyle/>
                    <a:p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accoustumerez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tant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ce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jergon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de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que,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quand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la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voudrez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quitter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pourrez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pas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quitter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pareillement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son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jergon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: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vous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serez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danger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d'estre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risee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à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plusieurs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cosmopolitains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qui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vivent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ni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parlent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courtisanesquement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 :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toutefois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sçavent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comment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faut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vivre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comment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faut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parler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Times New Roman" charset="0"/>
                        </a:rPr>
                        <a:t>.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6935821" y="935930"/>
            <a:ext cx="47179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Henri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Estienne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qualifiait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ces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usages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barbarismes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», de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barragouinage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»,  de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farragineux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»,  de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jergonnage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 (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jargonnage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)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ou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encore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 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jergon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si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sauvage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/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appelé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courtisan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langage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». Se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qualifiant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lui-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même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tyran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des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mots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», Henri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Estienne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s'opposa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toute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sa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vie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tant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à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la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langue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vulgaire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qu'à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la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langue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savante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en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combattant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les 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latinismes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 les 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archaïsmes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  les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italianismes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, les patois et  les termes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techniques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.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Il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aurait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avoué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sur son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mort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qu'il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avait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voulu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 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maintenir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la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pureté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 la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langue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française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». 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On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qualifierait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certainement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Henri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Estienne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aujourd'hui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 de «</a:t>
            </a:r>
            <a:r>
              <a:rPr lang="es-ES_tradnl" b="0" i="0" dirty="0" err="1" smtClean="0">
                <a:solidFill>
                  <a:srgbClr val="000000"/>
                </a:solidFill>
                <a:effectLst/>
                <a:latin typeface="Times New Roman" charset="0"/>
              </a:rPr>
              <a:t>puriste</a:t>
            </a:r>
            <a:r>
              <a:rPr lang="es-ES_tradnl" b="0" i="0" dirty="0" smtClean="0">
                <a:solidFill>
                  <a:srgbClr val="000000"/>
                </a:solidFill>
                <a:effectLst/>
                <a:latin typeface="Times New Roman" charset="0"/>
              </a:rPr>
              <a:t>»!</a:t>
            </a:r>
            <a:endParaRPr lang="es-ES_tradnl" b="0" i="0" dirty="0" smtClean="0">
              <a:solidFill>
                <a:srgbClr val="000000"/>
              </a:solidFill>
              <a:effectLst/>
              <a:latin typeface="-webkit-standard" charset="0"/>
            </a:endParaRPr>
          </a:p>
          <a:p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65679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RÉFORME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1285"/>
          </a:xfrm>
        </p:spPr>
        <p:txBody>
          <a:bodyPr/>
          <a:lstStyle/>
          <a:p>
            <a:r>
              <a:rPr lang="es-ES_tradnl" dirty="0" smtClean="0"/>
              <a:t>Le </a:t>
            </a:r>
            <a:r>
              <a:rPr lang="es-ES_tradnl" dirty="0" err="1"/>
              <a:t>déclin</a:t>
            </a:r>
            <a:r>
              <a:rPr lang="es-ES_tradnl" dirty="0"/>
              <a:t> du </a:t>
            </a:r>
            <a:r>
              <a:rPr lang="es-ES_tradnl" dirty="0" err="1"/>
              <a:t>latin</a:t>
            </a:r>
            <a:r>
              <a:rPr lang="es-ES_tradnl" dirty="0"/>
              <a:t> en </a:t>
            </a:r>
            <a:r>
              <a:rPr lang="es-ES_tradnl" dirty="0" err="1"/>
              <a:t>introduisant</a:t>
            </a:r>
            <a:r>
              <a:rPr lang="es-ES_tradnl" dirty="0"/>
              <a:t> </a:t>
            </a:r>
            <a:r>
              <a:rPr lang="es-ES_tradnl" dirty="0" err="1"/>
              <a:t>l'usage</a:t>
            </a:r>
            <a:r>
              <a:rPr lang="es-ES_tradnl" dirty="0"/>
              <a:t> des </a:t>
            </a:r>
            <a:r>
              <a:rPr lang="es-ES_tradnl" dirty="0" err="1"/>
              <a:t>langues</a:t>
            </a:r>
            <a:r>
              <a:rPr lang="es-ES_tradnl" dirty="0"/>
              <a:t> </a:t>
            </a:r>
            <a:r>
              <a:rPr lang="es-ES_tradnl" dirty="0" err="1"/>
              <a:t>vulgaires</a:t>
            </a:r>
            <a:r>
              <a:rPr lang="es-ES_tradnl" dirty="0"/>
              <a:t> (</a:t>
            </a:r>
            <a:r>
              <a:rPr lang="es-ES_tradnl" dirty="0" err="1"/>
              <a:t>vernaculaires</a:t>
            </a:r>
            <a:r>
              <a:rPr lang="es-ES_tradnl" dirty="0"/>
              <a:t>) </a:t>
            </a:r>
            <a:r>
              <a:rPr lang="es-ES_tradnl" dirty="0" err="1"/>
              <a:t>dans</a:t>
            </a:r>
            <a:r>
              <a:rPr lang="es-ES_tradnl" dirty="0"/>
              <a:t> le </a:t>
            </a:r>
            <a:r>
              <a:rPr lang="es-ES_tradnl" dirty="0" err="1"/>
              <a:t>culte</a:t>
            </a:r>
            <a:r>
              <a:rPr lang="es-ES_tradnl" dirty="0"/>
              <a:t> et les </a:t>
            </a:r>
            <a:r>
              <a:rPr lang="es-ES_tradnl" dirty="0" err="1"/>
              <a:t>Saintes</a:t>
            </a:r>
            <a:r>
              <a:rPr lang="es-ES_tradnl" dirty="0"/>
              <a:t> </a:t>
            </a:r>
            <a:r>
              <a:rPr lang="es-ES_tradnl" dirty="0" err="1"/>
              <a:t>Écritures</a:t>
            </a:r>
            <a:r>
              <a:rPr lang="es-ES_tradnl" dirty="0" smtClean="0"/>
              <a:t>.</a:t>
            </a:r>
          </a:p>
          <a:p>
            <a:endParaRPr lang="es-ES_tradn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53221"/>
              </p:ext>
            </p:extLst>
          </p:nvPr>
        </p:nvGraphicFramePr>
        <p:xfrm>
          <a:off x="1363980" y="3140234"/>
          <a:ext cx="7303365" cy="2270760"/>
        </p:xfrm>
        <a:graphic>
          <a:graphicData uri="http://schemas.openxmlformats.org/drawingml/2006/table">
            <a:tbl>
              <a:tblPr/>
              <a:tblGrid>
                <a:gridCol w="7303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Pourquoi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paraît-il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inconvenant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quelqu'un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prononce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l'Évangile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cette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langue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où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né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comprend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: le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Français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français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le Breton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breton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le Germain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germanique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l'Indien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indien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? Ce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me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paraît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bien plus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inconvenant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ou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mieux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ridicule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c'est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des gens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sans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instruction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femmes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ainsi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que des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perroquets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marmottent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leurs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psaumes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et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leur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oraison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dominicale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en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latin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alors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comprennent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plus ce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qu'ils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prononcent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. [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Traduit</a:t>
                      </a:r>
                      <a:r>
                        <a:rPr lang="es-ES_tradnl" b="1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du </a:t>
                      </a:r>
                      <a:r>
                        <a:rPr lang="es-ES_tradnl" b="1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latin</a:t>
                      </a:r>
                      <a:r>
                        <a:rPr lang="es-ES_tradnl" b="1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] Erasmus de Rotterdam </a:t>
                      </a:r>
                      <a:endParaRPr lang="es-ES_tradnl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63663" y="2816910"/>
            <a:ext cx="94085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x-none" altLang="x-non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9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CALVIN (1509-1564)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Diffusa</a:t>
            </a:r>
            <a:r>
              <a:rPr lang="es-ES_tradnl" dirty="0" smtClean="0"/>
              <a:t> </a:t>
            </a:r>
            <a:r>
              <a:rPr lang="es-ES_tradnl" dirty="0" err="1"/>
              <a:t>sa</a:t>
            </a:r>
            <a:r>
              <a:rPr lang="es-ES_tradnl" dirty="0"/>
              <a:t> doctrine en </a:t>
            </a:r>
            <a:r>
              <a:rPr lang="es-ES_tradnl" dirty="0" err="1"/>
              <a:t>français</a:t>
            </a:r>
            <a:r>
              <a:rPr lang="es-ES_tradnl" dirty="0"/>
              <a:t> en </a:t>
            </a:r>
            <a:r>
              <a:rPr lang="es-ES_tradnl" dirty="0" err="1"/>
              <a:t>Suisse</a:t>
            </a:r>
            <a:r>
              <a:rPr lang="es-ES_tradnl" dirty="0"/>
              <a:t> </a:t>
            </a:r>
            <a:r>
              <a:rPr lang="es-ES_tradnl" dirty="0" err="1"/>
              <a:t>romande</a:t>
            </a:r>
            <a:r>
              <a:rPr lang="es-ES_tradnl" dirty="0"/>
              <a:t> </a:t>
            </a:r>
            <a:r>
              <a:rPr lang="es-ES_tradnl" dirty="0" err="1"/>
              <a:t>comme</a:t>
            </a:r>
            <a:r>
              <a:rPr lang="es-ES_tradnl" dirty="0"/>
              <a:t> en France. </a:t>
            </a:r>
            <a:endParaRPr lang="es-ES_tradnl" dirty="0" smtClean="0"/>
          </a:p>
          <a:p>
            <a:r>
              <a:rPr lang="es-ES_tradnl" dirty="0" err="1" smtClean="0"/>
              <a:t>l'</a:t>
            </a:r>
            <a:r>
              <a:rPr lang="es-ES_tradnl" i="1" dirty="0" err="1" smtClean="0"/>
              <a:t>Institution</a:t>
            </a:r>
            <a:r>
              <a:rPr lang="es-ES_tradnl" i="1" dirty="0" smtClean="0"/>
              <a:t> </a:t>
            </a:r>
            <a:r>
              <a:rPr lang="es-ES_tradnl" i="1" dirty="0" err="1"/>
              <a:t>chrétienne</a:t>
            </a:r>
            <a:r>
              <a:rPr lang="es-ES_tradnl" dirty="0"/>
              <a:t>, </a:t>
            </a:r>
            <a:r>
              <a:rPr lang="es-ES_tradnl" dirty="0" err="1"/>
              <a:t>fixer</a:t>
            </a:r>
            <a:r>
              <a:rPr lang="es-ES_tradnl" dirty="0"/>
              <a:t> </a:t>
            </a:r>
            <a:r>
              <a:rPr lang="es-ES_tradnl" dirty="0" err="1"/>
              <a:t>l'écriture</a:t>
            </a:r>
            <a:r>
              <a:rPr lang="es-ES_tradnl" dirty="0"/>
              <a:t> du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alors</a:t>
            </a:r>
            <a:r>
              <a:rPr lang="es-ES_tradnl" dirty="0"/>
              <a:t> en </a:t>
            </a:r>
            <a:r>
              <a:rPr lang="es-ES_tradnl" dirty="0" err="1"/>
              <a:t>pleine</a:t>
            </a:r>
            <a:r>
              <a:rPr lang="es-ES_tradnl" dirty="0"/>
              <a:t> </a:t>
            </a:r>
            <a:r>
              <a:rPr lang="es-ES_tradnl" dirty="0" err="1" smtClean="0"/>
              <a:t>évolution</a:t>
            </a:r>
            <a:endParaRPr lang="es-ES_tradnl" dirty="0" smtClean="0"/>
          </a:p>
          <a:p>
            <a:r>
              <a:rPr lang="es-ES_tradnl" dirty="0" err="1"/>
              <a:t>Tandis</a:t>
            </a:r>
            <a:r>
              <a:rPr lang="es-ES_tradnl" dirty="0"/>
              <a:t> que le </a:t>
            </a:r>
            <a:r>
              <a:rPr lang="es-ES_tradnl" dirty="0" err="1"/>
              <a:t>latin</a:t>
            </a:r>
            <a:r>
              <a:rPr lang="es-ES_tradnl" dirty="0"/>
              <a:t> </a:t>
            </a:r>
            <a:r>
              <a:rPr lang="es-ES_tradnl" dirty="0" err="1"/>
              <a:t>continuait</a:t>
            </a:r>
            <a:r>
              <a:rPr lang="es-ES_tradnl" dirty="0"/>
              <a:t> </a:t>
            </a:r>
            <a:r>
              <a:rPr lang="es-ES_tradnl" dirty="0" err="1"/>
              <a:t>d'être</a:t>
            </a:r>
            <a:r>
              <a:rPr lang="es-ES_tradnl" dirty="0"/>
              <a:t> la </a:t>
            </a:r>
            <a:r>
              <a:rPr lang="es-ES_tradnl" dirty="0" err="1"/>
              <a:t>langue</a:t>
            </a:r>
            <a:r>
              <a:rPr lang="es-ES_tradnl" dirty="0"/>
              <a:t> de </a:t>
            </a:r>
            <a:r>
              <a:rPr lang="es-ES_tradnl" dirty="0" err="1"/>
              <a:t>l'Église</a:t>
            </a:r>
            <a:r>
              <a:rPr lang="es-ES_tradnl" dirty="0"/>
              <a:t> </a:t>
            </a:r>
            <a:r>
              <a:rPr lang="es-ES_tradnl" dirty="0" err="1"/>
              <a:t>catholique</a:t>
            </a:r>
            <a:r>
              <a:rPr lang="es-ES_tradnl" dirty="0"/>
              <a:t>, le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était</a:t>
            </a:r>
            <a:r>
              <a:rPr lang="es-ES_tradnl" dirty="0"/>
              <a:t> </a:t>
            </a:r>
            <a:r>
              <a:rPr lang="es-ES_tradnl" dirty="0" err="1"/>
              <a:t>devenu</a:t>
            </a:r>
            <a:r>
              <a:rPr lang="es-ES_tradnl" dirty="0"/>
              <a:t> </a:t>
            </a:r>
            <a:r>
              <a:rPr lang="es-ES_tradnl" dirty="0" err="1"/>
              <a:t>celle</a:t>
            </a:r>
            <a:r>
              <a:rPr lang="es-ES_tradnl" dirty="0"/>
              <a:t> de </a:t>
            </a:r>
            <a:r>
              <a:rPr lang="es-ES_tradnl" dirty="0" err="1"/>
              <a:t>l'Église</a:t>
            </a:r>
            <a:r>
              <a:rPr lang="es-ES_tradnl" dirty="0"/>
              <a:t> protestante en France et en </a:t>
            </a:r>
            <a:r>
              <a:rPr lang="es-ES_tradnl" dirty="0" err="1"/>
              <a:t>Suisse</a:t>
            </a:r>
            <a:r>
              <a:rPr lang="es-ES_tradnl" dirty="0"/>
              <a:t> </a:t>
            </a:r>
            <a:r>
              <a:rPr lang="es-ES_tradnl" dirty="0" err="1"/>
              <a:t>romande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Les </a:t>
            </a:r>
            <a:r>
              <a:rPr lang="es-ES_tradnl" dirty="0" err="1"/>
              <a:t>imprimeries</a:t>
            </a:r>
            <a:r>
              <a:rPr lang="es-ES_tradnl" dirty="0"/>
              <a:t> de </a:t>
            </a:r>
            <a:r>
              <a:rPr lang="es-ES_tradnl" dirty="0" err="1"/>
              <a:t>Genève</a:t>
            </a:r>
            <a:r>
              <a:rPr lang="es-ES_tradnl" dirty="0"/>
              <a:t> et </a:t>
            </a:r>
            <a:r>
              <a:rPr lang="es-ES_tradnl" dirty="0" err="1"/>
              <a:t>d'Amsterdam</a:t>
            </a:r>
            <a:r>
              <a:rPr lang="es-ES_tradnl" dirty="0"/>
              <a:t> </a:t>
            </a:r>
            <a:r>
              <a:rPr lang="es-ES_tradnl" dirty="0" err="1"/>
              <a:t>devinrent</a:t>
            </a:r>
            <a:r>
              <a:rPr lang="es-ES_tradnl" dirty="0"/>
              <a:t> par le </a:t>
            </a:r>
            <a:r>
              <a:rPr lang="es-ES_tradnl" dirty="0" err="1"/>
              <a:t>fait</a:t>
            </a:r>
            <a:r>
              <a:rPr lang="es-ES_tradnl" dirty="0"/>
              <a:t> </a:t>
            </a:r>
            <a:r>
              <a:rPr lang="es-ES_tradnl" dirty="0" err="1"/>
              <a:t>même</a:t>
            </a:r>
            <a:r>
              <a:rPr lang="es-ES_tradnl" dirty="0"/>
              <a:t> des centres </a:t>
            </a:r>
            <a:r>
              <a:rPr lang="es-ES_tradnl" dirty="0" err="1"/>
              <a:t>importants</a:t>
            </a:r>
            <a:r>
              <a:rPr lang="es-ES_tradnl" dirty="0"/>
              <a:t> de </a:t>
            </a:r>
            <a:r>
              <a:rPr lang="es-ES_tradnl" dirty="0" err="1"/>
              <a:t>diffusion</a:t>
            </a:r>
            <a:r>
              <a:rPr lang="es-ES_tradnl" dirty="0"/>
              <a:t> du </a:t>
            </a:r>
            <a:r>
              <a:rPr lang="es-ES_tradnl" dirty="0" err="1"/>
              <a:t>français</a:t>
            </a:r>
            <a:r>
              <a:rPr lang="es-ES_tradnl" dirty="0"/>
              <a:t> en </a:t>
            </a:r>
            <a:r>
              <a:rPr lang="es-ES_tradnl" dirty="0" err="1"/>
              <a:t>Europe</a:t>
            </a:r>
            <a:r>
              <a:rPr lang="es-ES_tradnl" dirty="0"/>
              <a:t> et en France.</a:t>
            </a:r>
          </a:p>
        </p:txBody>
      </p:sp>
    </p:spTree>
    <p:extLst>
      <p:ext uri="{BB962C8B-B14F-4D97-AF65-F5344CB8AC3E}">
        <p14:creationId xmlns:p14="http://schemas.microsoft.com/office/powerpoint/2010/main" val="48109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DÉCOUVERTE DU NOUVEAU MONDE 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Prêts</a:t>
            </a:r>
            <a:r>
              <a:rPr lang="es-ES_tradnl" dirty="0" smtClean="0"/>
              <a:t> </a:t>
            </a:r>
            <a:r>
              <a:rPr lang="mr-IN" dirty="0" smtClean="0"/>
              <a:t>–</a:t>
            </a:r>
            <a:r>
              <a:rPr lang="es-ES_tradnl" dirty="0" smtClean="0"/>
              <a:t> termes </a:t>
            </a:r>
            <a:r>
              <a:rPr lang="es-ES_tradnl" dirty="0" err="1" smtClean="0"/>
              <a:t>exotiques</a:t>
            </a:r>
            <a:r>
              <a:rPr lang="es-ES_tradnl" dirty="0" smtClean="0"/>
              <a:t>  et </a:t>
            </a:r>
            <a:r>
              <a:rPr lang="es-ES_tradnl" dirty="0" err="1" smtClean="0"/>
              <a:t>mots</a:t>
            </a:r>
            <a:r>
              <a:rPr lang="es-ES_tradnl" dirty="0" smtClean="0"/>
              <a:t> du </a:t>
            </a:r>
            <a:r>
              <a:rPr lang="es-ES_tradnl" dirty="0" err="1" smtClean="0"/>
              <a:t>portugais</a:t>
            </a:r>
            <a:r>
              <a:rPr lang="es-ES_tradnl" dirty="0" smtClean="0"/>
              <a:t> et de </a:t>
            </a:r>
            <a:r>
              <a:rPr lang="es-ES_tradnl" dirty="0" err="1" smtClean="0"/>
              <a:t>l’espagnol</a:t>
            </a:r>
            <a:r>
              <a:rPr lang="es-ES_tradnl" dirty="0" smtClean="0"/>
              <a:t> </a:t>
            </a:r>
          </a:p>
          <a:p>
            <a:r>
              <a:rPr lang="es-ES_tradnl" dirty="0"/>
              <a:t>François 1</a:t>
            </a:r>
            <a:r>
              <a:rPr lang="es-ES_tradnl" baseline="30000" dirty="0"/>
              <a:t>er </a:t>
            </a:r>
            <a:r>
              <a:rPr lang="es-ES_tradnl" dirty="0" err="1"/>
              <a:t>nomma</a:t>
            </a:r>
            <a:r>
              <a:rPr lang="es-ES_tradnl" dirty="0"/>
              <a:t> </a:t>
            </a:r>
            <a:r>
              <a:rPr lang="es-ES_tradnl" b="1" dirty="0"/>
              <a:t>Jacques</a:t>
            </a:r>
            <a:r>
              <a:rPr lang="es-ES_tradnl" dirty="0"/>
              <a:t> </a:t>
            </a:r>
            <a:r>
              <a:rPr lang="es-ES_tradnl" b="1" dirty="0"/>
              <a:t>Cartier</a:t>
            </a:r>
            <a:r>
              <a:rPr lang="es-ES_tradnl" dirty="0"/>
              <a:t> (1491-1557) </a:t>
            </a:r>
            <a:r>
              <a:rPr lang="es-ES_tradnl" dirty="0" err="1"/>
              <a:t>à</a:t>
            </a:r>
            <a:r>
              <a:rPr lang="es-ES_tradnl" dirty="0"/>
              <a:t> la </a:t>
            </a:r>
            <a:r>
              <a:rPr lang="es-ES_tradnl" dirty="0" err="1"/>
              <a:t>tête</a:t>
            </a:r>
            <a:r>
              <a:rPr lang="es-ES_tradnl" dirty="0"/>
              <a:t> </a:t>
            </a:r>
            <a:r>
              <a:rPr lang="es-ES_tradnl" dirty="0" err="1"/>
              <a:t>d'une</a:t>
            </a:r>
            <a:r>
              <a:rPr lang="es-ES_tradnl" dirty="0"/>
              <a:t> </a:t>
            </a:r>
            <a:r>
              <a:rPr lang="es-ES_tradnl" dirty="0" err="1"/>
              <a:t>première</a:t>
            </a:r>
            <a:r>
              <a:rPr lang="es-ES_tradnl" dirty="0"/>
              <a:t> </a:t>
            </a:r>
            <a:r>
              <a:rPr lang="es-ES_tradnl" dirty="0" err="1"/>
              <a:t>expédition</a:t>
            </a:r>
            <a:r>
              <a:rPr lang="es-ES_tradnl" dirty="0"/>
              <a:t> en </a:t>
            </a:r>
            <a:r>
              <a:rPr lang="es-ES_tradnl" dirty="0" smtClean="0"/>
              <a:t>1534</a:t>
            </a:r>
          </a:p>
          <a:p>
            <a:r>
              <a:rPr lang="es-ES_tradnl" dirty="0"/>
              <a:t>les </a:t>
            </a:r>
            <a:r>
              <a:rPr lang="es-ES_tradnl" dirty="0" err="1"/>
              <a:t>voyages</a:t>
            </a:r>
            <a:r>
              <a:rPr lang="es-ES_tradnl" dirty="0"/>
              <a:t> de Cartier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Canada</a:t>
            </a:r>
            <a:r>
              <a:rPr lang="es-ES_tradnl" dirty="0"/>
              <a:t> (1534, 1535-1536, 1541-1542) se </a:t>
            </a:r>
            <a:r>
              <a:rPr lang="es-ES_tradnl" dirty="0" err="1"/>
              <a:t>soldèrent</a:t>
            </a:r>
            <a:r>
              <a:rPr lang="es-ES_tradnl" dirty="0"/>
              <a:t>,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point</a:t>
            </a:r>
            <a:r>
              <a:rPr lang="es-ES_tradnl" dirty="0"/>
              <a:t> de </a:t>
            </a:r>
            <a:r>
              <a:rPr lang="es-ES_tradnl" dirty="0" err="1"/>
              <a:t>vue</a:t>
            </a:r>
            <a:r>
              <a:rPr lang="es-ES_tradnl" dirty="0"/>
              <a:t> de la </a:t>
            </a:r>
            <a:r>
              <a:rPr lang="es-ES_tradnl" dirty="0" err="1"/>
              <a:t>colonisation</a:t>
            </a:r>
            <a:r>
              <a:rPr lang="es-ES_tradnl" dirty="0"/>
              <a:t>, par des </a:t>
            </a:r>
            <a:r>
              <a:rPr lang="es-ES_tradnl" dirty="0" err="1"/>
              <a:t>échecs</a:t>
            </a:r>
            <a:r>
              <a:rPr lang="es-ES_tradnl" dirty="0"/>
              <a:t>, car </a:t>
            </a:r>
            <a:r>
              <a:rPr lang="es-ES_tradnl" dirty="0" err="1"/>
              <a:t>au</a:t>
            </a:r>
            <a:r>
              <a:rPr lang="es-ES_tradnl" dirty="0"/>
              <a:t> </a:t>
            </a:r>
            <a:r>
              <a:rPr lang="es-ES_tradnl" dirty="0" err="1"/>
              <a:t>début</a:t>
            </a:r>
            <a:r>
              <a:rPr lang="es-ES_tradnl" dirty="0"/>
              <a:t> du </a:t>
            </a:r>
            <a:r>
              <a:rPr lang="es-ES_tradnl" dirty="0" err="1"/>
              <a:t>XVII</a:t>
            </a:r>
            <a:r>
              <a:rPr lang="es-ES_tradnl" baseline="30000" dirty="0" err="1"/>
              <a:t>e</a:t>
            </a:r>
            <a:r>
              <a:rPr lang="es-ES_tradnl" dirty="0"/>
              <a:t> </a:t>
            </a:r>
            <a:r>
              <a:rPr lang="es-ES_tradnl" dirty="0" err="1"/>
              <a:t>siècle</a:t>
            </a:r>
            <a:r>
              <a:rPr lang="es-ES_tradnl" dirty="0"/>
              <a:t> </a:t>
            </a:r>
            <a:r>
              <a:rPr lang="es-ES_tradnl" dirty="0" err="1"/>
              <a:t>aucun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ne</a:t>
            </a:r>
            <a:r>
              <a:rPr lang="es-ES_tradnl" dirty="0"/>
              <a:t> </a:t>
            </a:r>
            <a:r>
              <a:rPr lang="es-ES_tradnl" dirty="0" err="1"/>
              <a:t>sera</a:t>
            </a:r>
            <a:r>
              <a:rPr lang="es-ES_tradnl" dirty="0"/>
              <a:t> </a:t>
            </a:r>
            <a:r>
              <a:rPr lang="es-ES_tradnl" dirty="0" err="1"/>
              <a:t>encore</a:t>
            </a:r>
            <a:r>
              <a:rPr lang="es-ES_tradnl" dirty="0"/>
              <a:t> </a:t>
            </a:r>
            <a:r>
              <a:rPr lang="es-ES_tradnl" dirty="0" err="1"/>
              <a:t>installé</a:t>
            </a:r>
            <a:r>
              <a:rPr lang="es-ES_tradnl" dirty="0"/>
              <a:t> sur le </a:t>
            </a:r>
            <a:r>
              <a:rPr lang="es-ES_tradnl" dirty="0" err="1"/>
              <a:t>territoire</a:t>
            </a:r>
            <a:r>
              <a:rPr lang="es-ES_tradnl" dirty="0"/>
              <a:t> de la </a:t>
            </a:r>
            <a:r>
              <a:rPr lang="es-ES_tradnl" dirty="0" err="1"/>
              <a:t>Nouvelle</a:t>
            </a:r>
            <a:r>
              <a:rPr lang="es-ES_tradnl" dirty="0"/>
              <a:t>-France. </a:t>
            </a:r>
            <a:endParaRPr lang="es-ES_tradnl" dirty="0" smtClean="0"/>
          </a:p>
          <a:p>
            <a:r>
              <a:rPr lang="es-ES_tradnl" dirty="0" err="1"/>
              <a:t>I</a:t>
            </a:r>
            <a:r>
              <a:rPr lang="es-ES_tradnl" dirty="0" err="1" smtClean="0"/>
              <a:t>l</a:t>
            </a:r>
            <a:r>
              <a:rPr lang="es-ES_tradnl" dirty="0" smtClean="0"/>
              <a:t> </a:t>
            </a:r>
            <a:r>
              <a:rPr lang="es-ES_tradnl" dirty="0" err="1"/>
              <a:t>donna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la France des </a:t>
            </a:r>
            <a:r>
              <a:rPr lang="es-ES_tradnl" dirty="0" err="1"/>
              <a:t>droits</a:t>
            </a:r>
            <a:r>
              <a:rPr lang="es-ES_tradnl" dirty="0"/>
              <a:t> sur le </a:t>
            </a:r>
            <a:r>
              <a:rPr lang="es-ES_tradnl" dirty="0" err="1"/>
              <a:t>territoire</a:t>
            </a:r>
            <a:r>
              <a:rPr lang="es-ES_tradnl" dirty="0"/>
              <a:t>. </a:t>
            </a:r>
            <a:endParaRPr lang="es-ES_tradnl" dirty="0" smtClean="0"/>
          </a:p>
          <a:p>
            <a:r>
              <a:rPr lang="es-ES_tradnl" dirty="0" smtClean="0"/>
              <a:t>Au </a:t>
            </a:r>
            <a:r>
              <a:rPr lang="es-ES_tradnl" dirty="0"/>
              <a:t>plan </a:t>
            </a:r>
            <a:r>
              <a:rPr lang="es-ES_tradnl" dirty="0" err="1"/>
              <a:t>linguistique</a:t>
            </a:r>
            <a:r>
              <a:rPr lang="es-ES_tradnl" dirty="0"/>
              <a:t>, les </a:t>
            </a:r>
            <a:r>
              <a:rPr lang="es-ES_tradnl" dirty="0" err="1"/>
              <a:t>voyages</a:t>
            </a:r>
            <a:r>
              <a:rPr lang="es-ES_tradnl" dirty="0"/>
              <a:t> de Cartier </a:t>
            </a:r>
            <a:r>
              <a:rPr lang="es-ES_tradnl" dirty="0" err="1"/>
              <a:t>contribuèrent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</a:t>
            </a:r>
            <a:r>
              <a:rPr lang="es-ES_tradnl" dirty="0" err="1"/>
              <a:t>fixer</a:t>
            </a:r>
            <a:r>
              <a:rPr lang="es-ES_tradnl" dirty="0"/>
              <a:t> </a:t>
            </a:r>
            <a:r>
              <a:rPr lang="es-ES_tradnl" dirty="0" err="1"/>
              <a:t>très</a:t>
            </a:r>
            <a:r>
              <a:rPr lang="es-ES_tradnl" dirty="0"/>
              <a:t> </a:t>
            </a:r>
            <a:r>
              <a:rPr lang="es-ES_tradnl" dirty="0" err="1"/>
              <a:t>tôt</a:t>
            </a:r>
            <a:r>
              <a:rPr lang="es-ES_tradnl" dirty="0"/>
              <a:t> la </a:t>
            </a:r>
            <a:r>
              <a:rPr lang="es-ES_tradnl" b="1" dirty="0" err="1"/>
              <a:t>toponymie</a:t>
            </a:r>
            <a:r>
              <a:rPr lang="es-ES_tradnl" b="1" dirty="0"/>
              <a:t> de </a:t>
            </a:r>
            <a:r>
              <a:rPr lang="es-ES_tradnl" b="1" dirty="0" err="1"/>
              <a:t>l'est</a:t>
            </a:r>
            <a:r>
              <a:rPr lang="es-ES_tradnl" b="1" dirty="0"/>
              <a:t> du </a:t>
            </a:r>
            <a:r>
              <a:rPr lang="es-ES_tradnl" b="1" dirty="0" err="1"/>
              <a:t>Canada</a:t>
            </a:r>
            <a:r>
              <a:rPr lang="es-ES_tradnl" dirty="0"/>
              <a:t>: les </a:t>
            </a:r>
            <a:r>
              <a:rPr lang="es-ES_tradnl" dirty="0" err="1"/>
              <a:t>noms</a:t>
            </a:r>
            <a:r>
              <a:rPr lang="es-ES_tradnl" dirty="0"/>
              <a:t> de </a:t>
            </a:r>
            <a:r>
              <a:rPr lang="es-ES_tradnl" dirty="0" err="1"/>
              <a:t>lieu</a:t>
            </a:r>
            <a:r>
              <a:rPr lang="es-ES_tradnl" dirty="0"/>
              <a:t> </a:t>
            </a:r>
            <a:r>
              <a:rPr lang="es-ES_tradnl" dirty="0" err="1"/>
              <a:t>sont</a:t>
            </a:r>
            <a:r>
              <a:rPr lang="es-ES_tradnl" dirty="0"/>
              <a:t> </a:t>
            </a:r>
            <a:r>
              <a:rPr lang="es-ES_tradnl" dirty="0" err="1"/>
              <a:t>depuis</a:t>
            </a:r>
            <a:r>
              <a:rPr lang="es-ES_tradnl" dirty="0"/>
              <a:t> </a:t>
            </a:r>
            <a:r>
              <a:rPr lang="es-ES_tradnl" dirty="0" err="1"/>
              <a:t>cette</a:t>
            </a:r>
            <a:r>
              <a:rPr lang="es-ES_tradnl" dirty="0"/>
              <a:t> époque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français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amérindiens</a:t>
            </a:r>
            <a:r>
              <a:rPr lang="es-ES_tradnl" dirty="0"/>
              <a:t>. Cartier aura </a:t>
            </a:r>
            <a:r>
              <a:rPr lang="es-ES_tradnl" dirty="0" err="1"/>
              <a:t>eu</a:t>
            </a:r>
            <a:r>
              <a:rPr lang="es-ES_tradnl" dirty="0"/>
              <a:t> </a:t>
            </a:r>
            <a:r>
              <a:rPr lang="es-ES_tradnl" dirty="0" err="1"/>
              <a:t>aussi</a:t>
            </a:r>
            <a:r>
              <a:rPr lang="es-ES_tradnl" dirty="0"/>
              <a:t> le </a:t>
            </a:r>
            <a:r>
              <a:rPr lang="es-ES_tradnl" dirty="0" err="1"/>
              <a:t>mérite</a:t>
            </a:r>
            <a:r>
              <a:rPr lang="es-ES_tradnl" dirty="0"/>
              <a:t> </a:t>
            </a:r>
            <a:r>
              <a:rPr lang="es-ES_tradnl" dirty="0" err="1"/>
              <a:t>d'établir</a:t>
            </a:r>
            <a:r>
              <a:rPr lang="es-ES_tradnl" dirty="0"/>
              <a:t> les bases de la </a:t>
            </a:r>
            <a:r>
              <a:rPr lang="es-ES_tradnl" dirty="0" err="1"/>
              <a:t>cartographie</a:t>
            </a:r>
            <a:r>
              <a:rPr lang="es-ES_tradnl" dirty="0"/>
              <a:t> </a:t>
            </a:r>
            <a:r>
              <a:rPr lang="es-ES_tradnl" dirty="0" err="1"/>
              <a:t>canadienne</a:t>
            </a:r>
            <a:r>
              <a:rPr lang="es-ES_tradnl" dirty="0"/>
              <a:t> et </a:t>
            </a:r>
            <a:r>
              <a:rPr lang="es-ES_tradnl" dirty="0" err="1"/>
              <a:t>d'avoir</a:t>
            </a:r>
            <a:r>
              <a:rPr lang="es-ES_tradnl" dirty="0"/>
              <a:t> </a:t>
            </a:r>
            <a:r>
              <a:rPr lang="es-ES_tradnl" dirty="0" err="1"/>
              <a:t>découvert</a:t>
            </a:r>
            <a:r>
              <a:rPr lang="es-ES_tradnl" dirty="0"/>
              <a:t> le </a:t>
            </a:r>
            <a:r>
              <a:rPr lang="es-ES_tradnl" dirty="0" err="1"/>
              <a:t>grand</a:t>
            </a:r>
            <a:r>
              <a:rPr lang="es-ES_tradnl" dirty="0"/>
              <a:t> </a:t>
            </a:r>
            <a:r>
              <a:rPr lang="es-ES_tradnl" dirty="0" err="1"/>
              <a:t>axe</a:t>
            </a:r>
            <a:r>
              <a:rPr lang="es-ES_tradnl" dirty="0"/>
              <a:t> fluvial – le Saint-Laurent – </a:t>
            </a:r>
            <a:r>
              <a:rPr lang="es-ES_tradnl" dirty="0" err="1"/>
              <a:t>grâce</a:t>
            </a:r>
            <a:r>
              <a:rPr lang="es-ES_tradnl" dirty="0"/>
              <a:t> </a:t>
            </a:r>
            <a:r>
              <a:rPr lang="es-ES_tradnl" dirty="0" err="1"/>
              <a:t>auquel</a:t>
            </a:r>
            <a:r>
              <a:rPr lang="es-ES_tradnl" dirty="0"/>
              <a:t> la </a:t>
            </a:r>
            <a:r>
              <a:rPr lang="es-ES_tradnl" b="1" dirty="0" err="1"/>
              <a:t>Nouvelle</a:t>
            </a:r>
            <a:r>
              <a:rPr lang="es-ES_tradnl" b="1" dirty="0"/>
              <a:t>-France</a:t>
            </a:r>
            <a:r>
              <a:rPr lang="es-ES_tradnl" dirty="0"/>
              <a:t> </a:t>
            </a:r>
            <a:r>
              <a:rPr lang="es-ES_tradnl" dirty="0" err="1"/>
              <a:t>pourra</a:t>
            </a:r>
            <a:r>
              <a:rPr lang="es-ES_tradnl" dirty="0"/>
              <a:t> </a:t>
            </a:r>
            <a:r>
              <a:rPr lang="es-ES_tradnl" dirty="0" err="1"/>
              <a:t>recouvrir</a:t>
            </a:r>
            <a:r>
              <a:rPr lang="es-ES_tradnl" dirty="0"/>
              <a:t>, </a:t>
            </a:r>
            <a:r>
              <a:rPr lang="es-ES_tradnl" dirty="0" err="1"/>
              <a:t>pour</a:t>
            </a:r>
            <a:r>
              <a:rPr lang="es-ES_tradnl" dirty="0"/>
              <a:t> un </a:t>
            </a:r>
            <a:r>
              <a:rPr lang="es-ES_tradnl" dirty="0" err="1"/>
              <a:t>temps</a:t>
            </a:r>
            <a:r>
              <a:rPr lang="es-ES_tradnl" dirty="0"/>
              <a:t>, les </a:t>
            </a:r>
            <a:r>
              <a:rPr lang="es-ES_tradnl" dirty="0" err="1"/>
              <a:t>trois</a:t>
            </a:r>
            <a:r>
              <a:rPr lang="es-ES_tradnl" dirty="0"/>
              <a:t> </a:t>
            </a:r>
            <a:r>
              <a:rPr lang="es-ES_tradnl" dirty="0" err="1"/>
              <a:t>quarts</a:t>
            </a:r>
            <a:r>
              <a:rPr lang="es-ES_tradnl" dirty="0"/>
              <a:t> du </a:t>
            </a:r>
            <a:r>
              <a:rPr lang="es-ES_tradnl" dirty="0" err="1"/>
              <a:t>continent</a:t>
            </a:r>
            <a:r>
              <a:rPr lang="es-ES_tradnl" dirty="0"/>
              <a:t> </a:t>
            </a:r>
            <a:r>
              <a:rPr lang="es-ES_tradnl" dirty="0" err="1"/>
              <a:t>nord-américain</a:t>
            </a:r>
            <a:r>
              <a:rPr lang="es-ES_tradn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405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7818" y="216279"/>
            <a:ext cx="10058400" cy="1609344"/>
          </a:xfrm>
        </p:spPr>
        <p:txBody>
          <a:bodyPr/>
          <a:lstStyle/>
          <a:p>
            <a:r>
              <a:rPr lang="es-ES_tradnl" dirty="0" smtClean="0"/>
              <a:t>LA FRANCE </a:t>
            </a:r>
            <a:r>
              <a:rPr lang="es-ES_tradnl" dirty="0" err="1" smtClean="0"/>
              <a:t>À</a:t>
            </a:r>
            <a:r>
              <a:rPr lang="es-ES_tradnl" dirty="0" smtClean="0"/>
              <a:t> LA FIN DU </a:t>
            </a:r>
            <a:r>
              <a:rPr lang="es-ES_tradnl" dirty="0" err="1" smtClean="0"/>
              <a:t>XV</a:t>
            </a:r>
            <a:r>
              <a:rPr lang="es-ES_tradnl" cap="none" baseline="30000" dirty="0" err="1" smtClean="0"/>
              <a:t>e</a:t>
            </a:r>
            <a:r>
              <a:rPr lang="es-ES_tradnl" cap="none" dirty="0" smtClean="0"/>
              <a:t> </a:t>
            </a:r>
            <a:endParaRPr lang="es-ES_tradnl" cap="none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3"/>
            <a:ext cx="10515600" cy="4884095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err="1" smtClean="0"/>
              <a:t>Armée</a:t>
            </a:r>
            <a:r>
              <a:rPr lang="es-ES_tradnl" dirty="0" smtClean="0"/>
              <a:t> </a:t>
            </a:r>
            <a:r>
              <a:rPr lang="es-ES_tradnl" dirty="0" err="1" smtClean="0"/>
              <a:t>puissante</a:t>
            </a:r>
            <a:r>
              <a:rPr lang="es-ES_tradnl" dirty="0" smtClean="0"/>
              <a:t> </a:t>
            </a:r>
            <a:r>
              <a:rPr lang="es-ES_tradnl" dirty="0" err="1" smtClean="0"/>
              <a:t>melangée</a:t>
            </a:r>
            <a:r>
              <a:rPr lang="es-ES_tradnl" dirty="0" smtClean="0"/>
              <a:t> </a:t>
            </a:r>
            <a:r>
              <a:rPr lang="es-ES_tradnl" dirty="0" err="1" smtClean="0"/>
              <a:t>dans</a:t>
            </a:r>
            <a:r>
              <a:rPr lang="es-ES_tradnl" dirty="0" smtClean="0"/>
              <a:t> </a:t>
            </a:r>
            <a:r>
              <a:rPr lang="es-ES_tradnl" dirty="0" err="1" smtClean="0"/>
              <a:t>toute</a:t>
            </a:r>
            <a:r>
              <a:rPr lang="es-ES_tradnl" dirty="0" smtClean="0"/>
              <a:t> la France </a:t>
            </a:r>
          </a:p>
          <a:p>
            <a:r>
              <a:rPr lang="es-ES_tradnl" dirty="0" smtClean="0"/>
              <a:t>20 </a:t>
            </a:r>
            <a:r>
              <a:rPr lang="es-ES_tradnl" dirty="0" err="1" smtClean="0"/>
              <a:t>millions</a:t>
            </a:r>
            <a:r>
              <a:rPr lang="es-ES_tradnl" dirty="0" smtClean="0"/>
              <a:t> </a:t>
            </a:r>
            <a:r>
              <a:rPr lang="es-ES_tradnl" dirty="0" err="1" smtClean="0"/>
              <a:t>d’habitants</a:t>
            </a:r>
            <a:endParaRPr lang="es-ES_tradnl" dirty="0" smtClean="0"/>
          </a:p>
          <a:p>
            <a:r>
              <a:rPr lang="es-ES_tradnl" dirty="0" err="1" smtClean="0"/>
              <a:t>Pays</a:t>
            </a:r>
            <a:r>
              <a:rPr lang="es-ES_tradnl" dirty="0" smtClean="0"/>
              <a:t> </a:t>
            </a:r>
            <a:r>
              <a:rPr lang="es-ES_tradnl" dirty="0" err="1" smtClean="0"/>
              <a:t>riche</a:t>
            </a:r>
            <a:endParaRPr lang="es-ES_tradnl" dirty="0" smtClean="0"/>
          </a:p>
          <a:p>
            <a:r>
              <a:rPr lang="es-ES_tradnl" dirty="0" smtClean="0"/>
              <a:t>Paris </a:t>
            </a:r>
            <a:r>
              <a:rPr lang="es-ES_tradnl" dirty="0" err="1" smtClean="0"/>
              <a:t>comme</a:t>
            </a:r>
            <a:r>
              <a:rPr lang="es-ES_tradnl" dirty="0" smtClean="0"/>
              <a:t> </a:t>
            </a:r>
            <a:r>
              <a:rPr lang="es-ES_tradnl" dirty="0" err="1" smtClean="0"/>
              <a:t>capitale</a:t>
            </a:r>
            <a:r>
              <a:rPr lang="es-ES_tradnl" dirty="0" smtClean="0"/>
              <a:t> </a:t>
            </a: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_tradnl" dirty="0" err="1" smtClean="0"/>
              <a:t>Toute</a:t>
            </a:r>
            <a:r>
              <a:rPr lang="es-ES_tradnl" dirty="0" smtClean="0"/>
              <a:t> </a:t>
            </a:r>
            <a:r>
              <a:rPr lang="es-ES_tradnl" dirty="0"/>
              <a:t>une </a:t>
            </a:r>
            <a:r>
              <a:rPr lang="es-ES_tradnl" dirty="0" err="1"/>
              <a:t>population</a:t>
            </a:r>
            <a:r>
              <a:rPr lang="es-ES_tradnl" dirty="0"/>
              <a:t> </a:t>
            </a:r>
            <a:r>
              <a:rPr lang="es-ES_tradnl" b="1" u="sng" dirty="0" err="1"/>
              <a:t>nouvelle</a:t>
            </a:r>
            <a:r>
              <a:rPr lang="es-ES_tradnl" b="1" u="sng" dirty="0"/>
              <a:t> et influente </a:t>
            </a:r>
            <a:r>
              <a:rPr lang="es-ES_tradnl" dirty="0" err="1"/>
              <a:t>prit</a:t>
            </a:r>
            <a:r>
              <a:rPr lang="es-ES_tradnl" dirty="0"/>
              <a:t> </a:t>
            </a:r>
            <a:r>
              <a:rPr lang="es-ES_tradnl" dirty="0" err="1"/>
              <a:t>racine</a:t>
            </a:r>
            <a:r>
              <a:rPr lang="es-ES_tradnl" dirty="0"/>
              <a:t> </a:t>
            </a:r>
            <a:r>
              <a:rPr lang="es-ES_tradnl" dirty="0" err="1"/>
              <a:t>à</a:t>
            </a:r>
            <a:r>
              <a:rPr lang="es-ES_tradnl" dirty="0"/>
              <a:t> Paris et </a:t>
            </a:r>
            <a:r>
              <a:rPr lang="es-ES_tradnl" dirty="0" err="1"/>
              <a:t>propagea</a:t>
            </a:r>
            <a:r>
              <a:rPr lang="es-ES_tradnl" dirty="0"/>
              <a:t> le «</a:t>
            </a:r>
            <a:r>
              <a:rPr lang="es-ES_tradnl" dirty="0" err="1"/>
              <a:t>françois</a:t>
            </a:r>
            <a:r>
              <a:rPr lang="es-ES_tradnl" dirty="0"/>
              <a:t>» du </a:t>
            </a:r>
            <a:r>
              <a:rPr lang="es-ES_tradnl" dirty="0" err="1"/>
              <a:t>roi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pPr lvl="1"/>
            <a:r>
              <a:rPr lang="es-ES_tradnl" dirty="0" smtClean="0"/>
              <a:t>Le </a:t>
            </a:r>
            <a:r>
              <a:rPr lang="es-ES_tradnl" u="sng" dirty="0"/>
              <a:t> </a:t>
            </a:r>
            <a:r>
              <a:rPr lang="es-ES_tradnl" i="1" u="sng" dirty="0" err="1" smtClean="0"/>
              <a:t>françoys</a:t>
            </a:r>
            <a:r>
              <a:rPr lang="es-ES_tradnl" dirty="0" smtClean="0"/>
              <a:t>: </a:t>
            </a:r>
            <a:r>
              <a:rPr lang="es-ES_tradnl" dirty="0" err="1" smtClean="0"/>
              <a:t>variété</a:t>
            </a:r>
            <a:r>
              <a:rPr lang="es-ES_tradnl" dirty="0" smtClean="0"/>
              <a:t> </a:t>
            </a:r>
            <a:r>
              <a:rPr lang="es-ES_tradnl" dirty="0" err="1" smtClean="0"/>
              <a:t>cultivée</a:t>
            </a:r>
            <a:r>
              <a:rPr lang="es-ES_tradnl" dirty="0" smtClean="0"/>
              <a:t>, </a:t>
            </a:r>
            <a:r>
              <a:rPr lang="es-ES_tradnl" dirty="0" err="1" smtClean="0"/>
              <a:t>est</a:t>
            </a:r>
            <a:r>
              <a:rPr lang="es-ES_tradnl" dirty="0" smtClean="0"/>
              <a:t> </a:t>
            </a:r>
            <a:r>
              <a:rPr lang="es-ES_tradnl" dirty="0" err="1"/>
              <a:t>celle</a:t>
            </a:r>
            <a:r>
              <a:rPr lang="es-ES_tradnl" dirty="0"/>
              <a:t> de la </a:t>
            </a:r>
            <a:r>
              <a:rPr lang="es-ES_tradnl" dirty="0" err="1"/>
              <a:t>religion</a:t>
            </a:r>
            <a:r>
              <a:rPr lang="es-ES_tradnl" dirty="0"/>
              <a:t>, de la </a:t>
            </a:r>
            <a:r>
              <a:rPr lang="es-ES_tradnl" dirty="0" err="1"/>
              <a:t>bourgeoisie</a:t>
            </a:r>
            <a:r>
              <a:rPr lang="es-ES_tradnl" dirty="0"/>
              <a:t>, de </a:t>
            </a:r>
            <a:r>
              <a:rPr lang="es-ES_tradnl" dirty="0" err="1"/>
              <a:t>l'enseignement</a:t>
            </a:r>
            <a:r>
              <a:rPr lang="es-ES_tradnl" dirty="0"/>
              <a:t>, de </a:t>
            </a:r>
            <a:r>
              <a:rPr lang="es-ES_tradnl" dirty="0" err="1"/>
              <a:t>l'administration</a:t>
            </a:r>
            <a:r>
              <a:rPr lang="es-ES_tradnl" dirty="0"/>
              <a:t> et du </a:t>
            </a:r>
            <a:r>
              <a:rPr lang="es-ES_tradnl" dirty="0" err="1"/>
              <a:t>droit</a:t>
            </a:r>
            <a:r>
              <a:rPr lang="es-ES_tradnl" dirty="0"/>
              <a:t>. </a:t>
            </a:r>
            <a:endParaRPr lang="es-ES_tradnl" dirty="0" smtClean="0"/>
          </a:p>
          <a:p>
            <a:pPr lvl="1"/>
            <a:r>
              <a:rPr lang="es-ES_tradnl" dirty="0" smtClean="0"/>
              <a:t>La </a:t>
            </a:r>
            <a:r>
              <a:rPr lang="es-ES_tradnl" dirty="0" err="1"/>
              <a:t>variété</a:t>
            </a:r>
            <a:r>
              <a:rPr lang="es-ES_tradnl" dirty="0"/>
              <a:t> </a:t>
            </a:r>
            <a:r>
              <a:rPr lang="es-ES_tradnl" dirty="0" err="1"/>
              <a:t>populaire</a:t>
            </a:r>
            <a:r>
              <a:rPr lang="es-ES_tradnl" dirty="0"/>
              <a:t>, le </a:t>
            </a:r>
            <a:r>
              <a:rPr lang="es-ES_tradnl" i="1" dirty="0" err="1"/>
              <a:t>parisien</a:t>
            </a:r>
            <a:r>
              <a:rPr lang="es-ES_tradnl" i="1" dirty="0"/>
              <a:t> </a:t>
            </a:r>
            <a:r>
              <a:rPr lang="es-ES_tradnl" dirty="0"/>
              <a:t>( </a:t>
            </a:r>
            <a:r>
              <a:rPr lang="es-ES_tradnl" dirty="0" err="1"/>
              <a:t>aujourd'hui</a:t>
            </a:r>
            <a:r>
              <a:rPr lang="es-ES_tradnl" dirty="0"/>
              <a:t> le </a:t>
            </a:r>
            <a:r>
              <a:rPr lang="es-ES_tradnl" i="1" dirty="0" err="1"/>
              <a:t>francilien</a:t>
            </a:r>
            <a:r>
              <a:rPr lang="es-ES_tradnl" dirty="0"/>
              <a:t>?), </a:t>
            </a:r>
            <a:r>
              <a:rPr lang="es-ES_tradnl" dirty="0" err="1"/>
              <a:t>est</a:t>
            </a:r>
            <a:r>
              <a:rPr lang="es-ES_tradnl" dirty="0"/>
              <a:t> </a:t>
            </a:r>
            <a:r>
              <a:rPr lang="es-ES_tradnl" dirty="0" err="1"/>
              <a:t>celle</a:t>
            </a:r>
            <a:r>
              <a:rPr lang="es-ES_tradnl" dirty="0"/>
              <a:t> des </a:t>
            </a:r>
            <a:r>
              <a:rPr lang="es-ES_tradnl" dirty="0" err="1"/>
              <a:t>artisans</a:t>
            </a:r>
            <a:r>
              <a:rPr lang="es-ES_tradnl" dirty="0"/>
              <a:t>, des </a:t>
            </a:r>
            <a:r>
              <a:rPr lang="es-ES_tradnl" dirty="0" err="1"/>
              <a:t>ouvriers</a:t>
            </a:r>
            <a:r>
              <a:rPr lang="es-ES_tradnl" dirty="0"/>
              <a:t> </a:t>
            </a:r>
            <a:r>
              <a:rPr lang="es-ES_tradnl" dirty="0" err="1"/>
              <a:t>ou</a:t>
            </a:r>
            <a:r>
              <a:rPr lang="es-ES_tradnl" dirty="0"/>
              <a:t> </a:t>
            </a:r>
            <a:r>
              <a:rPr lang="es-ES_tradnl" dirty="0" err="1"/>
              <a:t>manœuvres</a:t>
            </a:r>
            <a:r>
              <a:rPr lang="es-ES_tradnl" dirty="0"/>
              <a:t>, des </a:t>
            </a:r>
            <a:r>
              <a:rPr lang="es-ES_tradnl" dirty="0" err="1"/>
              <a:t>serviteurs</a:t>
            </a:r>
            <a:r>
              <a:rPr lang="es-ES_tradnl" dirty="0"/>
              <a:t>, des </a:t>
            </a:r>
            <a:r>
              <a:rPr lang="es-ES_tradnl" dirty="0" err="1"/>
              <a:t>petits</a:t>
            </a:r>
            <a:r>
              <a:rPr lang="es-ES_tradnl" dirty="0"/>
              <a:t> marchands, etc.</a:t>
            </a:r>
          </a:p>
          <a:p>
            <a:pPr lvl="1"/>
            <a:r>
              <a:rPr lang="es-ES_tradnl" dirty="0" smtClean="0"/>
              <a:t>Ces </a:t>
            </a:r>
            <a:r>
              <a:rPr lang="es-ES_tradnl" dirty="0" err="1"/>
              <a:t>deux</a:t>
            </a:r>
            <a:r>
              <a:rPr lang="es-ES_tradnl" dirty="0"/>
              <a:t> </a:t>
            </a:r>
            <a:r>
              <a:rPr lang="es-ES_tradnl" dirty="0" err="1"/>
              <a:t>variétés</a:t>
            </a:r>
            <a:r>
              <a:rPr lang="es-ES_tradnl" dirty="0"/>
              <a:t> </a:t>
            </a:r>
            <a:r>
              <a:rPr lang="es-ES_tradnl" dirty="0" err="1"/>
              <a:t>étaient</a:t>
            </a:r>
            <a:r>
              <a:rPr lang="es-ES_tradnl" dirty="0"/>
              <a:t> </a:t>
            </a:r>
            <a:r>
              <a:rPr lang="es-ES_tradnl" dirty="0" err="1"/>
              <a:t>différentes</a:t>
            </a:r>
            <a:r>
              <a:rPr lang="es-ES_tradnl" dirty="0"/>
              <a:t>, </a:t>
            </a:r>
            <a:r>
              <a:rPr lang="es-ES_tradnl" dirty="0" err="1"/>
              <a:t>surtout</a:t>
            </a:r>
            <a:r>
              <a:rPr lang="es-ES_tradnl" dirty="0"/>
              <a:t> </a:t>
            </a:r>
            <a:r>
              <a:rPr lang="es-ES_tradnl" dirty="0" err="1"/>
              <a:t>dans</a:t>
            </a:r>
            <a:r>
              <a:rPr lang="es-ES_tradnl" dirty="0"/>
              <a:t> la </a:t>
            </a:r>
            <a:r>
              <a:rPr lang="es-ES_tradnl" dirty="0" err="1"/>
              <a:t>prononciation</a:t>
            </a:r>
            <a:r>
              <a:rPr lang="es-ES_tradnl" dirty="0"/>
              <a:t> et le </a:t>
            </a:r>
            <a:r>
              <a:rPr lang="es-ES_tradnl" dirty="0" err="1"/>
              <a:t>vocabulaire</a:t>
            </a:r>
            <a:r>
              <a:rPr lang="es-ES_tradnl" dirty="0"/>
              <a:t>, </a:t>
            </a:r>
            <a:r>
              <a:rPr lang="es-ES_tradnl" dirty="0" err="1"/>
              <a:t>mais</a:t>
            </a:r>
            <a:r>
              <a:rPr lang="es-ES_tradnl" dirty="0"/>
              <a:t> </a:t>
            </a:r>
            <a:r>
              <a:rPr lang="es-ES_tradnl" dirty="0" err="1"/>
              <a:t>néanmoins</a:t>
            </a:r>
            <a:r>
              <a:rPr lang="es-ES_tradnl" dirty="0"/>
              <a:t> </a:t>
            </a:r>
            <a:r>
              <a:rPr lang="es-ES_tradnl" dirty="0" err="1"/>
              <a:t>intelligibles</a:t>
            </a:r>
            <a:r>
              <a:rPr lang="es-ES_tradnl" dirty="0"/>
              <a:t> entre elles</a:t>
            </a:r>
            <a:r>
              <a:rPr lang="es-ES_tradnl" dirty="0" smtClean="0"/>
              <a:t>..</a:t>
            </a:r>
            <a:r>
              <a:rPr lang="es-ES_tradnl" dirty="0"/>
              <a:t> 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Si le </a:t>
            </a:r>
            <a:r>
              <a:rPr lang="es-ES_tradnl" dirty="0" err="1" smtClean="0"/>
              <a:t>parler</a:t>
            </a:r>
            <a:r>
              <a:rPr lang="es-ES_tradnl" dirty="0" smtClean="0"/>
              <a:t> </a:t>
            </a:r>
            <a:r>
              <a:rPr lang="es-ES_tradnl" dirty="0" err="1" smtClean="0"/>
              <a:t>parisien</a:t>
            </a:r>
            <a:r>
              <a:rPr lang="es-ES_tradnl" dirty="0" smtClean="0"/>
              <a:t> </a:t>
            </a:r>
            <a:r>
              <a:rPr lang="es-ES_tradnl" dirty="0" err="1" smtClean="0"/>
              <a:t>comptait</a:t>
            </a:r>
            <a:r>
              <a:rPr lang="es-ES_tradnl" dirty="0" smtClean="0"/>
              <a:t> plus de </a:t>
            </a:r>
            <a:r>
              <a:rPr lang="es-ES_tradnl" dirty="0" err="1" smtClean="0"/>
              <a:t>locuteurs</a:t>
            </a:r>
            <a:r>
              <a:rPr lang="es-ES_tradnl" dirty="0" smtClean="0"/>
              <a:t> que le </a:t>
            </a:r>
            <a:r>
              <a:rPr lang="es-ES_tradnl" i="1" dirty="0" err="1" smtClean="0"/>
              <a:t>françoys</a:t>
            </a:r>
            <a:r>
              <a:rPr lang="es-ES_tradnl" dirty="0" smtClean="0"/>
              <a:t>, </a:t>
            </a:r>
            <a:r>
              <a:rPr lang="es-ES_tradnl" dirty="0" err="1" smtClean="0"/>
              <a:t>celui</a:t>
            </a:r>
            <a:r>
              <a:rPr lang="es-ES_tradnl" dirty="0" smtClean="0"/>
              <a:t>-ci </a:t>
            </a:r>
            <a:r>
              <a:rPr lang="es-ES_tradnl" dirty="0" err="1" smtClean="0"/>
              <a:t>demeurait</a:t>
            </a:r>
            <a:r>
              <a:rPr lang="es-ES_tradnl" dirty="0" smtClean="0"/>
              <a:t> plus </a:t>
            </a:r>
            <a:r>
              <a:rPr lang="es-ES_tradnl" dirty="0" err="1" smtClean="0"/>
              <a:t>prestigieux</a:t>
            </a:r>
            <a:endParaRPr lang="es-ES_tradnl" b="1" dirty="0"/>
          </a:p>
          <a:p>
            <a:endParaRPr lang="es-ES_tradnl" dirty="0"/>
          </a:p>
        </p:txBody>
      </p:sp>
      <p:sp>
        <p:nvSpPr>
          <p:cNvPr id="4" name="Rectángulo 3"/>
          <p:cNvSpPr/>
          <p:nvPr/>
        </p:nvSpPr>
        <p:spPr>
          <a:xfrm>
            <a:off x="4175093" y="2664779"/>
            <a:ext cx="609600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Nostre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intention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est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doresnavant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faire la plus grande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part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de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nostre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demeure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et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sejour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en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nostre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bonne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ville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et cité de Paris et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alentour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plus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qu'aultre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lieu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 du </a:t>
            </a:r>
            <a:r>
              <a:rPr lang="es-ES_tradnl" b="1" i="0" dirty="0" err="1" smtClean="0">
                <a:solidFill>
                  <a:srgbClr val="000000"/>
                </a:solidFill>
                <a:effectLst/>
                <a:latin typeface="Arial" charset="0"/>
              </a:rPr>
              <a:t>royaume</a:t>
            </a:r>
            <a:r>
              <a:rPr lang="es-ES_tradnl" b="1" i="0" dirty="0" smtClean="0">
                <a:solidFill>
                  <a:srgbClr val="000000"/>
                </a:solidFill>
                <a:effectLst/>
                <a:latin typeface="Arial" charset="0"/>
              </a:rPr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73977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Tipo de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222</TotalTime>
  <Words>2202</Words>
  <Application>Microsoft Macintosh PowerPoint</Application>
  <PresentationFormat>Panorámica</PresentationFormat>
  <Paragraphs>201</Paragraphs>
  <Slides>41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54" baseType="lpstr">
      <vt:lpstr>-webkit-standard</vt:lpstr>
      <vt:lpstr>Arial Narrow</vt:lpstr>
      <vt:lpstr>Arial, Helvetica</vt:lpstr>
      <vt:lpstr>Calibri</vt:lpstr>
      <vt:lpstr>Mangal</vt:lpstr>
      <vt:lpstr>Rockwell</vt:lpstr>
      <vt:lpstr>Rockwell Condensed</vt:lpstr>
      <vt:lpstr>Rockwell Extra Bold</vt:lpstr>
      <vt:lpstr>Times New Roman</vt:lpstr>
      <vt:lpstr>Wingdings</vt:lpstr>
      <vt:lpstr>Arial</vt:lpstr>
      <vt:lpstr>Arial</vt:lpstr>
      <vt:lpstr>Tipo de madera</vt:lpstr>
      <vt:lpstr>LA RENAISSANCE</vt:lpstr>
      <vt:lpstr>LA RENAISSANCE</vt:lpstr>
      <vt:lpstr>ITALIANISMES</vt:lpstr>
      <vt:lpstr>Henri Estienne (1528-1598)</vt:lpstr>
      <vt:lpstr>Satire sur le «jergon» (jargon) farci d'italianismes de la cour d'Henri IV:   </vt:lpstr>
      <vt:lpstr>LA RÉFORME </vt:lpstr>
      <vt:lpstr>CALVIN (1509-1564)</vt:lpstr>
      <vt:lpstr>DÉCOUVERTE DU NOUVEAU MONDE </vt:lpstr>
      <vt:lpstr>LA FRANCE À LA FIN DU XVe </vt:lpstr>
      <vt:lpstr>AVANT </vt:lpstr>
      <vt:lpstr>L’ordonnance d’ils-sur-Tille</vt:lpstr>
      <vt:lpstr>Comment définissait-on le français? </vt:lpstr>
      <vt:lpstr>   L'ordonnance de Villers-Cotterêts (1539)  </vt:lpstr>
      <vt:lpstr>Presentación de PowerPoint</vt:lpstr>
      <vt:lpstr>INTERPRETATION </vt:lpstr>
      <vt:lpstr>L'expansion du français en France</vt:lpstr>
      <vt:lpstr>ET L’ÉGLISE CATHOLIQUE? </vt:lpstr>
      <vt:lpstr>LA LANGUE DE LA DIPLOMACIE </vt:lpstr>
      <vt:lpstr>LES PROBLÈMES</vt:lpstr>
      <vt:lpstr>L'OMNIPRÉSENCE DES PATOIS</vt:lpstr>
      <vt:lpstr>PATOIS</vt:lpstr>
      <vt:lpstr>Presentación de PowerPoint</vt:lpstr>
      <vt:lpstr>Ronsard</vt:lpstr>
      <vt:lpstr>Presentación de PowerPoint</vt:lpstr>
      <vt:lpstr>Étienne Pasquier (1529-1615)</vt:lpstr>
      <vt:lpstr>Bref…</vt:lpstr>
      <vt:lpstr>Tous les “patois” viennent du latin…</vt:lpstr>
      <vt:lpstr>LES “ÉCUMEURS “ DU LATIN </vt:lpstr>
      <vt:lpstr> Érasme (1469-1536) </vt:lpstr>
      <vt:lpstr>LES DOUBLETS.. À VOUS!!!</vt:lpstr>
      <vt:lpstr>LES DÉFENSEURS DU FRANÇAIS </vt:lpstr>
      <vt:lpstr>Joachim Du Bellay (1522-1560),</vt:lpstr>
      <vt:lpstr> Pierre Ronsard </vt:lpstr>
      <vt:lpstr>Robert Estienne (1503-1559)</vt:lpstr>
      <vt:lpstr> René Descartes (1596-1659) </vt:lpstr>
      <vt:lpstr>PREMIÈRES DESCRIPTIONS DU FRANÇAIS </vt:lpstr>
      <vt:lpstr>Presentación de PowerPoint</vt:lpstr>
      <vt:lpstr>Presentación de PowerPoint</vt:lpstr>
      <vt:lpstr>Presentación de PowerPoint</vt:lpstr>
      <vt:lpstr>Presentación de PowerPoint</vt:lpstr>
      <vt:lpstr>À RETENIR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RENAISSANCE</dc:title>
  <dc:creator>Ricardo Perez Roldan</dc:creator>
  <cp:lastModifiedBy>Ricardo Perez Roldan</cp:lastModifiedBy>
  <cp:revision>22</cp:revision>
  <dcterms:created xsi:type="dcterms:W3CDTF">2018-02-10T17:16:25Z</dcterms:created>
  <dcterms:modified xsi:type="dcterms:W3CDTF">2020-03-06T08:39:27Z</dcterms:modified>
</cp:coreProperties>
</file>