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0" r:id="rId3"/>
    <p:sldId id="262" r:id="rId4"/>
    <p:sldId id="264" r:id="rId5"/>
    <p:sldId id="266" r:id="rId6"/>
    <p:sldId id="269" r:id="rId7"/>
    <p:sldId id="271" r:id="rId8"/>
    <p:sldId id="273" r:id="rId9"/>
    <p:sldId id="275" r:id="rId10"/>
    <p:sldId id="277" r:id="rId11"/>
    <p:sldId id="280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A0A60-3E80-4F3F-902A-49CA3A606835}" type="datetimeFigureOut">
              <a:rPr lang="es-ES" smtClean="0"/>
              <a:t>21/03/2019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2907A-1B7B-49A5-A435-766CB54828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197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C18E7-EA14-4676-9644-169D070A4BF1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9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FFD02F-C465-4B64-9DB3-E7EBCDDBC3C1}" type="datetimeFigureOut">
              <a:rPr lang="es-ES" smtClean="0"/>
              <a:pPr/>
              <a:t>21/03/2019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6A1542-C5E7-43C3-AFD2-A26DF7F97C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4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D02F-C465-4B64-9DB3-E7EBCDDBC3C1}" type="datetimeFigureOut">
              <a:rPr lang="es-ES" smtClean="0"/>
              <a:pPr/>
              <a:t>21/03/2019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1542-C5E7-43C3-AFD2-A26DF7F97C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74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D02F-C465-4B64-9DB3-E7EBCDDBC3C1}" type="datetimeFigureOut">
              <a:rPr lang="es-ES" smtClean="0"/>
              <a:pPr/>
              <a:t>21/03/2019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1542-C5E7-43C3-AFD2-A26DF7F97C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28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D02F-C465-4B64-9DB3-E7EBCDDBC3C1}" type="datetimeFigureOut">
              <a:rPr lang="es-ES" smtClean="0"/>
              <a:pPr/>
              <a:t>21/03/2019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1542-C5E7-43C3-AFD2-A26DF7F97CA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439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D02F-C465-4B64-9DB3-E7EBCDDBC3C1}" type="datetimeFigureOut">
              <a:rPr lang="es-ES" smtClean="0"/>
              <a:pPr/>
              <a:t>21/03/2019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1542-C5E7-43C3-AFD2-A26DF7F97CA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7 Cheurón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392968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D02F-C465-4B64-9DB3-E7EBCDDBC3C1}" type="datetimeFigureOut">
              <a:rPr lang="es-ES" smtClean="0"/>
              <a:pPr/>
              <a:t>21/03/2019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1542-C5E7-43C3-AFD2-A26DF7F97CA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41498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D02F-C465-4B64-9DB3-E7EBCDDBC3C1}" type="datetimeFigureOut">
              <a:rPr lang="es-ES" smtClean="0"/>
              <a:pPr/>
              <a:t>21/03/2019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1542-C5E7-43C3-AFD2-A26DF7F97C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9962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D02F-C465-4B64-9DB3-E7EBCDDBC3C1}" type="datetimeFigureOut">
              <a:rPr lang="es-ES" smtClean="0"/>
              <a:pPr/>
              <a:t>21/03/2019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1542-C5E7-43C3-AFD2-A26DF7F97CA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430584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D02F-C465-4B64-9DB3-E7EBCDDBC3C1}" type="datetimeFigureOut">
              <a:rPr lang="es-ES" smtClean="0"/>
              <a:pPr/>
              <a:t>21/03/2019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1542-C5E7-43C3-AFD2-A26DF7F97C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007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CDFFD02F-C465-4B64-9DB3-E7EBCDDBC3C1}" type="datetimeFigureOut">
              <a:rPr lang="es-ES" smtClean="0"/>
              <a:pPr/>
              <a:t>21/03/2019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1542-C5E7-43C3-AFD2-A26DF7F97C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3198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FFD02F-C465-4B64-9DB3-E7EBCDDBC3C1}" type="datetimeFigureOut">
              <a:rPr lang="es-ES" smtClean="0"/>
              <a:pPr/>
              <a:t>21/03/2019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6A1542-C5E7-43C3-AFD2-A26DF7F97CA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10 Conector recto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12 Cheurón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959783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14 Conector recto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FFD02F-C465-4B64-9DB3-E7EBCDDBC3C1}" type="datetimeFigureOut">
              <a:rPr lang="es-ES" smtClean="0"/>
              <a:pPr/>
              <a:t>21/03/2019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6A1542-C5E7-43C3-AFD2-A26DF7F97C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245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5. </a:t>
            </a:r>
            <a:r>
              <a:rPr lang="es-ES" dirty="0" err="1" smtClean="0"/>
              <a:t>Gaia</a:t>
            </a:r>
            <a:r>
              <a:rPr lang="es-ES" dirty="0" smtClean="0"/>
              <a:t>: </a:t>
            </a:r>
            <a:r>
              <a:rPr lang="es-ES" dirty="0" err="1" smtClean="0"/>
              <a:t>Kapital</a:t>
            </a:r>
            <a:r>
              <a:rPr lang="es-ES" dirty="0" smtClean="0"/>
              <a:t> </a:t>
            </a:r>
            <a:r>
              <a:rPr lang="es-ES" dirty="0" err="1" smtClean="0"/>
              <a:t>baltzuen</a:t>
            </a:r>
            <a:r>
              <a:rPr lang="es-ES" dirty="0" smtClean="0"/>
              <a:t> </a:t>
            </a:r>
            <a:r>
              <a:rPr lang="es-ES" dirty="0" err="1" smtClean="0"/>
              <a:t>ezaugarri</a:t>
            </a:r>
            <a:r>
              <a:rPr lang="es-ES" dirty="0" smtClean="0"/>
              <a:t> </a:t>
            </a:r>
            <a:r>
              <a:rPr lang="es-ES" dirty="0" err="1" smtClean="0"/>
              <a:t>orokorrak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66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es-ES" sz="2800" dirty="0"/>
              <a:t> </a:t>
            </a:r>
          </a:p>
          <a:p>
            <a:pPr marL="109728" indent="0" algn="just">
              <a:buNone/>
            </a:pPr>
            <a:endParaRPr lang="es-ES" sz="2800" dirty="0"/>
          </a:p>
          <a:p>
            <a:pPr marL="109728" indent="0" algn="just">
              <a:buNone/>
            </a:pPr>
            <a:endParaRPr lang="es-ES" sz="2800" dirty="0"/>
          </a:p>
          <a:p>
            <a:pPr marL="109728" indent="0" algn="just">
              <a:buNone/>
            </a:pPr>
            <a:endParaRPr lang="es-ES" sz="2800" dirty="0"/>
          </a:p>
          <a:p>
            <a:pPr marL="109728" indent="0" algn="just">
              <a:buNone/>
            </a:pPr>
            <a:endParaRPr lang="es-ES" sz="2800" dirty="0"/>
          </a:p>
          <a:p>
            <a:pPr marL="109728" indent="0" algn="just">
              <a:buNone/>
            </a:pPr>
            <a:endParaRPr lang="es-ES" sz="2800" dirty="0"/>
          </a:p>
          <a:p>
            <a:pPr marL="109728" indent="0" algn="just">
              <a:buNone/>
            </a:pPr>
            <a:r>
              <a:rPr lang="es-ES" sz="2800" dirty="0"/>
              <a:t>  </a:t>
            </a:r>
            <a:r>
              <a:rPr lang="es-ES" sz="2800" dirty="0" err="1"/>
              <a:t>borondatearen</a:t>
            </a:r>
            <a:r>
              <a:rPr lang="es-ES" sz="2800" dirty="0"/>
              <a:t> </a:t>
            </a:r>
            <a:r>
              <a:rPr lang="es-ES" sz="2800" dirty="0" err="1"/>
              <a:t>autonomia</a:t>
            </a:r>
            <a:r>
              <a:rPr lang="es-ES" sz="2800" dirty="0"/>
              <a:t> </a:t>
            </a:r>
            <a:r>
              <a:rPr lang="es-ES" sz="2800" dirty="0" err="1"/>
              <a:t>nabarmentzen</a:t>
            </a:r>
            <a:r>
              <a:rPr lang="es-ES" sz="2800" dirty="0"/>
              <a:t> da.</a:t>
            </a:r>
          </a:p>
          <a:p>
            <a:pPr marL="109728" indent="0" algn="just">
              <a:buNone/>
            </a:pPr>
            <a:endParaRPr lang="es-ES" sz="2800" dirty="0">
              <a:solidFill>
                <a:srgbClr val="0070C0"/>
              </a:solidFill>
            </a:endParaRPr>
          </a:p>
          <a:p>
            <a:pPr marL="109728" indent="0" algn="just">
              <a:buNone/>
            </a:pPr>
            <a:r>
              <a:rPr lang="es-ES" sz="2800" dirty="0" err="1">
                <a:solidFill>
                  <a:srgbClr val="0070C0"/>
                </a:solidFill>
              </a:rPr>
              <a:t>Legean</a:t>
            </a:r>
            <a:r>
              <a:rPr lang="es-ES" sz="2800" dirty="0"/>
              <a:t>, </a:t>
            </a:r>
            <a:r>
              <a:rPr lang="es-ES" sz="2800" dirty="0" err="1"/>
              <a:t>baltzu</a:t>
            </a:r>
            <a:r>
              <a:rPr lang="es-ES" sz="2800" dirty="0"/>
              <a:t> </a:t>
            </a:r>
            <a:r>
              <a:rPr lang="es-ES" sz="2800" dirty="0" err="1">
                <a:solidFill>
                  <a:srgbClr val="0070C0"/>
                </a:solidFill>
              </a:rPr>
              <a:t>itxia</a:t>
            </a:r>
            <a:r>
              <a:rPr lang="es-ES" sz="2800" dirty="0"/>
              <a:t> </a:t>
            </a:r>
            <a:r>
              <a:rPr lang="es-ES" sz="2800" dirty="0" err="1"/>
              <a:t>bezala</a:t>
            </a:r>
            <a:r>
              <a:rPr lang="es-ES" sz="2800" dirty="0"/>
              <a:t> </a:t>
            </a:r>
            <a:r>
              <a:rPr lang="es-ES" sz="2800" dirty="0" err="1"/>
              <a:t>agertzen</a:t>
            </a:r>
            <a:r>
              <a:rPr lang="es-ES" sz="2800" dirty="0"/>
              <a:t> da: </a:t>
            </a:r>
            <a:r>
              <a:rPr lang="es-ES" sz="2800" dirty="0" err="1"/>
              <a:t>bazkideen</a:t>
            </a:r>
            <a:r>
              <a:rPr lang="es-ES" sz="2800" dirty="0"/>
              <a:t> </a:t>
            </a:r>
            <a:r>
              <a:rPr lang="es-ES" sz="2800" dirty="0" err="1">
                <a:solidFill>
                  <a:srgbClr val="00B050"/>
                </a:solidFill>
              </a:rPr>
              <a:t>partizipazioen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 err="1">
                <a:solidFill>
                  <a:srgbClr val="00B050"/>
                </a:solidFill>
              </a:rPr>
              <a:t>eskualdaketa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 err="1">
                <a:solidFill>
                  <a:srgbClr val="00B050"/>
                </a:solidFill>
              </a:rPr>
              <a:t>murriztuz</a:t>
            </a:r>
            <a:r>
              <a:rPr lang="es-ES" sz="2800" dirty="0"/>
              <a:t>.</a:t>
            </a:r>
          </a:p>
          <a:p>
            <a:pPr marL="109728" indent="0" algn="just">
              <a:buNone/>
            </a:pPr>
            <a:endParaRPr lang="es-ES" sz="2800" dirty="0"/>
          </a:p>
          <a:p>
            <a:pPr marL="109728" indent="0" algn="just">
              <a:buNone/>
            </a:pPr>
            <a:r>
              <a:rPr lang="es-ES" sz="2800" dirty="0" err="1"/>
              <a:t>Erregimen</a:t>
            </a:r>
            <a:r>
              <a:rPr lang="es-ES" sz="2800" dirty="0"/>
              <a:t> </a:t>
            </a:r>
            <a:r>
              <a:rPr lang="es-ES" sz="2800" dirty="0" err="1"/>
              <a:t>juridiko</a:t>
            </a:r>
            <a:r>
              <a:rPr lang="es-ES" sz="2800" dirty="0"/>
              <a:t> </a:t>
            </a:r>
            <a:r>
              <a:rPr lang="es-ES" sz="2800" dirty="0" err="1">
                <a:solidFill>
                  <a:srgbClr val="0070C0"/>
                </a:solidFill>
              </a:rPr>
              <a:t>malgua</a:t>
            </a:r>
            <a:r>
              <a:rPr lang="es-ES" sz="2800" dirty="0"/>
              <a:t>: </a:t>
            </a:r>
            <a:r>
              <a:rPr lang="es-ES" sz="2800" dirty="0" err="1"/>
              <a:t>bazkideen</a:t>
            </a:r>
            <a:r>
              <a:rPr lang="es-ES" sz="2800" dirty="0"/>
              <a:t> </a:t>
            </a:r>
            <a:r>
              <a:rPr lang="es-ES" sz="2800" dirty="0" err="1">
                <a:solidFill>
                  <a:srgbClr val="00B050"/>
                </a:solidFill>
              </a:rPr>
              <a:t>askatasuna</a:t>
            </a:r>
            <a:r>
              <a:rPr lang="es-ES" sz="2800" dirty="0"/>
              <a:t> </a:t>
            </a:r>
            <a:r>
              <a:rPr lang="es-ES" sz="2800" dirty="0" err="1"/>
              <a:t>baltzuaren</a:t>
            </a:r>
            <a:r>
              <a:rPr lang="es-ES" sz="2800" dirty="0"/>
              <a:t> </a:t>
            </a:r>
            <a:r>
              <a:rPr lang="es-ES" sz="2800" dirty="0" err="1"/>
              <a:t>barne-antolaketari</a:t>
            </a:r>
            <a:r>
              <a:rPr lang="es-ES" sz="2800" dirty="0"/>
              <a:t> </a:t>
            </a:r>
            <a:r>
              <a:rPr lang="es-ES" sz="2800" dirty="0" err="1"/>
              <a:t>dagokionez</a:t>
            </a:r>
            <a:r>
              <a:rPr lang="es-ES" sz="2800" dirty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mugatuaren</a:t>
            </a:r>
            <a:r>
              <a:rPr lang="es-ES" dirty="0" smtClean="0"/>
              <a:t> </a:t>
            </a:r>
            <a:r>
              <a:rPr lang="es-ES" dirty="0" err="1" smtClean="0"/>
              <a:t>ezaugarriak</a:t>
            </a:r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4007768" y="1481328"/>
            <a:ext cx="396044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Baltzu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mistoa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2351584" y="2492896"/>
            <a:ext cx="2592288" cy="86409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Elementu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pertsonalistak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6672064" y="2486147"/>
            <a:ext cx="2592288" cy="86409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Elementu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kapitalistak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9" name="Conector recto de flecha 8"/>
          <p:cNvCxnSpPr/>
          <p:nvPr/>
        </p:nvCxnSpPr>
        <p:spPr>
          <a:xfrm flipH="1">
            <a:off x="4727848" y="2204864"/>
            <a:ext cx="72008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5987988" y="2204864"/>
            <a:ext cx="684076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1038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FontTx/>
              <a:buNone/>
            </a:pPr>
            <a:r>
              <a:rPr lang="es-ES" sz="2800" dirty="0"/>
              <a:t> </a:t>
            </a:r>
          </a:p>
          <a:p>
            <a:pPr algn="just">
              <a:buFontTx/>
              <a:buNone/>
            </a:pPr>
            <a:endParaRPr lang="es-ES" sz="2800" dirty="0"/>
          </a:p>
          <a:p>
            <a:pPr algn="just">
              <a:buFontTx/>
              <a:buNone/>
            </a:pPr>
            <a:r>
              <a:rPr lang="es-ES" sz="2800" dirty="0" err="1"/>
              <a:t>kapitala</a:t>
            </a:r>
            <a:r>
              <a:rPr lang="es-ES" sz="2800" dirty="0"/>
              <a:t>, </a:t>
            </a:r>
            <a:r>
              <a:rPr lang="es-ES" sz="2800" dirty="0" err="1"/>
              <a:t>partizipazio</a:t>
            </a:r>
            <a:r>
              <a:rPr lang="es-ES" sz="2800" dirty="0"/>
              <a:t> </a:t>
            </a:r>
            <a:r>
              <a:rPr lang="es-ES" sz="2800" dirty="0" err="1"/>
              <a:t>sozialetan</a:t>
            </a:r>
            <a:r>
              <a:rPr lang="es-ES" sz="2800" dirty="0"/>
              <a:t> </a:t>
            </a:r>
            <a:r>
              <a:rPr lang="es-ES" sz="2800" dirty="0" err="1"/>
              <a:t>zatituta</a:t>
            </a:r>
            <a:r>
              <a:rPr lang="es-ES" sz="2800" dirty="0"/>
              <a:t>, </a:t>
            </a:r>
            <a:r>
              <a:rPr lang="es-ES" sz="2800" dirty="0" err="1"/>
              <a:t>bazkide</a:t>
            </a:r>
            <a:r>
              <a:rPr lang="es-ES" sz="2800" dirty="0"/>
              <a:t> </a:t>
            </a:r>
            <a:r>
              <a:rPr lang="es-ES" sz="2800" dirty="0" err="1"/>
              <a:t>guztien</a:t>
            </a:r>
            <a:r>
              <a:rPr lang="es-ES" sz="2800" dirty="0"/>
              <a:t> </a:t>
            </a:r>
            <a:r>
              <a:rPr lang="es-ES" sz="2800" dirty="0" err="1"/>
              <a:t>ekarpenekin</a:t>
            </a:r>
            <a:r>
              <a:rPr lang="es-ES" sz="2800" dirty="0"/>
              <a:t> </a:t>
            </a:r>
            <a:r>
              <a:rPr lang="es-ES" sz="2800" dirty="0" err="1"/>
              <a:t>osatuta</a:t>
            </a:r>
            <a:r>
              <a:rPr lang="es-ES" sz="2800" dirty="0"/>
              <a:t>, </a:t>
            </a:r>
            <a:r>
              <a:rPr lang="es-ES" sz="2800" dirty="0" err="1"/>
              <a:t>haiek</a:t>
            </a:r>
            <a:r>
              <a:rPr lang="es-ES" sz="2800" dirty="0"/>
              <a:t> </a:t>
            </a:r>
            <a:r>
              <a:rPr lang="es-ES" sz="2800" dirty="0" err="1"/>
              <a:t>zor</a:t>
            </a:r>
            <a:r>
              <a:rPr lang="es-ES" sz="2800" dirty="0"/>
              <a:t> </a:t>
            </a:r>
            <a:r>
              <a:rPr lang="es-ES" sz="2800" dirty="0" err="1"/>
              <a:t>sozialengatik</a:t>
            </a:r>
            <a:r>
              <a:rPr lang="es-ES" sz="2800" dirty="0"/>
              <a:t> </a:t>
            </a:r>
            <a:r>
              <a:rPr lang="es-ES" sz="2800" dirty="0" err="1"/>
              <a:t>pertsonalki</a:t>
            </a:r>
            <a:r>
              <a:rPr lang="es-ES" sz="2800" dirty="0"/>
              <a:t> </a:t>
            </a:r>
            <a:r>
              <a:rPr lang="es-ES" sz="2800" dirty="0" err="1"/>
              <a:t>erantzungo</a:t>
            </a:r>
            <a:r>
              <a:rPr lang="es-ES" sz="2800" dirty="0"/>
              <a:t> </a:t>
            </a:r>
            <a:r>
              <a:rPr lang="es-ES" sz="2800" dirty="0" err="1"/>
              <a:t>ez</a:t>
            </a:r>
            <a:r>
              <a:rPr lang="es-ES" sz="2800" dirty="0"/>
              <a:t> </a:t>
            </a:r>
            <a:r>
              <a:rPr lang="es-ES" sz="2800" dirty="0" err="1"/>
              <a:t>dutelarik</a:t>
            </a:r>
            <a:r>
              <a:rPr lang="es-ES" sz="2800" dirty="0"/>
              <a:t>:</a:t>
            </a:r>
          </a:p>
          <a:p>
            <a:pPr algn="just">
              <a:buFontTx/>
              <a:buNone/>
            </a:pPr>
            <a:endParaRPr lang="es-ES" sz="2800" b="1" dirty="0">
              <a:solidFill>
                <a:srgbClr val="FF0000"/>
              </a:solidFill>
            </a:endParaRPr>
          </a:p>
          <a:p>
            <a:pPr algn="just">
              <a:buFontTx/>
              <a:buNone/>
            </a:pPr>
            <a:endParaRPr lang="es-ES" sz="2800" b="1" dirty="0">
              <a:solidFill>
                <a:srgbClr val="FF0000"/>
              </a:solidFill>
            </a:endParaRPr>
          </a:p>
          <a:p>
            <a:pPr algn="just">
              <a:buFontTx/>
              <a:buNone/>
            </a:pPr>
            <a:r>
              <a:rPr lang="es-ES" sz="2800" dirty="0"/>
              <a:t> </a:t>
            </a:r>
          </a:p>
          <a:p>
            <a:pPr algn="just">
              <a:buFontTx/>
              <a:buNone/>
            </a:pPr>
            <a:r>
              <a:rPr lang="es-ES" sz="2800" dirty="0"/>
              <a:t>   -</a:t>
            </a:r>
            <a:r>
              <a:rPr lang="es-ES" sz="2800" dirty="0" err="1">
                <a:solidFill>
                  <a:srgbClr val="0070C0"/>
                </a:solidFill>
              </a:rPr>
              <a:t>ez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dira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akzioak</a:t>
            </a:r>
            <a:endParaRPr lang="es-ES" sz="2800" dirty="0">
              <a:solidFill>
                <a:srgbClr val="0070C0"/>
              </a:solidFill>
            </a:endParaRPr>
          </a:p>
          <a:p>
            <a:pPr algn="just">
              <a:buFontTx/>
              <a:buNone/>
            </a:pPr>
            <a:r>
              <a:rPr lang="es-ES" sz="2800" dirty="0"/>
              <a:t>   -</a:t>
            </a:r>
            <a:r>
              <a:rPr lang="es-ES" sz="2800" dirty="0" err="1">
                <a:solidFill>
                  <a:srgbClr val="0070C0"/>
                </a:solidFill>
              </a:rPr>
              <a:t>ez</a:t>
            </a:r>
            <a:r>
              <a:rPr lang="es-ES" sz="2800" dirty="0">
                <a:solidFill>
                  <a:srgbClr val="0070C0"/>
                </a:solidFill>
              </a:rPr>
              <a:t> da </a:t>
            </a:r>
            <a:r>
              <a:rPr lang="es-ES" sz="2800" dirty="0" err="1">
                <a:solidFill>
                  <a:srgbClr val="0070C0"/>
                </a:solidFill>
              </a:rPr>
              <a:t>galdatzen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berdinak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/>
              <a:t>izatea</a:t>
            </a:r>
            <a:r>
              <a:rPr lang="es-ES" sz="2800" dirty="0"/>
              <a:t>: </a:t>
            </a:r>
            <a:r>
              <a:rPr lang="es-ES" sz="2800" dirty="0" err="1"/>
              <a:t>printzipioz</a:t>
            </a:r>
            <a:r>
              <a:rPr lang="es-ES" sz="2800" dirty="0"/>
              <a:t> </a:t>
            </a:r>
            <a:r>
              <a:rPr lang="es-ES" sz="2800" dirty="0" err="1"/>
              <a:t>bazkideei</a:t>
            </a:r>
            <a:r>
              <a:rPr lang="es-ES" sz="2800" dirty="0"/>
              <a:t> </a:t>
            </a:r>
            <a:r>
              <a:rPr lang="es-ES" sz="2800" dirty="0" err="1"/>
              <a:t>eskubide</a:t>
            </a:r>
            <a:r>
              <a:rPr lang="es-ES" sz="2800" dirty="0"/>
              <a:t> </a:t>
            </a:r>
            <a:r>
              <a:rPr lang="es-ES" sz="2800" dirty="0" err="1"/>
              <a:t>berdinak</a:t>
            </a:r>
            <a:r>
              <a:rPr lang="es-ES" sz="2800" dirty="0"/>
              <a:t> </a:t>
            </a:r>
            <a:r>
              <a:rPr lang="es-ES" sz="2800" dirty="0" err="1"/>
              <a:t>ematen</a:t>
            </a:r>
            <a:r>
              <a:rPr lang="es-ES" sz="2800" dirty="0"/>
              <a:t> </a:t>
            </a:r>
            <a:r>
              <a:rPr lang="es-ES" sz="2800" dirty="0" err="1"/>
              <a:t>dizkie</a:t>
            </a:r>
            <a:r>
              <a:rPr lang="es-ES" sz="2800" dirty="0"/>
              <a:t>, </a:t>
            </a:r>
            <a:r>
              <a:rPr lang="es-ES" sz="2800" b="1" dirty="0" err="1">
                <a:solidFill>
                  <a:srgbClr val="00B050"/>
                </a:solidFill>
              </a:rPr>
              <a:t>baina</a:t>
            </a:r>
            <a:r>
              <a:rPr lang="es-ES" sz="2800" b="1" dirty="0">
                <a:solidFill>
                  <a:srgbClr val="00B050"/>
                </a:solidFill>
              </a:rPr>
              <a:t> </a:t>
            </a:r>
            <a:r>
              <a:rPr lang="es-ES" sz="2800" b="1" dirty="0" err="1">
                <a:solidFill>
                  <a:srgbClr val="00B050"/>
                </a:solidFill>
              </a:rPr>
              <a:t>legeak</a:t>
            </a:r>
            <a:r>
              <a:rPr lang="es-ES" sz="2800" b="1" dirty="0">
                <a:solidFill>
                  <a:srgbClr val="00B050"/>
                </a:solidFill>
              </a:rPr>
              <a:t> </a:t>
            </a:r>
            <a:r>
              <a:rPr lang="es-ES" sz="2800" b="1" dirty="0" err="1">
                <a:solidFill>
                  <a:srgbClr val="00B050"/>
                </a:solidFill>
              </a:rPr>
              <a:t>salbuespena</a:t>
            </a:r>
            <a:r>
              <a:rPr lang="es-ES" sz="2800" b="1" dirty="0">
                <a:solidFill>
                  <a:srgbClr val="00B050"/>
                </a:solidFill>
              </a:rPr>
              <a:t> </a:t>
            </a:r>
            <a:r>
              <a:rPr lang="es-ES" sz="2800" b="1" dirty="0" err="1">
                <a:solidFill>
                  <a:srgbClr val="00B050"/>
                </a:solidFill>
              </a:rPr>
              <a:t>aurreikusten</a:t>
            </a:r>
            <a:r>
              <a:rPr lang="es-ES" sz="2800" b="1" dirty="0">
                <a:solidFill>
                  <a:srgbClr val="00B050"/>
                </a:solidFill>
              </a:rPr>
              <a:t> du.</a:t>
            </a:r>
            <a:endParaRPr lang="es-ES" sz="2800" dirty="0"/>
          </a:p>
          <a:p>
            <a:pPr algn="just">
              <a:buFontTx/>
              <a:buNone/>
            </a:pPr>
            <a:endParaRPr lang="es-ES" sz="2800" dirty="0"/>
          </a:p>
          <a:p>
            <a:pPr algn="just">
              <a:buFontTx/>
              <a:buNone/>
            </a:pPr>
            <a:r>
              <a:rPr lang="es-ES" sz="2800" dirty="0" err="1">
                <a:solidFill>
                  <a:srgbClr val="0070C0"/>
                </a:solidFill>
              </a:rPr>
              <a:t>Gutxiengo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kapitala</a:t>
            </a:r>
            <a:r>
              <a:rPr lang="es-ES" sz="2800" dirty="0"/>
              <a:t>: 3.000 euro, </a:t>
            </a:r>
            <a:r>
              <a:rPr lang="es-ES" sz="2800" dirty="0" err="1">
                <a:solidFill>
                  <a:srgbClr val="00B050"/>
                </a:solidFill>
              </a:rPr>
              <a:t>guztiz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 err="1">
                <a:solidFill>
                  <a:srgbClr val="00B050"/>
                </a:solidFill>
              </a:rPr>
              <a:t>harpideturik</a:t>
            </a:r>
            <a:r>
              <a:rPr lang="es-ES" sz="2800" dirty="0">
                <a:solidFill>
                  <a:srgbClr val="00B050"/>
                </a:solidFill>
              </a:rPr>
              <a:t> eta </a:t>
            </a:r>
            <a:r>
              <a:rPr lang="es-ES" sz="2800" dirty="0" err="1">
                <a:solidFill>
                  <a:srgbClr val="00B050"/>
                </a:solidFill>
              </a:rPr>
              <a:t>despoltsaturik</a:t>
            </a:r>
            <a:r>
              <a:rPr lang="es-ES" sz="2800" dirty="0"/>
              <a:t>: </a:t>
            </a:r>
            <a:r>
              <a:rPr lang="es-ES" sz="2800" dirty="0" err="1">
                <a:solidFill>
                  <a:srgbClr val="92D050"/>
                </a:solidFill>
              </a:rPr>
              <a:t>eraketa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 err="1">
                <a:solidFill>
                  <a:srgbClr val="92D050"/>
                </a:solidFill>
              </a:rPr>
              <a:t>momentuan</a:t>
            </a:r>
            <a:r>
              <a:rPr lang="es-ES" sz="2800" dirty="0">
                <a:solidFill>
                  <a:srgbClr val="92D050"/>
                </a:solidFill>
              </a:rPr>
              <a:t> (</a:t>
            </a:r>
            <a:r>
              <a:rPr lang="es-ES" sz="2800" dirty="0" err="1">
                <a:solidFill>
                  <a:srgbClr val="92D050"/>
                </a:solidFill>
              </a:rPr>
              <a:t>baita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 err="1">
                <a:solidFill>
                  <a:srgbClr val="92D050"/>
                </a:solidFill>
              </a:rPr>
              <a:t>kapital-gehikuntza</a:t>
            </a:r>
            <a:r>
              <a:rPr lang="es-ES" sz="2800" dirty="0">
                <a:solidFill>
                  <a:srgbClr val="92D050"/>
                </a:solidFill>
              </a:rPr>
              <a:t> </a:t>
            </a:r>
            <a:r>
              <a:rPr lang="es-ES" sz="2800" dirty="0" err="1">
                <a:solidFill>
                  <a:srgbClr val="92D050"/>
                </a:solidFill>
              </a:rPr>
              <a:t>momentuan</a:t>
            </a:r>
            <a:r>
              <a:rPr lang="es-ES" sz="2800" dirty="0">
                <a:solidFill>
                  <a:srgbClr val="92D050"/>
                </a:solidFill>
              </a:rPr>
              <a:t>)</a:t>
            </a:r>
            <a:r>
              <a:rPr lang="es-ES" sz="2800" dirty="0"/>
              <a:t>.</a:t>
            </a:r>
          </a:p>
          <a:p>
            <a:pPr algn="just">
              <a:buFontTx/>
              <a:buNone/>
            </a:pPr>
            <a:endParaRPr lang="es-ES" sz="2800" dirty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2351584" y="1481328"/>
            <a:ext cx="28083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Definizioa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2351584" y="3140968"/>
            <a:ext cx="5256584" cy="57606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Kapitala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PARTIZIPAZIO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SOZIALetan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zatituta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405818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smtClean="0">
                <a:solidFill>
                  <a:srgbClr val="FF0000"/>
                </a:solidFill>
              </a:rPr>
              <a:t>                      </a:t>
            </a:r>
          </a:p>
          <a:p>
            <a:pPr marL="109728" indent="0" algn="just">
              <a:buNone/>
            </a:pPr>
            <a:endParaRPr lang="es-ES" sz="2800" b="1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endParaRPr lang="es-ES" sz="2800" b="1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endParaRPr lang="es-ES" sz="2800" b="1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endParaRPr lang="es-ES" sz="2800" b="1" dirty="0"/>
          </a:p>
          <a:p>
            <a:pPr marL="109728" indent="0" algn="just">
              <a:buNone/>
            </a:pPr>
            <a:endParaRPr lang="es-ES" sz="2800" b="1" dirty="0"/>
          </a:p>
          <a:p>
            <a:pPr marL="109728" indent="0" algn="just">
              <a:buNone/>
            </a:pPr>
            <a:r>
              <a:rPr lang="es-ES" sz="2800" dirty="0"/>
              <a:t>  </a:t>
            </a:r>
          </a:p>
          <a:p>
            <a:pPr marL="109728" indent="0" algn="just">
              <a:buNone/>
            </a:pPr>
            <a:r>
              <a:rPr lang="es-ES" sz="2800" dirty="0"/>
              <a:t>                      </a:t>
            </a:r>
          </a:p>
          <a:p>
            <a:pPr marL="109728" indent="0" algn="ctr">
              <a:buNone/>
            </a:pPr>
            <a:r>
              <a:rPr lang="es-ES" sz="2800" dirty="0"/>
              <a:t>          </a:t>
            </a:r>
            <a:r>
              <a:rPr lang="es-ES" sz="2800" dirty="0" err="1"/>
              <a:t>Beti</a:t>
            </a:r>
            <a:r>
              <a:rPr lang="es-ES" sz="2800" dirty="0"/>
              <a:t> </a:t>
            </a:r>
            <a:r>
              <a:rPr lang="es-ES" sz="2800" dirty="0" err="1"/>
              <a:t>merkataritzako</a:t>
            </a:r>
            <a:r>
              <a:rPr lang="es-ES" sz="2800" dirty="0"/>
              <a:t> </a:t>
            </a:r>
            <a:r>
              <a:rPr lang="es-ES" sz="2800" dirty="0" err="1"/>
              <a:t>izaera</a:t>
            </a:r>
            <a:r>
              <a:rPr lang="es-ES" sz="2800" dirty="0"/>
              <a:t>, </a:t>
            </a:r>
            <a:r>
              <a:rPr lang="es-ES" sz="2800" dirty="0" err="1"/>
              <a:t>objektu</a:t>
            </a:r>
            <a:r>
              <a:rPr lang="es-ES" sz="2800" dirty="0"/>
              <a:t> </a:t>
            </a:r>
            <a:r>
              <a:rPr lang="es-ES" sz="2800" dirty="0" err="1"/>
              <a:t>soziala</a:t>
            </a:r>
            <a:r>
              <a:rPr lang="es-ES" sz="2800" dirty="0"/>
              <a:t> </a:t>
            </a:r>
            <a:r>
              <a:rPr lang="es-ES" sz="2800" dirty="0" err="1"/>
              <a:t>kontuan</a:t>
            </a:r>
            <a:r>
              <a:rPr lang="es-ES" sz="2800" dirty="0"/>
              <a:t> </a:t>
            </a:r>
            <a:r>
              <a:rPr lang="es-ES" sz="2800" dirty="0" err="1"/>
              <a:t>hartu</a:t>
            </a:r>
            <a:r>
              <a:rPr lang="es-ES" sz="2800" dirty="0"/>
              <a:t> </a:t>
            </a:r>
            <a:r>
              <a:rPr lang="es-ES" sz="2800" dirty="0" err="1"/>
              <a:t>gabe</a:t>
            </a:r>
            <a:r>
              <a:rPr lang="es-ES" sz="2800" dirty="0"/>
              <a:t>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anonimoa</a:t>
            </a:r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4223792" y="1481328"/>
            <a:ext cx="3240360" cy="8675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DEFINIZIOA</a:t>
            </a:r>
          </a:p>
        </p:txBody>
      </p:sp>
      <p:sp>
        <p:nvSpPr>
          <p:cNvPr id="5" name="Lágrima 4"/>
          <p:cNvSpPr/>
          <p:nvPr/>
        </p:nvSpPr>
        <p:spPr>
          <a:xfrm>
            <a:off x="2042864" y="2604757"/>
            <a:ext cx="2242592" cy="1152128"/>
          </a:xfrm>
          <a:prstGeom prst="teardrop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Kapitala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“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akzioetan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”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zatituta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</a:p>
        </p:txBody>
      </p:sp>
      <p:sp>
        <p:nvSpPr>
          <p:cNvPr id="8" name="Redondear rectángulo de esquina diagonal 7"/>
          <p:cNvSpPr/>
          <p:nvPr/>
        </p:nvSpPr>
        <p:spPr>
          <a:xfrm>
            <a:off x="4727848" y="3212976"/>
            <a:ext cx="2232248" cy="1368152"/>
          </a:xfrm>
          <a:prstGeom prst="round2Diag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Bazkideen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ekarpenarekin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osatzen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dena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9" name="Recortar rectángulo de esquina diagonal 8"/>
          <p:cNvSpPr/>
          <p:nvPr/>
        </p:nvSpPr>
        <p:spPr>
          <a:xfrm>
            <a:off x="7608168" y="2420888"/>
            <a:ext cx="2376264" cy="1584176"/>
          </a:xfrm>
          <a:prstGeom prst="snip2Diag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Bazkideek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zor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sozialengatiko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erantzukizun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mugatua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dutelarik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3647728" y="2132856"/>
            <a:ext cx="72008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5735960" y="2420888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7464152" y="1915104"/>
            <a:ext cx="936104" cy="361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echa derecha 17"/>
          <p:cNvSpPr/>
          <p:nvPr/>
        </p:nvSpPr>
        <p:spPr>
          <a:xfrm>
            <a:off x="1025542" y="5065752"/>
            <a:ext cx="108012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48256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es-ES" sz="2800" b="1" dirty="0">
                <a:solidFill>
                  <a:srgbClr val="FF0000"/>
                </a:solidFill>
              </a:rPr>
              <a:t>                 </a:t>
            </a:r>
            <a:r>
              <a:rPr lang="es-ES" sz="2800" dirty="0" err="1"/>
              <a:t>akziodunen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ekarpenek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/>
              <a:t>osatzen</a:t>
            </a:r>
            <a:r>
              <a:rPr lang="es-ES" sz="2800" dirty="0"/>
              <a:t>  </a:t>
            </a:r>
          </a:p>
          <a:p>
            <a:pPr marL="109728" indent="0" algn="just">
              <a:buNone/>
            </a:pPr>
            <a:r>
              <a:rPr lang="es-ES" sz="2800" dirty="0"/>
              <a:t>                 </a:t>
            </a:r>
            <a:r>
              <a:rPr lang="es-ES" sz="2800" dirty="0" err="1"/>
              <a:t>dute</a:t>
            </a:r>
            <a:r>
              <a:rPr lang="es-ES" sz="2800" dirty="0"/>
              <a:t>: </a:t>
            </a:r>
            <a:r>
              <a:rPr lang="es-ES" sz="2800" dirty="0" err="1"/>
              <a:t>dirua</a:t>
            </a:r>
            <a:r>
              <a:rPr lang="es-ES" sz="2800" dirty="0"/>
              <a:t>, </a:t>
            </a:r>
            <a:r>
              <a:rPr lang="es-ES" sz="2800" dirty="0" err="1"/>
              <a:t>ondasunak</a:t>
            </a:r>
            <a:r>
              <a:rPr lang="es-ES" sz="2800" dirty="0"/>
              <a:t> </a:t>
            </a:r>
            <a:r>
              <a:rPr lang="es-ES" sz="2800" dirty="0" err="1"/>
              <a:t>edo</a:t>
            </a:r>
            <a:r>
              <a:rPr lang="es-ES" sz="2800" dirty="0"/>
              <a:t>  </a:t>
            </a:r>
          </a:p>
          <a:p>
            <a:pPr marL="109728" indent="0" algn="just">
              <a:buNone/>
            </a:pPr>
            <a:r>
              <a:rPr lang="es-ES" sz="2800" dirty="0"/>
              <a:t>                 </a:t>
            </a:r>
            <a:r>
              <a:rPr lang="es-ES" sz="2800" dirty="0" err="1"/>
              <a:t>eskubideak</a:t>
            </a:r>
            <a:r>
              <a:rPr lang="es-ES" sz="2800" dirty="0"/>
              <a:t> </a:t>
            </a:r>
            <a:r>
              <a:rPr lang="es-ES" sz="2800" dirty="0" err="1"/>
              <a:t>dirutan</a:t>
            </a:r>
            <a:r>
              <a:rPr lang="es-ES" sz="2800" dirty="0"/>
              <a:t> </a:t>
            </a:r>
            <a:r>
              <a:rPr lang="es-ES" sz="2800" dirty="0" err="1"/>
              <a:t>baloragarriak</a:t>
            </a:r>
            <a:r>
              <a:rPr lang="es-ES" sz="2800" dirty="0"/>
              <a:t>  </a:t>
            </a:r>
          </a:p>
          <a:p>
            <a:pPr marL="109728" indent="0" algn="just">
              <a:buNone/>
            </a:pPr>
            <a:r>
              <a:rPr lang="es-ES" sz="2800" dirty="0"/>
              <a:t>              (</a:t>
            </a:r>
            <a:r>
              <a:rPr lang="es-ES" sz="2800" dirty="0" err="1">
                <a:solidFill>
                  <a:srgbClr val="00B050"/>
                </a:solidFill>
              </a:rPr>
              <a:t>inoiz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 err="1">
                <a:solidFill>
                  <a:srgbClr val="00B050"/>
                </a:solidFill>
              </a:rPr>
              <a:t>ez</a:t>
            </a:r>
            <a:r>
              <a:rPr lang="es-ES" sz="2800" dirty="0">
                <a:solidFill>
                  <a:srgbClr val="00B050"/>
                </a:solidFill>
              </a:rPr>
              <a:t> lana</a:t>
            </a:r>
            <a:r>
              <a:rPr lang="es-ES" sz="2800" dirty="0"/>
              <a:t>).  </a:t>
            </a:r>
          </a:p>
          <a:p>
            <a:pPr marL="109728" indent="0" algn="just">
              <a:buNone/>
            </a:pPr>
            <a:endParaRPr lang="es-ES" sz="2800" dirty="0"/>
          </a:p>
          <a:p>
            <a:pPr marL="109728" indent="0" algn="just">
              <a:buNone/>
            </a:pPr>
            <a:r>
              <a:rPr lang="es-ES" sz="2800" dirty="0"/>
              <a:t>                      </a:t>
            </a:r>
            <a:r>
              <a:rPr lang="es-ES" sz="2800" b="1" dirty="0" smtClean="0"/>
              <a:t>“</a:t>
            </a:r>
            <a:r>
              <a:rPr lang="es-ES" sz="2800" b="1" dirty="0" err="1" smtClean="0"/>
              <a:t>akzioetan</a:t>
            </a:r>
            <a:r>
              <a:rPr lang="es-ES" sz="2800" b="1" dirty="0" smtClean="0"/>
              <a:t>” </a:t>
            </a:r>
            <a:r>
              <a:rPr lang="es-ES" sz="2800" b="1" dirty="0" err="1">
                <a:solidFill>
                  <a:srgbClr val="00B050"/>
                </a:solidFill>
              </a:rPr>
              <a:t>gorpuzten</a:t>
            </a:r>
            <a:r>
              <a:rPr lang="es-ES" sz="2800" b="1" dirty="0">
                <a:solidFill>
                  <a:srgbClr val="00B050"/>
                </a:solidFill>
              </a:rPr>
              <a:t> </a:t>
            </a:r>
            <a:r>
              <a:rPr lang="es-ES" sz="2800" dirty="0"/>
              <a:t>da: </a:t>
            </a:r>
          </a:p>
          <a:p>
            <a:pPr marL="109728" indent="0" algn="just">
              <a:buNone/>
            </a:pPr>
            <a:r>
              <a:rPr lang="es-ES" sz="2800" dirty="0"/>
              <a:t>                      </a:t>
            </a:r>
            <a:r>
              <a:rPr lang="es-ES" sz="2800" dirty="0" err="1"/>
              <a:t>bazkide-kondizioaren</a:t>
            </a:r>
            <a:r>
              <a:rPr lang="es-ES" sz="2800" dirty="0"/>
              <a:t>           </a:t>
            </a:r>
          </a:p>
          <a:p>
            <a:pPr marL="109728" indent="0" algn="just">
              <a:buNone/>
            </a:pPr>
            <a:r>
              <a:rPr lang="es-ES" sz="2800" dirty="0">
                <a:solidFill>
                  <a:srgbClr val="00B050"/>
                </a:solidFill>
              </a:rPr>
              <a:t>                 </a:t>
            </a:r>
            <a:r>
              <a:rPr lang="es-ES" sz="2800" dirty="0" err="1">
                <a:solidFill>
                  <a:srgbClr val="00B050"/>
                </a:solidFill>
              </a:rPr>
              <a:t>eskualdaketa</a:t>
            </a:r>
            <a:r>
              <a:rPr lang="es-ES" sz="2800" dirty="0"/>
              <a:t> </a:t>
            </a:r>
            <a:r>
              <a:rPr lang="es-ES" sz="2800" dirty="0" err="1"/>
              <a:t>erraztu</a:t>
            </a:r>
            <a:r>
              <a:rPr lang="es-ES" sz="2800" dirty="0"/>
              <a:t> </a:t>
            </a:r>
            <a:r>
              <a:rPr lang="es-ES" sz="2800" dirty="0" err="1"/>
              <a:t>egiten</a:t>
            </a:r>
            <a:r>
              <a:rPr lang="es-ES" sz="2800" dirty="0"/>
              <a:t> du. </a:t>
            </a:r>
          </a:p>
          <a:p>
            <a:pPr marL="109728" indent="0" algn="just">
              <a:buNone/>
            </a:pPr>
            <a:r>
              <a:rPr lang="es-ES" sz="2800" dirty="0" err="1"/>
              <a:t>Definizioz</a:t>
            </a:r>
            <a:r>
              <a:rPr lang="es-ES" sz="2800" dirty="0"/>
              <a:t>, </a:t>
            </a:r>
            <a:r>
              <a:rPr lang="es-ES" sz="2800" b="1" dirty="0" err="1">
                <a:solidFill>
                  <a:srgbClr val="00B050"/>
                </a:solidFill>
              </a:rPr>
              <a:t>baltzu</a:t>
            </a:r>
            <a:r>
              <a:rPr lang="es-ES" sz="2800" b="1" dirty="0">
                <a:solidFill>
                  <a:srgbClr val="00B050"/>
                </a:solidFill>
              </a:rPr>
              <a:t> </a:t>
            </a:r>
            <a:r>
              <a:rPr lang="es-ES" sz="2800" b="1" dirty="0" err="1">
                <a:solidFill>
                  <a:srgbClr val="00B050"/>
                </a:solidFill>
              </a:rPr>
              <a:t>irekia</a:t>
            </a:r>
            <a:r>
              <a:rPr lang="es-ES" sz="2800" b="1" dirty="0">
                <a:solidFill>
                  <a:srgbClr val="00B050"/>
                </a:solidFill>
              </a:rPr>
              <a:t> </a:t>
            </a:r>
            <a:r>
              <a:rPr lang="es-ES" sz="2800" dirty="0"/>
              <a:t>da (</a:t>
            </a:r>
            <a:r>
              <a:rPr lang="es-ES" sz="2800" b="1" dirty="0" err="1">
                <a:solidFill>
                  <a:srgbClr val="FF0000"/>
                </a:solidFill>
              </a:rPr>
              <a:t>baina</a:t>
            </a:r>
            <a:r>
              <a:rPr lang="es-ES" sz="2800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estatutuen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bitartez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itxi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egin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daiteke</a:t>
            </a:r>
            <a:r>
              <a:rPr lang="es-ES" sz="2800" dirty="0"/>
              <a:t>).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anonimoa</a:t>
            </a:r>
            <a:endParaRPr lang="es-ES" dirty="0"/>
          </a:p>
        </p:txBody>
      </p:sp>
      <p:sp>
        <p:nvSpPr>
          <p:cNvPr id="5" name="Lágrima 4"/>
          <p:cNvSpPr/>
          <p:nvPr/>
        </p:nvSpPr>
        <p:spPr>
          <a:xfrm>
            <a:off x="757266" y="1772816"/>
            <a:ext cx="1728192" cy="1080120"/>
          </a:xfrm>
          <a:prstGeom prst="teardro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>
                <a:solidFill>
                  <a:srgbClr val="FF0000"/>
                </a:solidFill>
                <a:latin typeface="Lucida Sans Unicode"/>
              </a:rPr>
              <a:t>KAPITAL SOZIALA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757266" y="3546891"/>
            <a:ext cx="2232248" cy="108012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black"/>
                </a:solidFill>
                <a:latin typeface="Lucida Sans Unicode"/>
              </a:rPr>
              <a:t>Ekarpena</a:t>
            </a:r>
            <a:endParaRPr lang="es-ES" dirty="0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4024478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es-ES" sz="2800" dirty="0"/>
              <a:t>                  </a:t>
            </a:r>
            <a:r>
              <a:rPr lang="es-ES" sz="2800" dirty="0" err="1">
                <a:solidFill>
                  <a:srgbClr val="0070C0"/>
                </a:solidFill>
              </a:rPr>
              <a:t>eskubide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sozialen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intentsitatea</a:t>
            </a:r>
            <a:r>
              <a:rPr lang="es-ES" sz="2800" dirty="0"/>
              <a:t>: </a:t>
            </a:r>
          </a:p>
          <a:p>
            <a:pPr marL="109728" indent="0" algn="just">
              <a:buNone/>
            </a:pPr>
            <a:r>
              <a:rPr lang="es-ES" sz="2800" dirty="0"/>
              <a:t>                   </a:t>
            </a:r>
            <a:r>
              <a:rPr lang="es-ES" sz="2800" dirty="0" err="1"/>
              <a:t>bakoitzaren</a:t>
            </a:r>
            <a:r>
              <a:rPr lang="es-ES" sz="2800" dirty="0"/>
              <a:t> </a:t>
            </a:r>
            <a:r>
              <a:rPr lang="es-ES" sz="2800" dirty="0" err="1">
                <a:solidFill>
                  <a:srgbClr val="00B050"/>
                </a:solidFill>
              </a:rPr>
              <a:t>partizipazioaren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 err="1">
                <a:solidFill>
                  <a:srgbClr val="00B050"/>
                </a:solidFill>
              </a:rPr>
              <a:t>arabera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/>
              <a:t>   </a:t>
            </a:r>
          </a:p>
          <a:p>
            <a:pPr marL="109728" indent="0" algn="just">
              <a:buNone/>
            </a:pPr>
            <a:r>
              <a:rPr lang="es-ES" sz="2800" dirty="0"/>
              <a:t>                   </a:t>
            </a:r>
            <a:r>
              <a:rPr lang="es-ES" sz="2800" dirty="0" err="1"/>
              <a:t>egikaritzea</a:t>
            </a:r>
            <a:r>
              <a:rPr lang="es-ES" sz="2800" dirty="0"/>
              <a:t> </a:t>
            </a:r>
            <a:r>
              <a:rPr lang="es-ES" sz="2800" dirty="0" err="1"/>
              <a:t>dakarrelako</a:t>
            </a:r>
            <a:r>
              <a:rPr lang="es-ES" sz="2800" dirty="0"/>
              <a:t>.</a:t>
            </a:r>
          </a:p>
          <a:p>
            <a:pPr marL="109728" indent="0" algn="just">
              <a:buNone/>
            </a:pPr>
            <a:endParaRPr lang="es-ES" sz="2800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r>
              <a:rPr lang="es-ES" sz="2800" b="1" dirty="0">
                <a:solidFill>
                  <a:srgbClr val="FF0000"/>
                </a:solidFill>
              </a:rPr>
              <a:t>                   </a:t>
            </a:r>
            <a:r>
              <a:rPr lang="es-ES" sz="2800" dirty="0" err="1">
                <a:solidFill>
                  <a:srgbClr val="0070C0"/>
                </a:solidFill>
              </a:rPr>
              <a:t>baltzu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anonimoaren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borondatea</a:t>
            </a:r>
            <a:r>
              <a:rPr lang="es-ES" sz="2800" dirty="0"/>
              <a:t>: </a:t>
            </a:r>
          </a:p>
          <a:p>
            <a:pPr marL="109728" indent="0" algn="just">
              <a:buNone/>
            </a:pPr>
            <a:r>
              <a:rPr lang="es-ES" sz="2800" dirty="0">
                <a:solidFill>
                  <a:srgbClr val="00B050"/>
                </a:solidFill>
              </a:rPr>
              <a:t>                   </a:t>
            </a:r>
            <a:r>
              <a:rPr lang="es-ES" sz="2800" dirty="0" err="1">
                <a:solidFill>
                  <a:srgbClr val="00B050"/>
                </a:solidFill>
              </a:rPr>
              <a:t>kapitalaren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 err="1">
                <a:solidFill>
                  <a:srgbClr val="00B050"/>
                </a:solidFill>
              </a:rPr>
              <a:t>gehiengoak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 err="1"/>
              <a:t>gidatzen</a:t>
            </a:r>
            <a:r>
              <a:rPr lang="es-ES" sz="2800" dirty="0"/>
              <a:t> du.</a:t>
            </a:r>
          </a:p>
          <a:p>
            <a:pPr marL="109728" indent="0" algn="just">
              <a:buNone/>
            </a:pPr>
            <a:endParaRPr lang="es-ES" sz="2800" dirty="0"/>
          </a:p>
          <a:p>
            <a:pPr marL="109728" indent="0" algn="just">
              <a:buNone/>
            </a:pPr>
            <a:r>
              <a:rPr lang="es-ES" sz="2800" dirty="0"/>
              <a:t>                   </a:t>
            </a:r>
            <a:r>
              <a:rPr lang="es-ES" sz="2800" dirty="0" err="1"/>
              <a:t>Akziodunek</a:t>
            </a:r>
            <a:r>
              <a:rPr lang="es-ES" sz="2800" dirty="0"/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zor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sozialengatik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</a:p>
          <a:p>
            <a:pPr marL="109728" indent="0" algn="just">
              <a:buNone/>
            </a:pPr>
            <a:r>
              <a:rPr lang="es-ES" sz="2800" b="1" dirty="0">
                <a:solidFill>
                  <a:srgbClr val="FF0000"/>
                </a:solidFill>
              </a:rPr>
              <a:t>                  </a:t>
            </a:r>
            <a:r>
              <a:rPr lang="es-ES" sz="2800" b="1" dirty="0" err="1">
                <a:solidFill>
                  <a:srgbClr val="FF0000"/>
                </a:solidFill>
              </a:rPr>
              <a:t>erantzun</a:t>
            </a:r>
            <a:r>
              <a:rPr lang="es-ES" sz="2800" dirty="0" err="1">
                <a:solidFill>
                  <a:srgbClr val="FF0000"/>
                </a:solidFill>
              </a:rPr>
              <a:t>go</a:t>
            </a:r>
            <a:r>
              <a:rPr lang="es-ES" sz="2800" dirty="0">
                <a:solidFill>
                  <a:srgbClr val="FF0000"/>
                </a:solidFill>
              </a:rPr>
              <a:t> </a:t>
            </a:r>
            <a:r>
              <a:rPr lang="es-ES" sz="2800" dirty="0" err="1"/>
              <a:t>dute</a:t>
            </a:r>
            <a:r>
              <a:rPr lang="es-ES" sz="2800" dirty="0"/>
              <a:t> </a:t>
            </a:r>
            <a:r>
              <a:rPr lang="es-ES" sz="2800" dirty="0" err="1"/>
              <a:t>egin</a:t>
            </a:r>
            <a:r>
              <a:rPr lang="es-ES" sz="2800" dirty="0"/>
              <a:t> </a:t>
            </a:r>
            <a:r>
              <a:rPr lang="es-ES" sz="2800" dirty="0" err="1"/>
              <a:t>duten</a:t>
            </a:r>
            <a:r>
              <a:rPr lang="es-ES" sz="2800" dirty="0"/>
              <a:t>       </a:t>
            </a:r>
          </a:p>
          <a:p>
            <a:pPr marL="109728" indent="0" algn="just">
              <a:buNone/>
            </a:pPr>
            <a:r>
              <a:rPr lang="es-ES" sz="2800" dirty="0">
                <a:solidFill>
                  <a:srgbClr val="0070C0"/>
                </a:solidFill>
              </a:rPr>
              <a:t>                  </a:t>
            </a:r>
            <a:r>
              <a:rPr lang="es-ES" sz="2800" dirty="0" err="1">
                <a:solidFill>
                  <a:srgbClr val="0070C0"/>
                </a:solidFill>
              </a:rPr>
              <a:t>ekarpenaren</a:t>
            </a:r>
            <a:r>
              <a:rPr lang="es-ES" sz="2800" dirty="0">
                <a:solidFill>
                  <a:srgbClr val="0070C0"/>
                </a:solidFill>
              </a:rPr>
              <a:t> mugara arte</a:t>
            </a:r>
            <a:r>
              <a:rPr lang="es-ES" sz="2800" dirty="0"/>
              <a:t>, </a:t>
            </a:r>
            <a:r>
              <a:rPr lang="es-ES" sz="2800" dirty="0" err="1"/>
              <a:t>beti</a:t>
            </a:r>
            <a:r>
              <a:rPr lang="es-ES" sz="2800" dirty="0"/>
              <a:t> ere  </a:t>
            </a:r>
          </a:p>
          <a:p>
            <a:pPr marL="109728" indent="0" algn="just">
              <a:buNone/>
            </a:pPr>
            <a:r>
              <a:rPr lang="es-ES" sz="2800" dirty="0">
                <a:solidFill>
                  <a:srgbClr val="00B050"/>
                </a:solidFill>
              </a:rPr>
              <a:t>                  </a:t>
            </a:r>
            <a:r>
              <a:rPr lang="es-ES" sz="2800" dirty="0" err="1">
                <a:solidFill>
                  <a:srgbClr val="00B050"/>
                </a:solidFill>
              </a:rPr>
              <a:t>baltzua</a:t>
            </a:r>
            <a:r>
              <a:rPr lang="es-ES" sz="2800" dirty="0">
                <a:solidFill>
                  <a:srgbClr val="00B050"/>
                </a:solidFill>
              </a:rPr>
              <a:t> ME </a:t>
            </a:r>
            <a:r>
              <a:rPr lang="es-ES" sz="2800" dirty="0" err="1">
                <a:solidFill>
                  <a:srgbClr val="00B050"/>
                </a:solidFill>
              </a:rPr>
              <a:t>inskribaturik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 err="1">
                <a:solidFill>
                  <a:srgbClr val="00B050"/>
                </a:solidFill>
              </a:rPr>
              <a:t>badago</a:t>
            </a:r>
            <a:r>
              <a:rPr lang="es-ES" sz="2800" dirty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Lágrima 3"/>
          <p:cNvSpPr/>
          <p:nvPr/>
        </p:nvSpPr>
        <p:spPr>
          <a:xfrm>
            <a:off x="744528" y="1642796"/>
            <a:ext cx="1728192" cy="1080120"/>
          </a:xfrm>
          <a:prstGeom prst="teardro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>
                <a:solidFill>
                  <a:srgbClr val="FF0000"/>
                </a:solidFill>
                <a:latin typeface="Lucida Sans Unicode"/>
              </a:rPr>
              <a:t>KAPITAL SOZIALA</a:t>
            </a:r>
          </a:p>
        </p:txBody>
      </p:sp>
      <p:sp>
        <p:nvSpPr>
          <p:cNvPr id="6" name="Lágrima 5"/>
          <p:cNvSpPr/>
          <p:nvPr/>
        </p:nvSpPr>
        <p:spPr>
          <a:xfrm>
            <a:off x="744528" y="3111962"/>
            <a:ext cx="1728192" cy="1080120"/>
          </a:xfrm>
          <a:prstGeom prst="teardro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>
                <a:solidFill>
                  <a:srgbClr val="FF0000"/>
                </a:solidFill>
                <a:latin typeface="Lucida Sans Unicode"/>
              </a:rPr>
              <a:t>KAPITAL SOZIALA</a:t>
            </a:r>
          </a:p>
        </p:txBody>
      </p:sp>
      <p:sp>
        <p:nvSpPr>
          <p:cNvPr id="8" name="Lágrima 7"/>
          <p:cNvSpPr/>
          <p:nvPr/>
        </p:nvSpPr>
        <p:spPr>
          <a:xfrm>
            <a:off x="761431" y="4581635"/>
            <a:ext cx="1728192" cy="1080120"/>
          </a:xfrm>
          <a:prstGeom prst="teardro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>
                <a:solidFill>
                  <a:srgbClr val="FF0000"/>
                </a:solidFill>
                <a:latin typeface="Lucida Sans Unicode"/>
              </a:rPr>
              <a:t>KAPITAL SOZIALA</a:t>
            </a:r>
          </a:p>
        </p:txBody>
      </p:sp>
    </p:spTree>
    <p:extLst>
      <p:ext uri="{BB962C8B-B14F-4D97-AF65-F5344CB8AC3E}">
        <p14:creationId xmlns:p14="http://schemas.microsoft.com/office/powerpoint/2010/main" val="2733541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es-ES" sz="2800" dirty="0" err="1"/>
              <a:t>Akziodunen</a:t>
            </a:r>
            <a:r>
              <a:rPr lang="es-ES" sz="2800" dirty="0"/>
              <a:t> </a:t>
            </a:r>
            <a:r>
              <a:rPr lang="es-ES" sz="2800" dirty="0" err="1">
                <a:solidFill>
                  <a:srgbClr val="FF0000"/>
                </a:solidFill>
              </a:rPr>
              <a:t>ekarpenarekiko</a:t>
            </a:r>
            <a:r>
              <a:rPr lang="es-ES" sz="2800" dirty="0"/>
              <a:t> </a:t>
            </a:r>
            <a:r>
              <a:rPr lang="es-ES" sz="2800" dirty="0" err="1">
                <a:solidFill>
                  <a:srgbClr val="FF0000"/>
                </a:solidFill>
              </a:rPr>
              <a:t>erantzukizuna</a:t>
            </a:r>
            <a:r>
              <a:rPr lang="es-ES" sz="2800" dirty="0"/>
              <a:t>:          </a:t>
            </a:r>
          </a:p>
          <a:p>
            <a:pPr marL="109728" indent="0" algn="just">
              <a:buNone/>
            </a:pPr>
            <a:r>
              <a:rPr lang="es-ES" sz="2800" dirty="0">
                <a:solidFill>
                  <a:srgbClr val="0070C0"/>
                </a:solidFill>
              </a:rPr>
              <a:t>                 </a:t>
            </a:r>
          </a:p>
          <a:p>
            <a:pPr marL="109728" indent="0" algn="just">
              <a:buNone/>
            </a:pPr>
            <a:r>
              <a:rPr lang="es-ES" sz="2800" dirty="0">
                <a:solidFill>
                  <a:srgbClr val="0070C0"/>
                </a:solidFill>
              </a:rPr>
              <a:t>                              </a:t>
            </a:r>
            <a:r>
              <a:rPr lang="es-ES" sz="2800" dirty="0" err="1">
                <a:solidFill>
                  <a:srgbClr val="0070C0"/>
                </a:solidFill>
              </a:rPr>
              <a:t>agindutako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zenbatekoa</a:t>
            </a:r>
            <a:r>
              <a:rPr lang="es-ES" sz="2800" dirty="0">
                <a:solidFill>
                  <a:srgbClr val="0070C0"/>
                </a:solidFill>
              </a:rPr>
              <a:t>  </a:t>
            </a:r>
          </a:p>
          <a:p>
            <a:pPr marL="109728" indent="0" algn="just">
              <a:buNone/>
            </a:pPr>
            <a:r>
              <a:rPr lang="es-ES" sz="2800" dirty="0">
                <a:solidFill>
                  <a:srgbClr val="0070C0"/>
                </a:solidFill>
              </a:rPr>
              <a:t>                              </a:t>
            </a:r>
            <a:r>
              <a:rPr lang="es-ES" sz="2800" dirty="0" err="1">
                <a:solidFill>
                  <a:srgbClr val="0070C0"/>
                </a:solidFill>
              </a:rPr>
              <a:t>betetzea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dagokio</a:t>
            </a:r>
            <a:r>
              <a:rPr lang="es-ES" sz="2800" dirty="0"/>
              <a:t>.</a:t>
            </a:r>
          </a:p>
          <a:p>
            <a:pPr marL="109728" indent="0" algn="ctr">
              <a:buNone/>
            </a:pPr>
            <a:r>
              <a:rPr lang="es-ES" sz="2800" dirty="0"/>
              <a:t>                          </a:t>
            </a:r>
          </a:p>
          <a:p>
            <a:pPr marL="109728" indent="0" algn="ctr">
              <a:buNone/>
            </a:pPr>
            <a:r>
              <a:rPr lang="es-ES" sz="2800" dirty="0">
                <a:solidFill>
                  <a:srgbClr val="0070C0"/>
                </a:solidFill>
              </a:rPr>
              <a:t>                      </a:t>
            </a:r>
            <a:r>
              <a:rPr lang="es-ES" sz="2800" dirty="0" err="1" smtClean="0">
                <a:solidFill>
                  <a:srgbClr val="0070C0"/>
                </a:solidFill>
              </a:rPr>
              <a:t>agindutako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zenbatekoa</a:t>
            </a:r>
            <a:r>
              <a:rPr lang="es-ES" sz="2800" dirty="0">
                <a:solidFill>
                  <a:srgbClr val="0070C0"/>
                </a:solidFill>
              </a:rPr>
              <a:t>           </a:t>
            </a:r>
          </a:p>
          <a:p>
            <a:pPr marL="109728" indent="0" algn="just">
              <a:buNone/>
            </a:pPr>
            <a:r>
              <a:rPr lang="es-ES" sz="2800" dirty="0">
                <a:solidFill>
                  <a:srgbClr val="0070C0"/>
                </a:solidFill>
              </a:rPr>
              <a:t>                                    </a:t>
            </a:r>
            <a:r>
              <a:rPr lang="es-ES" sz="2800" dirty="0" smtClean="0">
                <a:solidFill>
                  <a:srgbClr val="0070C0"/>
                </a:solidFill>
              </a:rPr>
              <a:t>        </a:t>
            </a:r>
            <a:r>
              <a:rPr lang="es-ES" sz="2800" dirty="0" err="1" smtClean="0">
                <a:solidFill>
                  <a:srgbClr val="0070C0"/>
                </a:solidFill>
              </a:rPr>
              <a:t>betetzea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dagokio</a:t>
            </a:r>
            <a:r>
              <a:rPr lang="es-ES" sz="2800" dirty="0">
                <a:solidFill>
                  <a:srgbClr val="0070C0"/>
                </a:solidFill>
              </a:rPr>
              <a:t>.</a:t>
            </a:r>
            <a:endParaRPr lang="es-ES" sz="2800" dirty="0"/>
          </a:p>
          <a:p>
            <a:pPr marL="109728" indent="0" algn="just">
              <a:buNone/>
            </a:pPr>
            <a:r>
              <a:rPr lang="es-ES" sz="2800" dirty="0"/>
              <a:t> </a:t>
            </a:r>
          </a:p>
          <a:p>
            <a:pPr marL="109728" indent="0" algn="just">
              <a:buNone/>
            </a:pPr>
            <a:r>
              <a:rPr lang="es-ES" sz="2800" dirty="0"/>
              <a:t>                      </a:t>
            </a:r>
            <a:r>
              <a:rPr lang="es-ES" sz="2800" dirty="0" err="1"/>
              <a:t>Baltzuaren</a:t>
            </a:r>
            <a:r>
              <a:rPr lang="es-ES" sz="2800" dirty="0"/>
              <a:t> </a:t>
            </a:r>
            <a:r>
              <a:rPr lang="es-ES" sz="2800" dirty="0" err="1">
                <a:solidFill>
                  <a:srgbClr val="0070C0"/>
                </a:solidFill>
              </a:rPr>
              <a:t>hartzekodunen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aurrean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ez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dago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erantzukizun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>
                <a:solidFill>
                  <a:srgbClr val="0070C0"/>
                </a:solidFill>
              </a:rPr>
              <a:t>zuzenik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/>
              <a:t>(</a:t>
            </a:r>
            <a:r>
              <a:rPr lang="es-ES" sz="2800" dirty="0" err="1"/>
              <a:t>hartzekodunek</a:t>
            </a:r>
            <a:r>
              <a:rPr lang="es-ES" sz="2800" dirty="0"/>
              <a:t> </a:t>
            </a:r>
            <a:r>
              <a:rPr lang="es-ES" sz="2800" dirty="0" err="1"/>
              <a:t>ez</a:t>
            </a:r>
            <a:r>
              <a:rPr lang="es-ES" sz="2800" dirty="0"/>
              <a:t> </a:t>
            </a:r>
            <a:r>
              <a:rPr lang="es-ES" sz="2800" dirty="0" err="1"/>
              <a:t>dute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 err="1">
                <a:solidFill>
                  <a:srgbClr val="00B050"/>
                </a:solidFill>
              </a:rPr>
              <a:t>akzio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 err="1">
                <a:solidFill>
                  <a:srgbClr val="00B050"/>
                </a:solidFill>
              </a:rPr>
              <a:t>zuzena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 err="1">
                <a:solidFill>
                  <a:srgbClr val="00B050"/>
                </a:solidFill>
              </a:rPr>
              <a:t>ezartzerik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 err="1">
                <a:solidFill>
                  <a:srgbClr val="00B050"/>
                </a:solidFill>
              </a:rPr>
              <a:t>ekarpenari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 err="1">
                <a:solidFill>
                  <a:srgbClr val="00B050"/>
                </a:solidFill>
              </a:rPr>
              <a:t>dagokionez</a:t>
            </a:r>
            <a:r>
              <a:rPr lang="es-ES" sz="2800" dirty="0"/>
              <a:t>).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dondear rectángulo de esquina diagonal 3"/>
          <p:cNvSpPr/>
          <p:nvPr/>
        </p:nvSpPr>
        <p:spPr>
          <a:xfrm>
            <a:off x="911424" y="2277699"/>
            <a:ext cx="2880320" cy="7200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ERAKETA UNEAN</a:t>
            </a:r>
          </a:p>
        </p:txBody>
      </p:sp>
      <p:sp>
        <p:nvSpPr>
          <p:cNvPr id="7" name="Redondear rectángulo de esquina diagonal 6"/>
          <p:cNvSpPr/>
          <p:nvPr/>
        </p:nvSpPr>
        <p:spPr>
          <a:xfrm>
            <a:off x="2127568" y="3551675"/>
            <a:ext cx="2880320" cy="7200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KAPITAL GEHIKUNTZA BATEAN</a:t>
            </a:r>
          </a:p>
        </p:txBody>
      </p:sp>
      <p:sp>
        <p:nvSpPr>
          <p:cNvPr id="11" name="Flecha derecha 10"/>
          <p:cNvSpPr/>
          <p:nvPr/>
        </p:nvSpPr>
        <p:spPr>
          <a:xfrm>
            <a:off x="1775520" y="4860620"/>
            <a:ext cx="115212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03348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063552" y="1417639"/>
            <a:ext cx="8229600" cy="4525963"/>
          </a:xfrm>
        </p:spPr>
        <p:txBody>
          <a:bodyPr/>
          <a:lstStyle/>
          <a:p>
            <a:pPr marL="109728" indent="0" algn="just">
              <a:buNone/>
            </a:pPr>
            <a:r>
              <a:rPr lang="es-ES" sz="3200" b="1" dirty="0">
                <a:solidFill>
                  <a:srgbClr val="FF0000"/>
                </a:solidFill>
              </a:rPr>
              <a:t>                    </a:t>
            </a:r>
            <a:r>
              <a:rPr lang="es-ES" sz="2800" dirty="0"/>
              <a:t> </a:t>
            </a:r>
            <a:r>
              <a:rPr lang="es-ES" sz="2800" dirty="0" err="1"/>
              <a:t>eraketa-eskritura</a:t>
            </a:r>
            <a:r>
              <a:rPr lang="es-ES" sz="2800" dirty="0"/>
              <a:t> </a:t>
            </a:r>
            <a:r>
              <a:rPr lang="es-ES" sz="2800" dirty="0" err="1"/>
              <a:t>publikoa</a:t>
            </a:r>
            <a:r>
              <a:rPr lang="es-ES" sz="2800" dirty="0"/>
              <a:t>       </a:t>
            </a:r>
          </a:p>
          <a:p>
            <a:pPr marL="109728" indent="0" algn="just">
              <a:buNone/>
            </a:pPr>
            <a:r>
              <a:rPr lang="es-ES" sz="2800" dirty="0"/>
              <a:t>                       eta horren </a:t>
            </a:r>
            <a:r>
              <a:rPr lang="es-ES" sz="2800" dirty="0" err="1">
                <a:solidFill>
                  <a:srgbClr val="0070C0"/>
                </a:solidFill>
              </a:rPr>
              <a:t>inskripzioa</a:t>
            </a:r>
            <a:r>
              <a:rPr lang="es-ES" sz="2800" dirty="0">
                <a:solidFill>
                  <a:srgbClr val="0070C0"/>
                </a:solidFill>
              </a:rPr>
              <a:t> ME: </a:t>
            </a:r>
            <a:r>
              <a:rPr lang="es-ES" sz="2800" dirty="0"/>
              <a:t> </a:t>
            </a:r>
          </a:p>
          <a:p>
            <a:pPr marL="109728" indent="0" algn="just">
              <a:buNone/>
            </a:pPr>
            <a:r>
              <a:rPr lang="es-ES" sz="2800" dirty="0"/>
              <a:t>                       </a:t>
            </a:r>
            <a:r>
              <a:rPr lang="es-ES" sz="2800" dirty="0" err="1"/>
              <a:t>baltzu</a:t>
            </a:r>
            <a:r>
              <a:rPr lang="es-ES" sz="2800" dirty="0"/>
              <a:t> </a:t>
            </a:r>
            <a:r>
              <a:rPr lang="es-ES" sz="2800" dirty="0" err="1"/>
              <a:t>anonimoak</a:t>
            </a:r>
            <a:r>
              <a:rPr lang="es-ES" sz="2800" dirty="0"/>
              <a:t> </a:t>
            </a:r>
          </a:p>
          <a:p>
            <a:pPr marL="109728" indent="0" algn="just">
              <a:buNone/>
            </a:pPr>
            <a:r>
              <a:rPr lang="es-ES" sz="2800" dirty="0"/>
              <a:t>      </a:t>
            </a:r>
            <a:r>
              <a:rPr lang="es-ES" sz="2800" dirty="0" err="1"/>
              <a:t>bereganatzen</a:t>
            </a:r>
            <a:r>
              <a:rPr lang="es-ES" sz="2800" dirty="0"/>
              <a:t> du </a:t>
            </a:r>
            <a:r>
              <a:rPr lang="es-ES" sz="2800" dirty="0" err="1">
                <a:solidFill>
                  <a:srgbClr val="00B050"/>
                </a:solidFill>
              </a:rPr>
              <a:t>bere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 err="1">
                <a:solidFill>
                  <a:srgbClr val="00B050"/>
                </a:solidFill>
              </a:rPr>
              <a:t>nortasun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r>
              <a:rPr lang="es-ES" sz="2800" dirty="0" err="1">
                <a:solidFill>
                  <a:srgbClr val="00B050"/>
                </a:solidFill>
              </a:rPr>
              <a:t>juridikoa</a:t>
            </a:r>
            <a:r>
              <a:rPr lang="es-ES" sz="2800" dirty="0">
                <a:solidFill>
                  <a:srgbClr val="00B050"/>
                </a:solidFill>
              </a:rPr>
              <a:t> </a:t>
            </a:r>
            <a:endParaRPr lang="es-ES" sz="2800" dirty="0"/>
          </a:p>
          <a:p>
            <a:pPr marL="109728" indent="0" algn="just">
              <a:buNone/>
            </a:pPr>
            <a:endParaRPr lang="es-ES" sz="2800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endParaRPr lang="es-ES" sz="2800" dirty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Pentágono 3"/>
          <p:cNvSpPr/>
          <p:nvPr/>
        </p:nvSpPr>
        <p:spPr>
          <a:xfrm>
            <a:off x="1828420" y="1814498"/>
            <a:ext cx="2736304" cy="936104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Inskripzio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eratzailea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4367808" y="3645024"/>
            <a:ext cx="374441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Eraketa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momentuan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</a:p>
        </p:txBody>
      </p:sp>
      <p:sp>
        <p:nvSpPr>
          <p:cNvPr id="6" name="Lágrima 5"/>
          <p:cNvSpPr/>
          <p:nvPr/>
        </p:nvSpPr>
        <p:spPr>
          <a:xfrm>
            <a:off x="2244770" y="4971494"/>
            <a:ext cx="2530624" cy="1224136"/>
          </a:xfrm>
          <a:prstGeom prst="teardro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black"/>
                </a:solidFill>
                <a:latin typeface="Lucida Sans Unicode"/>
              </a:rPr>
              <a:t>Kapitala</a:t>
            </a:r>
            <a:r>
              <a:rPr lang="es-ES" dirty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black"/>
                </a:solidFill>
                <a:latin typeface="Lucida Sans Unicode"/>
              </a:rPr>
              <a:t>guztiz</a:t>
            </a:r>
            <a:r>
              <a:rPr lang="es-ES" dirty="0">
                <a:solidFill>
                  <a:prstClr val="black"/>
                </a:solidFill>
                <a:latin typeface="Lucida Sans Unicode"/>
              </a:rPr>
              <a:t> HARPIDETUTA</a:t>
            </a:r>
          </a:p>
        </p:txBody>
      </p:sp>
      <p:sp>
        <p:nvSpPr>
          <p:cNvPr id="7" name="Redondear rectángulo de esquina diagonal 6"/>
          <p:cNvSpPr/>
          <p:nvPr/>
        </p:nvSpPr>
        <p:spPr>
          <a:xfrm>
            <a:off x="6420036" y="4971494"/>
            <a:ext cx="3960440" cy="1008112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black"/>
                </a:solidFill>
                <a:latin typeface="Lucida Sans Unicode"/>
              </a:rPr>
              <a:t>Eta DESPOLTSATURIK, GUTXIENEZ, </a:t>
            </a:r>
            <a:r>
              <a:rPr lang="es-ES" dirty="0" err="1">
                <a:solidFill>
                  <a:prstClr val="black"/>
                </a:solidFill>
                <a:latin typeface="Lucida Sans Unicode"/>
              </a:rPr>
              <a:t>zenbatekoaren</a:t>
            </a:r>
            <a:r>
              <a:rPr lang="es-ES" dirty="0">
                <a:solidFill>
                  <a:prstClr val="black"/>
                </a:solidFill>
                <a:latin typeface="Lucida Sans Unicode"/>
              </a:rPr>
              <a:t> %25ean</a:t>
            </a:r>
          </a:p>
        </p:txBody>
      </p:sp>
      <p:cxnSp>
        <p:nvCxnSpPr>
          <p:cNvPr id="10" name="Conector recto de flecha 9"/>
          <p:cNvCxnSpPr/>
          <p:nvPr/>
        </p:nvCxnSpPr>
        <p:spPr>
          <a:xfrm flipH="1">
            <a:off x="4367808" y="4221088"/>
            <a:ext cx="1471289" cy="599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5839097" y="4221088"/>
            <a:ext cx="1175657" cy="599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343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es-ES" sz="2800" b="1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r>
              <a:rPr lang="es-ES" sz="2800" b="1" dirty="0">
                <a:solidFill>
                  <a:srgbClr val="FF0000"/>
                </a:solidFill>
              </a:rPr>
              <a:t>                       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  <a:r>
              <a:rPr lang="es-ES" sz="2800" dirty="0" err="1"/>
              <a:t>objektu</a:t>
            </a:r>
            <a:r>
              <a:rPr lang="es-ES" sz="2800" dirty="0"/>
              <a:t> </a:t>
            </a:r>
            <a:r>
              <a:rPr lang="es-ES" sz="2800" dirty="0" err="1"/>
              <a:t>sozialari</a:t>
            </a:r>
            <a:r>
              <a:rPr lang="es-ES" sz="2800" dirty="0"/>
              <a:t> </a:t>
            </a:r>
            <a:r>
              <a:rPr lang="es-ES" sz="2800" dirty="0" err="1"/>
              <a:t>egiten</a:t>
            </a:r>
            <a:r>
              <a:rPr lang="es-ES" sz="2800" dirty="0"/>
              <a:t> dio </a:t>
            </a:r>
            <a:r>
              <a:rPr lang="es-ES" sz="2800" dirty="0" err="1"/>
              <a:t>erreferentzia</a:t>
            </a:r>
            <a:r>
              <a:rPr lang="es-ES" sz="2800" dirty="0"/>
              <a:t> </a:t>
            </a:r>
            <a:r>
              <a:rPr lang="es-ES" sz="2800" dirty="0" err="1"/>
              <a:t>edo</a:t>
            </a:r>
            <a:r>
              <a:rPr lang="es-ES" sz="2800" dirty="0"/>
              <a:t> </a:t>
            </a:r>
            <a:r>
              <a:rPr lang="es-ES" sz="2800" dirty="0" err="1"/>
              <a:t>asmatutakoa</a:t>
            </a:r>
            <a:r>
              <a:rPr lang="es-ES" sz="2800" dirty="0"/>
              <a:t> </a:t>
            </a:r>
            <a:r>
              <a:rPr lang="es-ES" sz="2800" dirty="0" err="1"/>
              <a:t>denean</a:t>
            </a:r>
            <a:r>
              <a:rPr lang="es-ES" sz="2800" dirty="0"/>
              <a:t>. </a:t>
            </a:r>
            <a:r>
              <a:rPr lang="es-ES" sz="2800" dirty="0">
                <a:solidFill>
                  <a:srgbClr val="0070C0"/>
                </a:solidFill>
              </a:rPr>
              <a:t> </a:t>
            </a:r>
          </a:p>
          <a:p>
            <a:pPr marL="109728" indent="0" algn="just">
              <a:buNone/>
            </a:pPr>
            <a:r>
              <a:rPr lang="es-ES" sz="2800" dirty="0">
                <a:solidFill>
                  <a:srgbClr val="0070C0"/>
                </a:solidFill>
              </a:rPr>
              <a:t>                         </a:t>
            </a:r>
            <a:r>
              <a:rPr lang="es-ES" sz="2800" dirty="0" err="1"/>
              <a:t>bazkideen</a:t>
            </a:r>
            <a:r>
              <a:rPr lang="es-ES" sz="2800" dirty="0"/>
              <a:t> </a:t>
            </a:r>
            <a:r>
              <a:rPr lang="es-ES" sz="2800" dirty="0" err="1"/>
              <a:t>izenari</a:t>
            </a:r>
            <a:r>
              <a:rPr lang="es-ES" sz="2800" dirty="0"/>
              <a:t> </a:t>
            </a:r>
            <a:r>
              <a:rPr lang="es-ES" sz="2800" dirty="0" err="1"/>
              <a:t>egiten</a:t>
            </a:r>
            <a:r>
              <a:rPr lang="es-ES" sz="2800" dirty="0"/>
              <a:t> </a:t>
            </a:r>
            <a:r>
              <a:rPr lang="es-ES" sz="2800" dirty="0" err="1"/>
              <a:t>dionean</a:t>
            </a:r>
            <a:r>
              <a:rPr lang="es-ES" sz="2800" dirty="0"/>
              <a:t> </a:t>
            </a:r>
            <a:r>
              <a:rPr lang="es-ES" sz="2800" dirty="0" err="1"/>
              <a:t>erreferentzia</a:t>
            </a:r>
            <a:r>
              <a:rPr lang="es-ES" dirty="0" smtClean="0"/>
              <a:t>.</a:t>
            </a:r>
          </a:p>
          <a:p>
            <a:pPr marL="109728" indent="0" algn="ctr">
              <a:buNone/>
            </a:pPr>
            <a:r>
              <a:rPr lang="es-ES" sz="2000" b="1" dirty="0" err="1">
                <a:solidFill>
                  <a:srgbClr val="FF0000"/>
                </a:solidFill>
              </a:rPr>
              <a:t>Ziurtagiri</a:t>
            </a:r>
            <a:r>
              <a:rPr lang="es-ES" sz="2000" b="1" dirty="0">
                <a:solidFill>
                  <a:srgbClr val="FF0000"/>
                </a:solidFill>
              </a:rPr>
              <a:t> </a:t>
            </a:r>
            <a:r>
              <a:rPr lang="es-ES" sz="2000" b="1" dirty="0" err="1">
                <a:solidFill>
                  <a:srgbClr val="FF0000"/>
                </a:solidFill>
              </a:rPr>
              <a:t>negatiboaren</a:t>
            </a:r>
            <a:r>
              <a:rPr lang="es-ES" sz="2000" b="1" dirty="0">
                <a:solidFill>
                  <a:srgbClr val="FF0000"/>
                </a:solidFill>
              </a:rPr>
              <a:t> </a:t>
            </a:r>
            <a:r>
              <a:rPr lang="es-ES" sz="2000" dirty="0" err="1"/>
              <a:t>eskaera</a:t>
            </a:r>
            <a:r>
              <a:rPr lang="es-ES" sz="2000" dirty="0"/>
              <a:t>: </a:t>
            </a:r>
            <a:r>
              <a:rPr lang="es-ES" sz="2000" dirty="0" err="1"/>
              <a:t>Beharrezkoa</a:t>
            </a:r>
            <a:r>
              <a:rPr lang="es-ES" sz="2000" dirty="0"/>
              <a:t> </a:t>
            </a:r>
            <a:r>
              <a:rPr lang="es-ES" sz="2000" dirty="0" err="1"/>
              <a:t>baltzuaren</a:t>
            </a:r>
            <a:r>
              <a:rPr lang="es-ES" sz="2000" dirty="0"/>
              <a:t> </a:t>
            </a:r>
            <a:r>
              <a:rPr lang="es-ES" sz="2000" dirty="0" err="1"/>
              <a:t>inskripziorako</a:t>
            </a:r>
            <a:r>
              <a:rPr lang="es-ES" sz="2000" dirty="0"/>
              <a:t>,  eta </a:t>
            </a:r>
            <a:r>
              <a:rPr lang="es-ES" sz="2000" dirty="0" err="1"/>
              <a:t>Merkataritzako</a:t>
            </a:r>
            <a:r>
              <a:rPr lang="es-ES" sz="2000" dirty="0"/>
              <a:t> </a:t>
            </a:r>
            <a:r>
              <a:rPr lang="es-ES" sz="2000" dirty="0" err="1"/>
              <a:t>Erregistro</a:t>
            </a:r>
            <a:r>
              <a:rPr lang="es-ES" sz="2000" dirty="0"/>
              <a:t> </a:t>
            </a:r>
            <a:r>
              <a:rPr lang="es-ES" sz="2000" dirty="0" err="1"/>
              <a:t>Zentralean</a:t>
            </a:r>
            <a:r>
              <a:rPr lang="es-ES" sz="2000" dirty="0"/>
              <a:t> </a:t>
            </a:r>
            <a:r>
              <a:rPr lang="es-ES" sz="2000" dirty="0" err="1"/>
              <a:t>aurkeztu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dena</a:t>
            </a:r>
            <a:r>
              <a:rPr lang="es-ES" sz="2000" dirty="0"/>
              <a:t>.</a:t>
            </a:r>
          </a:p>
          <a:p>
            <a:pPr marL="109728" indent="0" algn="ctr">
              <a:buNone/>
            </a:pPr>
            <a:endParaRPr lang="es-ES" sz="2000" dirty="0"/>
          </a:p>
          <a:p>
            <a:pPr marL="109728" indent="0" algn="ctr">
              <a:buNone/>
            </a:pPr>
            <a:endParaRPr lang="es-ES" sz="2000" dirty="0"/>
          </a:p>
          <a:p>
            <a:pPr marL="109728" indent="0" algn="ctr">
              <a:buNone/>
            </a:pPr>
            <a:endParaRPr lang="es-ES" sz="2000" dirty="0" smtClean="0"/>
          </a:p>
          <a:p>
            <a:pPr marL="109728" indent="0" algn="ctr">
              <a:buNone/>
            </a:pPr>
            <a:r>
              <a:rPr lang="es-ES" sz="2000" dirty="0" smtClean="0"/>
              <a:t>60.000 </a:t>
            </a:r>
            <a:r>
              <a:rPr lang="es-ES" sz="2000" dirty="0"/>
              <a:t>euro. </a:t>
            </a:r>
            <a:r>
              <a:rPr lang="es-ES" sz="2000" dirty="0" err="1"/>
              <a:t>Zifra</a:t>
            </a:r>
            <a:r>
              <a:rPr lang="es-ES" sz="2000" dirty="0"/>
              <a:t> </a:t>
            </a:r>
            <a:r>
              <a:rPr lang="es-ES" sz="2000" dirty="0" err="1"/>
              <a:t>horretatik</a:t>
            </a:r>
            <a:r>
              <a:rPr lang="es-ES" sz="2000" dirty="0"/>
              <a:t> </a:t>
            </a:r>
            <a:r>
              <a:rPr lang="es-ES" sz="2000" dirty="0" err="1"/>
              <a:t>ezin</a:t>
            </a:r>
            <a:r>
              <a:rPr lang="es-ES" sz="2000" dirty="0"/>
              <a:t> da </a:t>
            </a:r>
            <a:r>
              <a:rPr lang="es-ES" sz="2000" dirty="0" err="1"/>
              <a:t>jaitsi</a:t>
            </a:r>
            <a:endParaRPr lang="es-ES" sz="2000" dirty="0"/>
          </a:p>
          <a:p>
            <a:pPr marL="109728" indent="0" algn="ctr">
              <a:buNone/>
            </a:pPr>
            <a:endParaRPr lang="es-ES" sz="2200" dirty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Redondear rectángulo de esquina diagonal 4"/>
          <p:cNvSpPr/>
          <p:nvPr/>
        </p:nvSpPr>
        <p:spPr>
          <a:xfrm>
            <a:off x="2351584" y="1483760"/>
            <a:ext cx="2376264" cy="43307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Izen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soziala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Pentágono 5"/>
          <p:cNvSpPr/>
          <p:nvPr/>
        </p:nvSpPr>
        <p:spPr>
          <a:xfrm>
            <a:off x="911164" y="2060439"/>
            <a:ext cx="2448272" cy="36004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Izen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objektiboa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888214" y="2924944"/>
            <a:ext cx="2520280" cy="356584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Izen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subjektiboa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 </a:t>
            </a:r>
          </a:p>
        </p:txBody>
      </p:sp>
      <p:sp>
        <p:nvSpPr>
          <p:cNvPr id="8" name="Redondear rectángulo de esquina diagonal 7"/>
          <p:cNvSpPr/>
          <p:nvPr/>
        </p:nvSpPr>
        <p:spPr>
          <a:xfrm>
            <a:off x="2207568" y="4865709"/>
            <a:ext cx="2952328" cy="50751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Gutxiengo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kapital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sozial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447496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109728" indent="0" algn="just">
              <a:buNone/>
            </a:pPr>
            <a:r>
              <a:rPr lang="es-ES" sz="6200" b="1" dirty="0"/>
              <a:t>                       </a:t>
            </a:r>
            <a:r>
              <a:rPr lang="es-ES" sz="6200" dirty="0" err="1">
                <a:solidFill>
                  <a:srgbClr val="0070C0"/>
                </a:solidFill>
              </a:rPr>
              <a:t>egoitza</a:t>
            </a:r>
            <a:r>
              <a:rPr lang="es-ES" sz="6200" dirty="0">
                <a:solidFill>
                  <a:srgbClr val="0070C0"/>
                </a:solidFill>
              </a:rPr>
              <a:t> </a:t>
            </a:r>
            <a:r>
              <a:rPr lang="es-ES" sz="6200" dirty="0" err="1">
                <a:solidFill>
                  <a:srgbClr val="0070C0"/>
                </a:solidFill>
              </a:rPr>
              <a:t>soziala</a:t>
            </a:r>
            <a:r>
              <a:rPr lang="es-ES" sz="6200" dirty="0">
                <a:solidFill>
                  <a:srgbClr val="0070C0"/>
                </a:solidFill>
              </a:rPr>
              <a:t> </a:t>
            </a:r>
            <a:r>
              <a:rPr lang="es-ES" sz="6200" dirty="0" err="1">
                <a:solidFill>
                  <a:srgbClr val="0070C0"/>
                </a:solidFill>
              </a:rPr>
              <a:t>espainiar-lurraldean</a:t>
            </a:r>
            <a:r>
              <a:rPr lang="es-ES" sz="6200" dirty="0">
                <a:solidFill>
                  <a:srgbClr val="0070C0"/>
                </a:solidFill>
              </a:rPr>
              <a:t> </a:t>
            </a:r>
            <a:r>
              <a:rPr lang="es-ES" sz="6200" dirty="0" err="1"/>
              <a:t>izanez</a:t>
            </a:r>
            <a:r>
              <a:rPr lang="es-ES" sz="6200" dirty="0"/>
              <a:t> </a:t>
            </a:r>
            <a:r>
              <a:rPr lang="es-ES" sz="6200" dirty="0" err="1"/>
              <a:t>gero</a:t>
            </a:r>
            <a:r>
              <a:rPr lang="es-ES" sz="6200" dirty="0"/>
              <a:t>.</a:t>
            </a:r>
          </a:p>
          <a:p>
            <a:pPr marL="109728" indent="0" algn="just">
              <a:buNone/>
            </a:pPr>
            <a:endParaRPr lang="es-ES" sz="3400" b="1" dirty="0"/>
          </a:p>
          <a:p>
            <a:pPr marL="109728" indent="0" algn="just">
              <a:buNone/>
            </a:pPr>
            <a:r>
              <a:rPr lang="es-ES" sz="3400" b="1" dirty="0"/>
              <a:t>                                          </a:t>
            </a:r>
            <a:r>
              <a:rPr lang="es-ES" sz="6200" dirty="0" err="1"/>
              <a:t>baltzuaren</a:t>
            </a:r>
            <a:r>
              <a:rPr lang="es-ES" sz="6200" dirty="0"/>
              <a:t> </a:t>
            </a:r>
            <a:r>
              <a:rPr lang="es-ES" sz="6200" dirty="0" err="1">
                <a:solidFill>
                  <a:srgbClr val="0070C0"/>
                </a:solidFill>
              </a:rPr>
              <a:t>administrazioa</a:t>
            </a:r>
            <a:r>
              <a:rPr lang="es-ES" sz="6200" dirty="0">
                <a:solidFill>
                  <a:srgbClr val="0070C0"/>
                </a:solidFill>
              </a:rPr>
              <a:t> eta </a:t>
            </a:r>
            <a:r>
              <a:rPr lang="es-ES" sz="6200" dirty="0" err="1">
                <a:solidFill>
                  <a:srgbClr val="0070C0"/>
                </a:solidFill>
              </a:rPr>
              <a:t>zuzendaritza</a:t>
            </a:r>
            <a:r>
              <a:rPr lang="es-ES" sz="6200" dirty="0">
                <a:solidFill>
                  <a:srgbClr val="0070C0"/>
                </a:solidFill>
              </a:rPr>
              <a:t> </a:t>
            </a:r>
            <a:r>
              <a:rPr lang="es-ES" sz="6200" dirty="0" err="1"/>
              <a:t>dagoen</a:t>
            </a:r>
            <a:r>
              <a:rPr lang="es-ES" sz="6200" dirty="0"/>
              <a:t> </a:t>
            </a:r>
            <a:r>
              <a:rPr lang="es-ES" sz="6200" dirty="0" err="1"/>
              <a:t>lekua</a:t>
            </a:r>
            <a:r>
              <a:rPr lang="es-ES" sz="6200" dirty="0"/>
              <a:t> </a:t>
            </a:r>
            <a:r>
              <a:rPr lang="es-ES" sz="6200" dirty="0" err="1"/>
              <a:t>edo</a:t>
            </a:r>
            <a:r>
              <a:rPr lang="es-ES" sz="6200" dirty="0"/>
              <a:t> </a:t>
            </a:r>
            <a:r>
              <a:rPr lang="es-ES" sz="6200" dirty="0" err="1"/>
              <a:t>bere</a:t>
            </a:r>
            <a:r>
              <a:rPr lang="es-ES" sz="6200" dirty="0"/>
              <a:t> </a:t>
            </a:r>
            <a:r>
              <a:rPr lang="es-ES" sz="6200" dirty="0" err="1">
                <a:solidFill>
                  <a:srgbClr val="0070C0"/>
                </a:solidFill>
              </a:rPr>
              <a:t>establezimendu</a:t>
            </a:r>
            <a:r>
              <a:rPr lang="es-ES" sz="6200" dirty="0">
                <a:solidFill>
                  <a:srgbClr val="0070C0"/>
                </a:solidFill>
              </a:rPr>
              <a:t> </a:t>
            </a:r>
            <a:r>
              <a:rPr lang="es-ES" sz="6200" dirty="0" err="1">
                <a:solidFill>
                  <a:srgbClr val="0070C0"/>
                </a:solidFill>
              </a:rPr>
              <a:t>printzipala</a:t>
            </a:r>
            <a:r>
              <a:rPr lang="es-ES" sz="6200" dirty="0">
                <a:solidFill>
                  <a:srgbClr val="0070C0"/>
                </a:solidFill>
              </a:rPr>
              <a:t> </a:t>
            </a:r>
            <a:r>
              <a:rPr lang="es-ES" sz="6200" dirty="0" err="1"/>
              <a:t>dagoen</a:t>
            </a:r>
            <a:r>
              <a:rPr lang="es-ES" sz="6200" dirty="0"/>
              <a:t> </a:t>
            </a:r>
            <a:r>
              <a:rPr lang="es-ES" sz="6200" dirty="0" err="1"/>
              <a:t>lekua</a:t>
            </a:r>
            <a:r>
              <a:rPr lang="es-ES" sz="6200" dirty="0"/>
              <a:t> (</a:t>
            </a:r>
            <a:r>
              <a:rPr lang="es-ES" sz="6200" dirty="0" err="1"/>
              <a:t>ez</a:t>
            </a:r>
            <a:r>
              <a:rPr lang="es-ES" sz="6200" dirty="0"/>
              <a:t> </a:t>
            </a:r>
            <a:r>
              <a:rPr lang="es-ES" sz="6200" dirty="0" err="1"/>
              <a:t>dago</a:t>
            </a:r>
            <a:r>
              <a:rPr lang="es-ES" sz="6200" dirty="0"/>
              <a:t> </a:t>
            </a:r>
            <a:r>
              <a:rPr lang="es-ES" sz="6200" dirty="0" err="1"/>
              <a:t>askatasunik</a:t>
            </a:r>
            <a:r>
              <a:rPr lang="es-ES" sz="6200" dirty="0"/>
              <a:t> </a:t>
            </a:r>
            <a:r>
              <a:rPr lang="es-ES" sz="6200" dirty="0" err="1"/>
              <a:t>ezartzeko</a:t>
            </a:r>
            <a:r>
              <a:rPr lang="es-ES" sz="6200" dirty="0"/>
              <a:t>).</a:t>
            </a:r>
          </a:p>
          <a:p>
            <a:pPr algn="just"/>
            <a:endParaRPr lang="es-ES" sz="3400" dirty="0"/>
          </a:p>
          <a:p>
            <a:pPr marL="109728" indent="0" algn="just">
              <a:buNone/>
            </a:pPr>
            <a:endParaRPr lang="es-ES" sz="6200" b="1" dirty="0">
              <a:solidFill>
                <a:srgbClr val="FF0000"/>
              </a:solidFill>
            </a:endParaRPr>
          </a:p>
          <a:p>
            <a:pPr marL="393192" lvl="1" indent="0" algn="just">
              <a:buNone/>
            </a:pPr>
            <a:endParaRPr lang="es-ES" sz="6200" dirty="0"/>
          </a:p>
          <a:p>
            <a:pPr marL="393192" lvl="1" indent="0" algn="just">
              <a:buNone/>
            </a:pPr>
            <a:endParaRPr lang="es-ES" sz="6200" dirty="0"/>
          </a:p>
          <a:p>
            <a:pPr marL="393192" lvl="1" indent="0" algn="just">
              <a:buNone/>
            </a:pPr>
            <a:endParaRPr lang="es-ES" sz="6200" dirty="0" smtClean="0"/>
          </a:p>
          <a:p>
            <a:pPr marL="393192" lvl="1" indent="0" algn="just">
              <a:buNone/>
            </a:pPr>
            <a:r>
              <a:rPr lang="es-ES" sz="6200" dirty="0" err="1" smtClean="0"/>
              <a:t>bazkideek</a:t>
            </a:r>
            <a:r>
              <a:rPr lang="es-ES" sz="6200" dirty="0" smtClean="0"/>
              <a:t> </a:t>
            </a:r>
            <a:r>
              <a:rPr lang="es-ES" sz="6200" b="1" dirty="0" err="1">
                <a:solidFill>
                  <a:srgbClr val="0070C0"/>
                </a:solidFill>
              </a:rPr>
              <a:t>batzarrean</a:t>
            </a:r>
            <a:r>
              <a:rPr lang="es-ES" sz="6200" dirty="0"/>
              <a:t> </a:t>
            </a:r>
            <a:r>
              <a:rPr lang="es-ES" sz="6200" dirty="0" err="1"/>
              <a:t>akordio</a:t>
            </a:r>
            <a:r>
              <a:rPr lang="es-ES" sz="6200" dirty="0"/>
              <a:t> baten </a:t>
            </a:r>
            <a:r>
              <a:rPr lang="es-ES" sz="6200" dirty="0" err="1"/>
              <a:t>bitartez</a:t>
            </a:r>
            <a:r>
              <a:rPr lang="es-ES" sz="6200" dirty="0"/>
              <a:t> </a:t>
            </a:r>
            <a:r>
              <a:rPr lang="es-ES" sz="6200" dirty="0" err="1"/>
              <a:t>erabaki</a:t>
            </a:r>
            <a:r>
              <a:rPr lang="es-ES" sz="6200" dirty="0"/>
              <a:t> </a:t>
            </a:r>
            <a:r>
              <a:rPr lang="es-ES" sz="6200" dirty="0" err="1"/>
              <a:t>dezakete</a:t>
            </a:r>
            <a:r>
              <a:rPr lang="es-ES" sz="6200" dirty="0"/>
              <a:t> web </a:t>
            </a:r>
            <a:r>
              <a:rPr lang="es-ES" sz="6200" dirty="0" err="1"/>
              <a:t>orri</a:t>
            </a:r>
            <a:r>
              <a:rPr lang="es-ES" sz="6200" dirty="0"/>
              <a:t> </a:t>
            </a:r>
            <a:r>
              <a:rPr lang="es-ES" sz="6200" dirty="0" err="1"/>
              <a:t>korporatiboaren</a:t>
            </a:r>
            <a:r>
              <a:rPr lang="es-ES" sz="6200" dirty="0"/>
              <a:t> </a:t>
            </a:r>
            <a:r>
              <a:rPr lang="es-ES" sz="6200" b="1" dirty="0" err="1"/>
              <a:t>eraketa</a:t>
            </a:r>
            <a:r>
              <a:rPr lang="es-ES" sz="6200" dirty="0"/>
              <a:t> (</a:t>
            </a:r>
            <a:r>
              <a:rPr lang="es-ES" sz="6200" dirty="0" err="1">
                <a:solidFill>
                  <a:srgbClr val="00B050"/>
                </a:solidFill>
              </a:rPr>
              <a:t>derrigorrezkoa</a:t>
            </a:r>
            <a:r>
              <a:rPr lang="es-ES" sz="6200" dirty="0">
                <a:solidFill>
                  <a:srgbClr val="00B050"/>
                </a:solidFill>
              </a:rPr>
              <a:t> </a:t>
            </a:r>
            <a:r>
              <a:rPr lang="es-ES" sz="6200" dirty="0" err="1">
                <a:solidFill>
                  <a:srgbClr val="00B050"/>
                </a:solidFill>
              </a:rPr>
              <a:t>baltzu</a:t>
            </a:r>
            <a:r>
              <a:rPr lang="es-ES" sz="6200" dirty="0">
                <a:solidFill>
                  <a:srgbClr val="00B050"/>
                </a:solidFill>
              </a:rPr>
              <a:t> </a:t>
            </a:r>
            <a:r>
              <a:rPr lang="es-ES" sz="6200" dirty="0" err="1">
                <a:solidFill>
                  <a:srgbClr val="00B050"/>
                </a:solidFill>
              </a:rPr>
              <a:t>kotizatuetan</a:t>
            </a:r>
            <a:r>
              <a:rPr lang="es-ES" sz="6200" dirty="0"/>
              <a:t>). </a:t>
            </a:r>
          </a:p>
          <a:p>
            <a:pPr lvl="1" algn="just">
              <a:buFont typeface="Wingdings" pitchFamily="2" charset="2"/>
              <a:buChar char="Ø"/>
            </a:pPr>
            <a:endParaRPr lang="es-ES" sz="3000" dirty="0"/>
          </a:p>
          <a:p>
            <a:pPr marL="393192" lvl="1" indent="0" algn="just">
              <a:buNone/>
            </a:pPr>
            <a:r>
              <a:rPr lang="es-ES" sz="6200" dirty="0" err="1">
                <a:solidFill>
                  <a:srgbClr val="0070C0"/>
                </a:solidFill>
              </a:rPr>
              <a:t>Akordioa</a:t>
            </a:r>
            <a:r>
              <a:rPr lang="es-ES" sz="6200" dirty="0">
                <a:solidFill>
                  <a:srgbClr val="0070C0"/>
                </a:solidFill>
              </a:rPr>
              <a:t> </a:t>
            </a:r>
            <a:r>
              <a:rPr lang="es-ES" sz="6200" dirty="0" err="1">
                <a:solidFill>
                  <a:srgbClr val="0070C0"/>
                </a:solidFill>
              </a:rPr>
              <a:t>inskribatu</a:t>
            </a:r>
            <a:r>
              <a:rPr lang="es-ES" sz="6200" dirty="0">
                <a:solidFill>
                  <a:srgbClr val="0070C0"/>
                </a:solidFill>
              </a:rPr>
              <a:t> </a:t>
            </a:r>
            <a:r>
              <a:rPr lang="es-ES" sz="6200" dirty="0" err="1">
                <a:solidFill>
                  <a:srgbClr val="0070C0"/>
                </a:solidFill>
              </a:rPr>
              <a:t>behar</a:t>
            </a:r>
            <a:r>
              <a:rPr lang="es-ES" sz="6200" dirty="0">
                <a:solidFill>
                  <a:srgbClr val="0070C0"/>
                </a:solidFill>
              </a:rPr>
              <a:t> da </a:t>
            </a:r>
            <a:r>
              <a:rPr lang="es-ES" sz="6200" dirty="0" err="1">
                <a:solidFill>
                  <a:srgbClr val="0070C0"/>
                </a:solidFill>
              </a:rPr>
              <a:t>Merkataritzako</a:t>
            </a:r>
            <a:r>
              <a:rPr lang="es-ES" sz="6200" dirty="0">
                <a:solidFill>
                  <a:srgbClr val="0070C0"/>
                </a:solidFill>
              </a:rPr>
              <a:t> </a:t>
            </a:r>
            <a:r>
              <a:rPr lang="es-ES" sz="6200" dirty="0" err="1">
                <a:solidFill>
                  <a:srgbClr val="0070C0"/>
                </a:solidFill>
              </a:rPr>
              <a:t>Erregistroan</a:t>
            </a:r>
            <a:r>
              <a:rPr lang="es-ES" sz="6200" dirty="0"/>
              <a:t>, eta </a:t>
            </a:r>
            <a:r>
              <a:rPr lang="es-ES" sz="6200" dirty="0" err="1">
                <a:solidFill>
                  <a:srgbClr val="0070C0"/>
                </a:solidFill>
              </a:rPr>
              <a:t>argitaratuko</a:t>
            </a:r>
            <a:r>
              <a:rPr lang="es-ES" sz="6200" dirty="0"/>
              <a:t> da, </a:t>
            </a:r>
            <a:r>
              <a:rPr lang="es-ES" sz="6200" dirty="0" err="1"/>
              <a:t>doan</a:t>
            </a:r>
            <a:r>
              <a:rPr lang="es-ES" sz="6200" dirty="0"/>
              <a:t>, </a:t>
            </a:r>
            <a:r>
              <a:rPr lang="es-ES" sz="6200" dirty="0" err="1">
                <a:solidFill>
                  <a:srgbClr val="0070C0"/>
                </a:solidFill>
              </a:rPr>
              <a:t>BORMEn</a:t>
            </a:r>
            <a:r>
              <a:rPr lang="es-ES" sz="6200" dirty="0"/>
              <a:t> (</a:t>
            </a:r>
            <a:r>
              <a:rPr lang="es-ES" sz="6200" dirty="0" err="1">
                <a:solidFill>
                  <a:srgbClr val="00B050"/>
                </a:solidFill>
              </a:rPr>
              <a:t>momentu</a:t>
            </a:r>
            <a:r>
              <a:rPr lang="es-ES" sz="6200" dirty="0">
                <a:solidFill>
                  <a:srgbClr val="00B050"/>
                </a:solidFill>
              </a:rPr>
              <a:t> </a:t>
            </a:r>
            <a:r>
              <a:rPr lang="es-ES" sz="6200" dirty="0" err="1">
                <a:solidFill>
                  <a:srgbClr val="00B050"/>
                </a:solidFill>
              </a:rPr>
              <a:t>horretatik</a:t>
            </a:r>
            <a:r>
              <a:rPr lang="es-ES" sz="6200" dirty="0">
                <a:solidFill>
                  <a:srgbClr val="00B050"/>
                </a:solidFill>
              </a:rPr>
              <a:t> </a:t>
            </a:r>
            <a:r>
              <a:rPr lang="es-ES" sz="6200" dirty="0" err="1">
                <a:solidFill>
                  <a:srgbClr val="00B050"/>
                </a:solidFill>
              </a:rPr>
              <a:t>bere</a:t>
            </a:r>
            <a:r>
              <a:rPr lang="es-ES" sz="6200" dirty="0">
                <a:solidFill>
                  <a:srgbClr val="00B050"/>
                </a:solidFill>
              </a:rPr>
              <a:t> </a:t>
            </a:r>
            <a:r>
              <a:rPr lang="es-ES" sz="6200" dirty="0" err="1">
                <a:solidFill>
                  <a:srgbClr val="00B050"/>
                </a:solidFill>
              </a:rPr>
              <a:t>edukiak</a:t>
            </a:r>
            <a:r>
              <a:rPr lang="es-ES" sz="6200" dirty="0">
                <a:solidFill>
                  <a:srgbClr val="00B050"/>
                </a:solidFill>
              </a:rPr>
              <a:t> </a:t>
            </a:r>
            <a:r>
              <a:rPr lang="es-ES" sz="6200" dirty="0" err="1">
                <a:solidFill>
                  <a:srgbClr val="00B050"/>
                </a:solidFill>
              </a:rPr>
              <a:t>ondorio</a:t>
            </a:r>
            <a:r>
              <a:rPr lang="es-ES" sz="6200" dirty="0">
                <a:solidFill>
                  <a:srgbClr val="00B050"/>
                </a:solidFill>
              </a:rPr>
              <a:t> </a:t>
            </a:r>
            <a:r>
              <a:rPr lang="es-ES" sz="6200" dirty="0" err="1">
                <a:solidFill>
                  <a:srgbClr val="00B050"/>
                </a:solidFill>
              </a:rPr>
              <a:t>juridikoak</a:t>
            </a:r>
            <a:r>
              <a:rPr lang="es-ES" sz="6200" dirty="0">
                <a:solidFill>
                  <a:srgbClr val="00B050"/>
                </a:solidFill>
              </a:rPr>
              <a:t> </a:t>
            </a:r>
            <a:r>
              <a:rPr lang="es-ES" sz="6200" dirty="0" err="1">
                <a:solidFill>
                  <a:srgbClr val="00B050"/>
                </a:solidFill>
              </a:rPr>
              <a:t>izango</a:t>
            </a:r>
            <a:r>
              <a:rPr lang="es-ES" sz="6200" dirty="0">
                <a:solidFill>
                  <a:srgbClr val="00B050"/>
                </a:solidFill>
              </a:rPr>
              <a:t> </a:t>
            </a:r>
            <a:r>
              <a:rPr lang="es-ES" sz="6200" dirty="0" err="1">
                <a:solidFill>
                  <a:srgbClr val="00B050"/>
                </a:solidFill>
              </a:rPr>
              <a:t>ditu</a:t>
            </a:r>
            <a:r>
              <a:rPr lang="es-ES" sz="6200" dirty="0"/>
              <a:t>). </a:t>
            </a:r>
            <a:endParaRPr lang="es-ES" sz="2800" dirty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Pentágono 3"/>
          <p:cNvSpPr/>
          <p:nvPr/>
        </p:nvSpPr>
        <p:spPr>
          <a:xfrm>
            <a:off x="659133" y="1481328"/>
            <a:ext cx="1872208" cy="291488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nazionalitatea</a:t>
            </a:r>
          </a:p>
        </p:txBody>
      </p:sp>
      <p:sp>
        <p:nvSpPr>
          <p:cNvPr id="7" name="Pentágono 6"/>
          <p:cNvSpPr/>
          <p:nvPr/>
        </p:nvSpPr>
        <p:spPr>
          <a:xfrm>
            <a:off x="659125" y="1913376"/>
            <a:ext cx="1970856" cy="261788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egoitza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soziala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10" name="Pentágono 9"/>
          <p:cNvSpPr/>
          <p:nvPr/>
        </p:nvSpPr>
        <p:spPr>
          <a:xfrm>
            <a:off x="659133" y="2964874"/>
            <a:ext cx="2400347" cy="536135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Web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orri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korporatiboa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11" name="Cheurón 10"/>
          <p:cNvSpPr/>
          <p:nvPr/>
        </p:nvSpPr>
        <p:spPr>
          <a:xfrm>
            <a:off x="652759" y="3933056"/>
            <a:ext cx="288032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2" name="Cheurón 11"/>
          <p:cNvSpPr/>
          <p:nvPr/>
        </p:nvSpPr>
        <p:spPr>
          <a:xfrm>
            <a:off x="639702" y="4620963"/>
            <a:ext cx="288032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844600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r>
              <a:rPr lang="es-ES" sz="2400" dirty="0"/>
              <a:t>  Web </a:t>
            </a:r>
            <a:r>
              <a:rPr lang="es-ES" sz="2400" dirty="0" err="1"/>
              <a:t>orri</a:t>
            </a:r>
            <a:r>
              <a:rPr lang="es-ES" sz="2400" dirty="0"/>
              <a:t> </a:t>
            </a:r>
            <a:r>
              <a:rPr lang="es-ES" sz="2400" dirty="0" err="1"/>
              <a:t>horretan</a:t>
            </a:r>
            <a:r>
              <a:rPr lang="es-ES" sz="2400" dirty="0"/>
              <a:t> </a:t>
            </a:r>
            <a:r>
              <a:rPr lang="es-ES" sz="2400" dirty="0" err="1">
                <a:solidFill>
                  <a:srgbClr val="0070C0"/>
                </a:solidFill>
              </a:rPr>
              <a:t>edukien</a:t>
            </a:r>
            <a:r>
              <a:rPr lang="es-ES" sz="2400" dirty="0">
                <a:solidFill>
                  <a:srgbClr val="0070C0"/>
                </a:solidFill>
              </a:rPr>
              <a:t> </a:t>
            </a:r>
            <a:r>
              <a:rPr lang="es-ES" sz="2400" dirty="0" err="1">
                <a:solidFill>
                  <a:srgbClr val="0070C0"/>
                </a:solidFill>
              </a:rPr>
              <a:t>ezarpena</a:t>
            </a:r>
            <a:r>
              <a:rPr lang="es-ES" sz="2400" dirty="0">
                <a:solidFill>
                  <a:srgbClr val="0070C0"/>
                </a:solidFill>
              </a:rPr>
              <a:t> </a:t>
            </a:r>
            <a:r>
              <a:rPr lang="es-ES" sz="2400" dirty="0"/>
              <a:t>eta </a:t>
            </a:r>
            <a:r>
              <a:rPr lang="es-ES" sz="2400" dirty="0" err="1"/>
              <a:t>ezarpen</a:t>
            </a:r>
            <a:r>
              <a:rPr lang="es-ES" sz="2400" dirty="0"/>
              <a:t>    </a:t>
            </a:r>
          </a:p>
          <a:p>
            <a:pPr marL="393192" lvl="1" indent="0">
              <a:buNone/>
            </a:pPr>
            <a:r>
              <a:rPr lang="es-ES" sz="2400" dirty="0"/>
              <a:t>  </a:t>
            </a:r>
            <a:r>
              <a:rPr lang="es-ES" sz="2400" dirty="0" err="1"/>
              <a:t>horien</a:t>
            </a:r>
            <a:r>
              <a:rPr lang="es-ES" sz="2400" dirty="0"/>
              <a:t> dataren froga, </a:t>
            </a:r>
            <a:r>
              <a:rPr lang="es-ES" sz="2400" dirty="0" err="1">
                <a:solidFill>
                  <a:srgbClr val="0070C0"/>
                </a:solidFill>
              </a:rPr>
              <a:t>baltzuari</a:t>
            </a:r>
            <a:r>
              <a:rPr lang="es-ES" sz="2400" dirty="0">
                <a:solidFill>
                  <a:srgbClr val="0070C0"/>
                </a:solidFill>
              </a:rPr>
              <a:t> </a:t>
            </a:r>
            <a:r>
              <a:rPr lang="es-ES" sz="2400" dirty="0" err="1">
                <a:solidFill>
                  <a:srgbClr val="0070C0"/>
                </a:solidFill>
              </a:rPr>
              <a:t>dagokio</a:t>
            </a:r>
            <a:r>
              <a:rPr lang="es-ES" sz="2400" dirty="0"/>
              <a:t>.</a:t>
            </a:r>
          </a:p>
          <a:p>
            <a:pPr lvl="1" algn="just">
              <a:buFont typeface="Wingdings" pitchFamily="2" charset="2"/>
              <a:buChar char="Ø"/>
            </a:pPr>
            <a:endParaRPr lang="es-ES" sz="2400" dirty="0"/>
          </a:p>
          <a:p>
            <a:pPr marL="393192" lvl="1" indent="0" algn="just">
              <a:buNone/>
            </a:pPr>
            <a:r>
              <a:rPr lang="es-ES" sz="2400" dirty="0"/>
              <a:t>   Web </a:t>
            </a:r>
            <a:r>
              <a:rPr lang="es-ES" sz="2400" dirty="0" err="1"/>
              <a:t>orriaren</a:t>
            </a:r>
            <a:r>
              <a:rPr lang="es-ES" sz="2400" dirty="0"/>
              <a:t> </a:t>
            </a:r>
            <a:r>
              <a:rPr lang="es-ES" sz="2400" dirty="0" err="1">
                <a:solidFill>
                  <a:srgbClr val="0070C0"/>
                </a:solidFill>
              </a:rPr>
              <a:t>aldaketa</a:t>
            </a:r>
            <a:r>
              <a:rPr lang="es-ES" sz="2400" dirty="0"/>
              <a:t> </a:t>
            </a:r>
            <a:r>
              <a:rPr lang="es-ES" sz="2400" dirty="0" err="1"/>
              <a:t>edo</a:t>
            </a:r>
            <a:r>
              <a:rPr lang="es-ES" sz="2400" dirty="0"/>
              <a:t>  </a:t>
            </a:r>
            <a:r>
              <a:rPr lang="es-ES" sz="2400" dirty="0" err="1">
                <a:solidFill>
                  <a:srgbClr val="0070C0"/>
                </a:solidFill>
              </a:rPr>
              <a:t>kentzea</a:t>
            </a:r>
            <a:r>
              <a:rPr lang="es-ES" sz="2400" dirty="0"/>
              <a:t>:    </a:t>
            </a:r>
          </a:p>
          <a:p>
            <a:pPr marL="393192" lvl="1" indent="0" algn="just">
              <a:buNone/>
            </a:pPr>
            <a:r>
              <a:rPr lang="es-ES" sz="2400" b="1" dirty="0">
                <a:solidFill>
                  <a:srgbClr val="00B050"/>
                </a:solidFill>
              </a:rPr>
              <a:t>   </a:t>
            </a:r>
            <a:r>
              <a:rPr lang="es-ES" sz="2400" b="1" dirty="0" err="1">
                <a:solidFill>
                  <a:srgbClr val="00B050"/>
                </a:solidFill>
              </a:rPr>
              <a:t>administrazio-organoari</a:t>
            </a:r>
            <a:r>
              <a:rPr lang="es-ES" sz="2400" dirty="0"/>
              <a:t> </a:t>
            </a:r>
            <a:r>
              <a:rPr lang="es-ES" sz="2400" dirty="0" err="1"/>
              <a:t>dagokio</a:t>
            </a:r>
            <a:r>
              <a:rPr lang="es-ES" sz="2400" dirty="0"/>
              <a:t> (</a:t>
            </a:r>
            <a:r>
              <a:rPr lang="es-ES" sz="2400" dirty="0" err="1">
                <a:solidFill>
                  <a:srgbClr val="00B050"/>
                </a:solidFill>
              </a:rPr>
              <a:t>estatutuek</a:t>
            </a:r>
            <a:r>
              <a:rPr lang="es-ES" sz="2400" dirty="0">
                <a:solidFill>
                  <a:srgbClr val="00B050"/>
                </a:solidFill>
              </a:rPr>
              <a:t>  </a:t>
            </a:r>
          </a:p>
          <a:p>
            <a:pPr marL="393192" lvl="1" indent="0" algn="just">
              <a:buNone/>
            </a:pPr>
            <a:r>
              <a:rPr lang="es-ES" sz="2400" dirty="0">
                <a:solidFill>
                  <a:srgbClr val="00B050"/>
                </a:solidFill>
              </a:rPr>
              <a:t>   </a:t>
            </a:r>
            <a:r>
              <a:rPr lang="es-ES" sz="2400" dirty="0" err="1">
                <a:solidFill>
                  <a:srgbClr val="00B050"/>
                </a:solidFill>
              </a:rPr>
              <a:t>kontrakoa</a:t>
            </a:r>
            <a:r>
              <a:rPr lang="es-ES" sz="2400" dirty="0">
                <a:solidFill>
                  <a:srgbClr val="00B050"/>
                </a:solidFill>
              </a:rPr>
              <a:t> </a:t>
            </a:r>
            <a:r>
              <a:rPr lang="es-ES" sz="2400" dirty="0" err="1">
                <a:solidFill>
                  <a:srgbClr val="00B050"/>
                </a:solidFill>
              </a:rPr>
              <a:t>ezarri</a:t>
            </a:r>
            <a:r>
              <a:rPr lang="es-ES" sz="2400" dirty="0">
                <a:solidFill>
                  <a:srgbClr val="00B050"/>
                </a:solidFill>
              </a:rPr>
              <a:t> </a:t>
            </a:r>
            <a:r>
              <a:rPr lang="es-ES" sz="2400" dirty="0" err="1">
                <a:solidFill>
                  <a:srgbClr val="00B050"/>
                </a:solidFill>
              </a:rPr>
              <a:t>ezean</a:t>
            </a:r>
            <a:r>
              <a:rPr lang="es-ES" sz="2400" dirty="0"/>
              <a:t>) (</a:t>
            </a:r>
            <a:r>
              <a:rPr lang="es-ES" sz="2400" dirty="0" err="1"/>
              <a:t>hemen</a:t>
            </a:r>
            <a:r>
              <a:rPr lang="es-ES" sz="2400" dirty="0"/>
              <a:t> ere </a:t>
            </a:r>
            <a:r>
              <a:rPr lang="es-ES" sz="2400" dirty="0" err="1"/>
              <a:t>akordioa</a:t>
            </a:r>
            <a:r>
              <a:rPr lang="es-ES" sz="2400" dirty="0"/>
              <a:t> ME  </a:t>
            </a:r>
          </a:p>
          <a:p>
            <a:pPr marL="393192" lvl="1" indent="0" algn="just">
              <a:buNone/>
            </a:pPr>
            <a:r>
              <a:rPr lang="es-ES" sz="2400" dirty="0"/>
              <a:t>   </a:t>
            </a:r>
            <a:r>
              <a:rPr lang="es-ES" sz="2400" dirty="0" err="1"/>
              <a:t>inskribatu</a:t>
            </a:r>
            <a:r>
              <a:rPr lang="es-ES" sz="2400" dirty="0"/>
              <a:t> eta </a:t>
            </a:r>
            <a:r>
              <a:rPr lang="es-ES" sz="2400" dirty="0" err="1"/>
              <a:t>BORMEn</a:t>
            </a:r>
            <a:r>
              <a:rPr lang="es-ES" sz="2400" dirty="0"/>
              <a:t> </a:t>
            </a:r>
            <a:r>
              <a:rPr lang="es-ES" sz="2400" dirty="0" err="1"/>
              <a:t>argitaratu</a:t>
            </a:r>
            <a:r>
              <a:rPr lang="es-ES" sz="2400" dirty="0"/>
              <a:t> </a:t>
            </a:r>
            <a:r>
              <a:rPr lang="es-ES" sz="2400" dirty="0" err="1"/>
              <a:t>doan</a:t>
            </a:r>
            <a:r>
              <a:rPr lang="es-ES" sz="2400" dirty="0"/>
              <a:t>)</a:t>
            </a:r>
          </a:p>
          <a:p>
            <a:pPr lvl="1">
              <a:buFont typeface="Wingdings" pitchFamily="2" charset="2"/>
              <a:buChar char="Ø"/>
            </a:pPr>
            <a:endParaRPr lang="es-ES" sz="2400" dirty="0"/>
          </a:p>
          <a:p>
            <a:pPr marL="393192" lvl="1" indent="0" algn="just">
              <a:buNone/>
            </a:pPr>
            <a:r>
              <a:rPr lang="es-ES" sz="2400" dirty="0"/>
              <a:t>   </a:t>
            </a:r>
            <a:r>
              <a:rPr lang="es-ES" sz="2400" dirty="0" err="1"/>
              <a:t>Estatutu</a:t>
            </a:r>
            <a:r>
              <a:rPr lang="es-ES" sz="2400" dirty="0"/>
              <a:t> </a:t>
            </a:r>
            <a:r>
              <a:rPr lang="es-ES" sz="2400" dirty="0" err="1"/>
              <a:t>sozialek</a:t>
            </a:r>
            <a:r>
              <a:rPr lang="es-ES" sz="2400" dirty="0"/>
              <a:t> </a:t>
            </a:r>
            <a:r>
              <a:rPr lang="es-ES" sz="2400" dirty="0" err="1"/>
              <a:t>galda</a:t>
            </a:r>
            <a:r>
              <a:rPr lang="es-ES" sz="2400" dirty="0"/>
              <a:t> </a:t>
            </a:r>
            <a:r>
              <a:rPr lang="es-ES" sz="2400" dirty="0" err="1"/>
              <a:t>dezakete</a:t>
            </a:r>
            <a:r>
              <a:rPr lang="es-ES" sz="2400" dirty="0"/>
              <a:t>, </a:t>
            </a:r>
            <a:r>
              <a:rPr lang="es-ES" sz="2400" dirty="0" err="1"/>
              <a:t>jasotze</a:t>
            </a:r>
            <a:r>
              <a:rPr lang="es-ES" sz="2400" dirty="0"/>
              <a:t> </a:t>
            </a:r>
            <a:r>
              <a:rPr lang="es-ES" sz="2400" dirty="0" err="1"/>
              <a:t>horien</a:t>
            </a:r>
            <a:r>
              <a:rPr lang="es-ES" sz="2400" dirty="0"/>
              <a:t>   </a:t>
            </a:r>
          </a:p>
          <a:p>
            <a:pPr marL="393192" lvl="1" indent="0" algn="just">
              <a:buNone/>
            </a:pPr>
            <a:r>
              <a:rPr lang="es-ES" sz="2400" dirty="0"/>
              <a:t>   </a:t>
            </a:r>
            <a:r>
              <a:rPr lang="es-ES" sz="2400" dirty="0" err="1"/>
              <a:t>aurretik</a:t>
            </a:r>
            <a:r>
              <a:rPr lang="es-ES" sz="2400" dirty="0"/>
              <a:t>, </a:t>
            </a:r>
            <a:r>
              <a:rPr lang="es-ES" sz="2400" dirty="0" err="1"/>
              <a:t>akordioak</a:t>
            </a:r>
            <a:r>
              <a:rPr lang="es-ES" sz="2400" dirty="0"/>
              <a:t> </a:t>
            </a:r>
            <a:r>
              <a:rPr lang="es-ES" sz="2400" dirty="0" err="1"/>
              <a:t>bazkide</a:t>
            </a:r>
            <a:r>
              <a:rPr lang="es-ES" sz="2400" dirty="0"/>
              <a:t> </a:t>
            </a:r>
            <a:r>
              <a:rPr lang="es-ES" sz="2400" dirty="0" err="1"/>
              <a:t>bakoitzari</a:t>
            </a:r>
            <a:r>
              <a:rPr lang="es-ES" sz="2400" dirty="0"/>
              <a:t> </a:t>
            </a:r>
            <a:r>
              <a:rPr lang="es-ES" sz="2400" dirty="0" err="1"/>
              <a:t>banaka</a:t>
            </a:r>
            <a:r>
              <a:rPr lang="es-ES" sz="2400" dirty="0"/>
              <a:t> </a:t>
            </a:r>
          </a:p>
          <a:p>
            <a:pPr marL="393192" lvl="1" indent="0" algn="just">
              <a:buNone/>
            </a:pPr>
            <a:r>
              <a:rPr lang="es-ES" sz="2400" dirty="0"/>
              <a:t>   </a:t>
            </a:r>
            <a:r>
              <a:rPr lang="es-ES" sz="2400" dirty="0" err="1"/>
              <a:t>jakinaraztea</a:t>
            </a:r>
            <a:r>
              <a:rPr lang="es-ES" sz="2400" dirty="0"/>
              <a:t>.</a:t>
            </a:r>
          </a:p>
          <a:p>
            <a:pPr lvl="1" algn="just">
              <a:buFont typeface="Wingdings" pitchFamily="2" charset="2"/>
              <a:buChar char="Ø"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heurón 3"/>
          <p:cNvSpPr/>
          <p:nvPr/>
        </p:nvSpPr>
        <p:spPr>
          <a:xfrm>
            <a:off x="844353" y="5229200"/>
            <a:ext cx="288032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5" name="Cheurón 4"/>
          <p:cNvSpPr/>
          <p:nvPr/>
        </p:nvSpPr>
        <p:spPr>
          <a:xfrm>
            <a:off x="816211" y="1772816"/>
            <a:ext cx="288032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6" name="Cheurón 5"/>
          <p:cNvSpPr/>
          <p:nvPr/>
        </p:nvSpPr>
        <p:spPr>
          <a:xfrm>
            <a:off x="816211" y="3356992"/>
            <a:ext cx="288032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105418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518</Words>
  <Application>Microsoft Office PowerPoint</Application>
  <PresentationFormat>Panorámica</PresentationFormat>
  <Paragraphs>126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Calibri</vt:lpstr>
      <vt:lpstr>Lucida Sans Unicode</vt:lpstr>
      <vt:lpstr>Verdana</vt:lpstr>
      <vt:lpstr>Wingdings</vt:lpstr>
      <vt:lpstr>Wingdings 2</vt:lpstr>
      <vt:lpstr>Wingdings 3</vt:lpstr>
      <vt:lpstr>Concurrencia</vt:lpstr>
      <vt:lpstr>5. Gaia: Kapital baltzuen ezaugarri orokorrak</vt:lpstr>
      <vt:lpstr>Baltzu anonimoa</vt:lpstr>
      <vt:lpstr>Baltzu anonimoa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Baltzu mugatuaren ezaugarriak</vt:lpstr>
      <vt:lpstr>Presentación de PowerPoint</vt:lpstr>
    </vt:vector>
  </TitlesOfParts>
  <Company>UPV/EHU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Gaia: Kapital baltzuen ezaugarri orokorrak</dc:title>
  <dc:creator>NEREA IRACULIS</dc:creator>
  <cp:lastModifiedBy>NEREA IRACULIS</cp:lastModifiedBy>
  <cp:revision>11</cp:revision>
  <dcterms:created xsi:type="dcterms:W3CDTF">2019-03-15T14:08:44Z</dcterms:created>
  <dcterms:modified xsi:type="dcterms:W3CDTF">2019-03-21T07:24:23Z</dcterms:modified>
</cp:coreProperties>
</file>