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1" r:id="rId4"/>
    <p:sldId id="263" r:id="rId5"/>
    <p:sldId id="266" r:id="rId6"/>
    <p:sldId id="268" r:id="rId7"/>
    <p:sldId id="270" r:id="rId8"/>
    <p:sldId id="273" r:id="rId9"/>
    <p:sldId id="275" r:id="rId10"/>
    <p:sldId id="277" r:id="rId11"/>
    <p:sldId id="279" r:id="rId12"/>
    <p:sldId id="282" r:id="rId13"/>
    <p:sldId id="284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4F30E-C24C-4604-A5F4-513A5CC3C0CD}" type="datetimeFigureOut">
              <a:rPr lang="es-ES" smtClean="0"/>
              <a:t>14/03/2019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A40D2-54CE-47EC-9F87-4F02F7412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93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877EE-8A03-434D-A8A8-B1DB528113A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22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78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21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29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212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7 Cheurón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760320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3462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2149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04957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13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096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10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12 Cheurón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87802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14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55F4DA-DA2C-450B-ACB6-C0B341938288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DEAFBD-2EBD-4864-81B9-8D81E62C77C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811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/>
              <a:t>4</a:t>
            </a:r>
            <a:r>
              <a:rPr lang="es-ES" dirty="0" smtClean="0"/>
              <a:t>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kolektiboa</a:t>
            </a:r>
            <a:r>
              <a:rPr lang="es-ES" dirty="0" smtClean="0"/>
              <a:t> eta </a:t>
            </a:r>
            <a:r>
              <a:rPr lang="es-ES" dirty="0" err="1" smtClean="0"/>
              <a:t>Komanditario</a:t>
            </a:r>
            <a:r>
              <a:rPr lang="es-ES" dirty="0" smtClean="0"/>
              <a:t> </a:t>
            </a:r>
            <a:r>
              <a:rPr lang="es-ES" dirty="0" err="1" smtClean="0"/>
              <a:t>Sinplea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760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lvl="1" indent="0" algn="ctr">
              <a:spcBef>
                <a:spcPts val="400"/>
              </a:spcBef>
              <a:buSzPct val="68000"/>
              <a:buNone/>
            </a:pPr>
            <a:r>
              <a:rPr lang="es-ES" sz="2800" dirty="0"/>
              <a:t>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es-ES" sz="2800" b="1" dirty="0">
              <a:solidFill>
                <a:srgbClr val="0070C0"/>
              </a:solidFill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es-ES" sz="2800" b="1" dirty="0">
              <a:solidFill>
                <a:srgbClr val="0070C0"/>
              </a:solidFill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es-ES" sz="2800" b="1" dirty="0">
              <a:solidFill>
                <a:srgbClr val="0070C0"/>
              </a:solidFill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es-ES" sz="2800" b="1" dirty="0">
              <a:solidFill>
                <a:srgbClr val="0070C0"/>
              </a:solidFill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es-ES" sz="2800" b="1" dirty="0" err="1">
                <a:solidFill>
                  <a:srgbClr val="0070C0"/>
                </a:solidFill>
              </a:rPr>
              <a:t>lehena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erantzuten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baltzua</a:t>
            </a:r>
            <a:r>
              <a:rPr lang="es-ES" sz="2800" b="1" dirty="0">
                <a:solidFill>
                  <a:srgbClr val="0070C0"/>
                </a:solidFill>
              </a:rPr>
              <a:t> da, </a:t>
            </a:r>
            <a:r>
              <a:rPr lang="es-ES" sz="2800" b="1" dirty="0" err="1">
                <a:solidFill>
                  <a:srgbClr val="0070C0"/>
                </a:solidFill>
              </a:rPr>
              <a:t>bere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ondare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guztiarekin</a:t>
            </a:r>
            <a:r>
              <a:rPr lang="es-ES" sz="2800" dirty="0"/>
              <a:t>.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es-ES" sz="2800" dirty="0" err="1"/>
              <a:t>Baina</a:t>
            </a:r>
            <a:r>
              <a:rPr lang="es-ES" sz="2800" dirty="0"/>
              <a:t> </a:t>
            </a:r>
            <a:r>
              <a:rPr lang="es-ES" sz="2800" dirty="0" err="1"/>
              <a:t>erantzukizun</a:t>
            </a:r>
            <a:r>
              <a:rPr lang="es-ES" sz="2800" dirty="0"/>
              <a:t> </a:t>
            </a:r>
            <a:r>
              <a:rPr lang="es-ES" sz="2800" dirty="0" err="1"/>
              <a:t>hau</a:t>
            </a:r>
            <a:r>
              <a:rPr lang="es-ES" sz="2800" dirty="0"/>
              <a:t> </a:t>
            </a:r>
            <a:r>
              <a:rPr lang="es-ES" sz="2800" dirty="0" err="1"/>
              <a:t>luza</a:t>
            </a:r>
            <a:r>
              <a:rPr lang="es-ES" sz="2800" dirty="0"/>
              <a:t> </a:t>
            </a:r>
            <a:r>
              <a:rPr lang="es-ES" sz="2800" dirty="0" err="1"/>
              <a:t>daiteke</a:t>
            </a:r>
            <a:r>
              <a:rPr lang="es-ES" sz="2800" dirty="0"/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bazkideei</a:t>
            </a:r>
            <a:r>
              <a:rPr lang="es-ES" sz="2800" dirty="0"/>
              <a:t>.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es-ES" sz="2800" dirty="0"/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es-ES" sz="2800" dirty="0"/>
              <a:t>                              </a:t>
            </a:r>
            <a:r>
              <a:rPr lang="es-ES" sz="2800" dirty="0" err="1"/>
              <a:t>Hartzekodunek</a:t>
            </a:r>
            <a:r>
              <a:rPr lang="es-ES" sz="2800" dirty="0"/>
              <a:t> </a:t>
            </a:r>
            <a:r>
              <a:rPr lang="es-ES" sz="2800" dirty="0" err="1"/>
              <a:t>behin</a:t>
            </a:r>
            <a:r>
              <a:rPr lang="es-ES" sz="2800" dirty="0"/>
              <a:t> </a:t>
            </a:r>
            <a:r>
              <a:rPr lang="es-ES" sz="2800" dirty="0" err="1"/>
              <a:t>baltzuaren</a:t>
            </a:r>
            <a:r>
              <a:rPr lang="es-ES" sz="2800" dirty="0"/>
              <a:t>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es-ES" sz="2800" dirty="0"/>
              <a:t>                              </a:t>
            </a:r>
            <a:r>
              <a:rPr lang="es-ES" sz="2800" dirty="0" err="1"/>
              <a:t>ondarearen</a:t>
            </a:r>
            <a:r>
              <a:rPr lang="es-ES" sz="2800" dirty="0"/>
              <a:t> </a:t>
            </a:r>
            <a:r>
              <a:rPr lang="es-ES" sz="2800" dirty="0" err="1"/>
              <a:t>kontra</a:t>
            </a:r>
            <a:r>
              <a:rPr lang="es-ES" sz="2800" dirty="0"/>
              <a:t> </a:t>
            </a:r>
            <a:r>
              <a:rPr lang="es-ES" sz="2800" dirty="0" err="1"/>
              <a:t>eginez</a:t>
            </a:r>
            <a:r>
              <a:rPr lang="es-ES" sz="2800" dirty="0"/>
              <a:t>, </a:t>
            </a:r>
            <a:r>
              <a:rPr lang="es-ES" sz="2800" dirty="0" err="1"/>
              <a:t>ez</a:t>
            </a:r>
            <a:r>
              <a:rPr lang="es-ES" sz="2800" dirty="0"/>
              <a:t> </a:t>
            </a:r>
            <a:r>
              <a:rPr lang="es-ES" sz="2800" dirty="0" err="1"/>
              <a:t>badute</a:t>
            </a:r>
            <a:r>
              <a:rPr lang="es-ES" sz="2800" dirty="0"/>
              <a:t> </a:t>
            </a:r>
            <a:r>
              <a:rPr lang="es-ES" sz="2800" dirty="0" err="1"/>
              <a:t>asetu</a:t>
            </a:r>
            <a:r>
              <a:rPr lang="es-ES" sz="2800" dirty="0"/>
              <a:t>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es-ES" sz="2800" dirty="0"/>
              <a:t>                              </a:t>
            </a:r>
            <a:r>
              <a:rPr lang="es-ES" sz="2800" dirty="0" err="1"/>
              <a:t>beren</a:t>
            </a:r>
            <a:r>
              <a:rPr lang="es-ES" sz="2800" dirty="0"/>
              <a:t> </a:t>
            </a:r>
            <a:r>
              <a:rPr lang="es-ES" sz="2800" dirty="0" err="1"/>
              <a:t>kreditua</a:t>
            </a:r>
            <a:r>
              <a:rPr lang="es-ES" sz="2800" dirty="0"/>
              <a:t> (</a:t>
            </a:r>
            <a:r>
              <a:rPr lang="es-ES" sz="2800" b="1" dirty="0">
                <a:solidFill>
                  <a:srgbClr val="0070C0"/>
                </a:solidFill>
              </a:rPr>
              <a:t>previa excusión del patrimonio social</a:t>
            </a:r>
            <a:r>
              <a:rPr lang="es-ES" sz="2800" dirty="0">
                <a:solidFill>
                  <a:srgbClr val="0070C0"/>
                </a:solidFill>
              </a:rPr>
              <a:t>), </a:t>
            </a:r>
            <a:r>
              <a:rPr lang="es-ES" sz="2800" dirty="0" err="1"/>
              <a:t>akzioa</a:t>
            </a:r>
            <a:r>
              <a:rPr lang="es-ES" sz="2800" dirty="0"/>
              <a:t> </a:t>
            </a:r>
            <a:r>
              <a:rPr lang="es-ES" sz="2800" dirty="0" err="1"/>
              <a:t>ezar</a:t>
            </a:r>
            <a:r>
              <a:rPr lang="es-ES" sz="2800" dirty="0"/>
              <a:t> </a:t>
            </a:r>
            <a:r>
              <a:rPr lang="es-ES" sz="2800" dirty="0" err="1"/>
              <a:t>dezakete</a:t>
            </a:r>
            <a:r>
              <a:rPr lang="es-ES" sz="2800" dirty="0"/>
              <a:t> </a:t>
            </a:r>
            <a:r>
              <a:rPr lang="es-ES" sz="2800" dirty="0" err="1"/>
              <a:t>edozein</a:t>
            </a:r>
            <a:r>
              <a:rPr lang="es-ES" sz="2800" dirty="0"/>
              <a:t> </a:t>
            </a:r>
            <a:r>
              <a:rPr lang="es-ES" sz="2800" dirty="0" err="1"/>
              <a:t>bazkideen</a:t>
            </a:r>
            <a:r>
              <a:rPr lang="es-ES" sz="2800" dirty="0"/>
              <a:t> </a:t>
            </a:r>
            <a:r>
              <a:rPr lang="es-ES" sz="2800" dirty="0" err="1"/>
              <a:t>kontra</a:t>
            </a:r>
            <a:r>
              <a:rPr lang="es-ES" sz="2800" dirty="0"/>
              <a:t> (</a:t>
            </a:r>
            <a:r>
              <a:rPr lang="es-ES" sz="2800" dirty="0" err="1">
                <a:solidFill>
                  <a:srgbClr val="0070C0"/>
                </a:solidFill>
              </a:rPr>
              <a:t>erantzukizun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solidarioa</a:t>
            </a:r>
            <a:r>
              <a:rPr lang="es-ES" sz="2800" dirty="0"/>
              <a:t>), </a:t>
            </a:r>
            <a:r>
              <a:rPr lang="es-ES" sz="2800" dirty="0" err="1"/>
              <a:t>bazkide</a:t>
            </a:r>
            <a:r>
              <a:rPr lang="es-ES" sz="2800" dirty="0"/>
              <a:t> </a:t>
            </a:r>
            <a:r>
              <a:rPr lang="es-ES" sz="2800" dirty="0" err="1"/>
              <a:t>industrialak</a:t>
            </a:r>
            <a:r>
              <a:rPr lang="es-ES" sz="2800" dirty="0"/>
              <a:t> </a:t>
            </a:r>
            <a:r>
              <a:rPr lang="es-ES" sz="2800" dirty="0" err="1"/>
              <a:t>barne</a:t>
            </a:r>
            <a:r>
              <a:rPr lang="es-ES" sz="2800" dirty="0"/>
              <a:t>.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es-ES" sz="2800" dirty="0"/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es-ES" sz="2800" dirty="0"/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es-ES" sz="2800" dirty="0" smtClean="0"/>
              <a:t>Zorra </a:t>
            </a:r>
            <a:r>
              <a:rPr lang="es-ES" sz="2800" dirty="0" err="1"/>
              <a:t>ordaintzen</a:t>
            </a:r>
            <a:r>
              <a:rPr lang="es-ES" sz="2800" dirty="0"/>
              <a:t> </a:t>
            </a:r>
            <a:r>
              <a:rPr lang="es-ES" sz="2800" dirty="0" err="1"/>
              <a:t>duen</a:t>
            </a:r>
            <a:r>
              <a:rPr lang="es-ES" sz="2800" dirty="0"/>
              <a:t> </a:t>
            </a:r>
            <a:r>
              <a:rPr lang="es-ES" sz="2800" dirty="0" err="1"/>
              <a:t>bazkideak</a:t>
            </a:r>
            <a:r>
              <a:rPr lang="es-ES" sz="2800" dirty="0"/>
              <a:t> </a:t>
            </a:r>
            <a:r>
              <a:rPr lang="es-ES" sz="2800" dirty="0" err="1"/>
              <a:t>jo</a:t>
            </a:r>
            <a:r>
              <a:rPr lang="es-ES" sz="2800" dirty="0"/>
              <a:t> </a:t>
            </a:r>
            <a:r>
              <a:rPr lang="es-ES" sz="2800" dirty="0" err="1"/>
              <a:t>dezake</a:t>
            </a:r>
            <a:r>
              <a:rPr lang="es-ES" sz="2800" dirty="0"/>
              <a:t> </a:t>
            </a:r>
            <a:r>
              <a:rPr lang="es-ES" sz="2800" dirty="0" err="1"/>
              <a:t>beste</a:t>
            </a:r>
            <a:r>
              <a:rPr lang="es-ES" sz="2800" dirty="0"/>
              <a:t> </a:t>
            </a:r>
            <a:r>
              <a:rPr lang="es-ES" sz="2800" dirty="0" err="1"/>
              <a:t>bazkideen</a:t>
            </a:r>
            <a:r>
              <a:rPr lang="es-ES" sz="2800" dirty="0"/>
              <a:t> </a:t>
            </a:r>
            <a:r>
              <a:rPr lang="es-ES" sz="2800" dirty="0" err="1"/>
              <a:t>aurka</a:t>
            </a:r>
            <a:r>
              <a:rPr lang="es-ES" sz="2800" dirty="0"/>
              <a:t>, </a:t>
            </a:r>
            <a:r>
              <a:rPr lang="es-ES" sz="2800" dirty="0" err="1"/>
              <a:t>bakoitzari</a:t>
            </a:r>
            <a:r>
              <a:rPr lang="es-ES" sz="2800" dirty="0"/>
              <a:t> </a:t>
            </a:r>
            <a:r>
              <a:rPr lang="es-ES" sz="2800" dirty="0" err="1"/>
              <a:t>bere</a:t>
            </a:r>
            <a:r>
              <a:rPr lang="es-ES" sz="2800" dirty="0"/>
              <a:t> </a:t>
            </a:r>
            <a:r>
              <a:rPr lang="es-ES" sz="2800" dirty="0" err="1"/>
              <a:t>zatia</a:t>
            </a:r>
            <a:r>
              <a:rPr lang="es-ES" sz="2800" dirty="0"/>
              <a:t> </a:t>
            </a:r>
            <a:r>
              <a:rPr lang="es-ES" sz="2800" dirty="0" err="1"/>
              <a:t>erreklamatuz</a:t>
            </a:r>
            <a:r>
              <a:rPr lang="es-ES" sz="2800" dirty="0"/>
              <a:t>.</a:t>
            </a:r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2639616" y="1508115"/>
            <a:ext cx="5832648" cy="11521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Baltzuaren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erantzukizunaren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erregimena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hirugarrenen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aurrean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796779" y="3541679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subsidiarioa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57135" y="4744900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Solidarioa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euren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artean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289287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ES" sz="2800" dirty="0"/>
              <a:t>                      </a:t>
            </a:r>
            <a:r>
              <a:rPr lang="es-ES" sz="2800" dirty="0" err="1">
                <a:solidFill>
                  <a:srgbClr val="0070C0"/>
                </a:solidFill>
              </a:rPr>
              <a:t>bazkide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kolektiboak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/>
              <a:t>eta     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70C0"/>
                </a:solidFill>
              </a:rPr>
              <a:t>                      </a:t>
            </a:r>
            <a:r>
              <a:rPr lang="es-ES" sz="2800" dirty="0" err="1">
                <a:solidFill>
                  <a:srgbClr val="0070C0"/>
                </a:solidFill>
              </a:rPr>
              <a:t>bazkide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komanditarioak</a:t>
            </a:r>
            <a:r>
              <a:rPr lang="es-ES" sz="2800" dirty="0"/>
              <a:t>. 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B050"/>
                </a:solidFill>
              </a:rPr>
              <a:t>                      </a:t>
            </a:r>
            <a:r>
              <a:rPr lang="es-ES" sz="2800" dirty="0" err="1">
                <a:solidFill>
                  <a:srgbClr val="00B050"/>
                </a:solidFill>
              </a:rPr>
              <a:t>Lehenengoen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estatutu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juridikoa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baltzu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kolektiboarena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/>
              <a:t>da. </a:t>
            </a:r>
          </a:p>
          <a:p>
            <a:pPr marL="109728" indent="0" algn="just">
              <a:buNone/>
            </a:pPr>
            <a:endParaRPr lang="es-ES" sz="2800" dirty="0"/>
          </a:p>
          <a:p>
            <a:pPr marL="109728" indent="0" algn="just">
              <a:buNone/>
            </a:pPr>
            <a:r>
              <a:rPr lang="es-ES" sz="2800" dirty="0"/>
              <a:t>                               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administrazioan</a:t>
            </a:r>
            <a:r>
              <a:rPr lang="es-ES" sz="2800" dirty="0"/>
              <a:t>, 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92D050"/>
                </a:solidFill>
              </a:rPr>
              <a:t>                               </a:t>
            </a:r>
            <a:r>
              <a:rPr lang="es-ES" sz="2800" dirty="0" err="1">
                <a:solidFill>
                  <a:srgbClr val="92D050"/>
                </a:solidFill>
              </a:rPr>
              <a:t>informazio-eskubidean</a:t>
            </a:r>
            <a:r>
              <a:rPr lang="es-ES" sz="2800" dirty="0"/>
              <a:t> </a:t>
            </a:r>
          </a:p>
          <a:p>
            <a:pPr marL="109728" indent="0" algn="just">
              <a:buNone/>
            </a:pPr>
            <a:r>
              <a:rPr lang="es-ES" sz="2800" dirty="0"/>
              <a:t>                               eta </a:t>
            </a:r>
            <a:r>
              <a:rPr lang="es-ES" sz="2800" dirty="0" err="1">
                <a:solidFill>
                  <a:srgbClr val="92D050"/>
                </a:solidFill>
              </a:rPr>
              <a:t>zor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sozialekiko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erantzukizunean</a:t>
            </a:r>
            <a:r>
              <a:rPr lang="es-ES" sz="2800" dirty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err="1"/>
              <a:t>Baltzu</a:t>
            </a:r>
            <a:r>
              <a:rPr lang="es-ES" sz="4400" dirty="0"/>
              <a:t> </a:t>
            </a:r>
            <a:r>
              <a:rPr lang="es-ES" sz="4400" dirty="0" err="1"/>
              <a:t>komanditario</a:t>
            </a:r>
            <a:r>
              <a:rPr lang="es-ES" sz="4400" dirty="0"/>
              <a:t> </a:t>
            </a:r>
            <a:r>
              <a:rPr lang="es-ES" sz="4400" dirty="0" err="1"/>
              <a:t>sinplea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992722" y="1481329"/>
            <a:ext cx="20882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bi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kategoria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992722" y="3808062"/>
            <a:ext cx="2818656" cy="144016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komanditarioen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berezitasunak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32125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es-ES" sz="2800" b="1" dirty="0">
                <a:solidFill>
                  <a:srgbClr val="FF0000"/>
                </a:solidFill>
              </a:rPr>
              <a:t>                                </a:t>
            </a:r>
            <a:r>
              <a:rPr lang="es-ES" sz="2800" dirty="0" err="1">
                <a:solidFill>
                  <a:srgbClr val="0070C0"/>
                </a:solidFill>
              </a:rPr>
              <a:t>debekatuta</a:t>
            </a:r>
            <a:r>
              <a:rPr lang="es-ES" sz="2800" dirty="0"/>
              <a:t> </a:t>
            </a:r>
            <a:r>
              <a:rPr lang="es-ES" sz="2800" dirty="0" err="1"/>
              <a:t>dute</a:t>
            </a:r>
            <a:r>
              <a:rPr lang="es-ES" sz="2800" dirty="0"/>
              <a:t> </a:t>
            </a:r>
            <a:r>
              <a:rPr lang="es-ES" sz="2800" dirty="0" err="1"/>
              <a:t>administrazioan</a:t>
            </a:r>
            <a:r>
              <a:rPr lang="es-ES" sz="2800" dirty="0"/>
              <a:t> </a:t>
            </a:r>
          </a:p>
          <a:p>
            <a:pPr marL="109728" indent="0" algn="just">
              <a:buNone/>
            </a:pPr>
            <a:r>
              <a:rPr lang="es-ES" sz="2800" dirty="0"/>
              <a:t>                                parte </a:t>
            </a:r>
            <a:r>
              <a:rPr lang="es-ES" sz="2800" dirty="0" err="1"/>
              <a:t>hartzen</a:t>
            </a:r>
            <a:r>
              <a:rPr lang="es-ES" sz="2800" dirty="0"/>
              <a:t>, </a:t>
            </a:r>
            <a:r>
              <a:rPr lang="es-ES" sz="2800" dirty="0" err="1"/>
              <a:t>administrazio</a:t>
            </a:r>
            <a:r>
              <a:rPr lang="es-ES" sz="2800" dirty="0"/>
              <a:t> </a:t>
            </a:r>
            <a:r>
              <a:rPr lang="es-ES" sz="2800" dirty="0" err="1"/>
              <a:t>soziala</a:t>
            </a:r>
            <a:r>
              <a:rPr lang="es-ES" sz="2800" dirty="0"/>
              <a:t>  </a:t>
            </a:r>
          </a:p>
          <a:p>
            <a:pPr marL="109728" indent="0" algn="just">
              <a:buNone/>
            </a:pPr>
            <a:r>
              <a:rPr lang="es-ES" sz="2800" dirty="0"/>
              <a:t>                               </a:t>
            </a:r>
            <a:r>
              <a:rPr lang="es-ES" sz="2800" dirty="0" err="1"/>
              <a:t>bazkide</a:t>
            </a:r>
            <a:r>
              <a:rPr lang="es-ES" sz="2800" dirty="0"/>
              <a:t> </a:t>
            </a:r>
            <a:r>
              <a:rPr lang="es-ES" sz="2800" dirty="0" err="1"/>
              <a:t>kolektiboei</a:t>
            </a:r>
            <a:r>
              <a:rPr lang="es-ES" sz="2800" dirty="0"/>
              <a:t> </a:t>
            </a:r>
            <a:r>
              <a:rPr lang="es-ES" sz="2800" dirty="0" err="1"/>
              <a:t>baitagokie</a:t>
            </a:r>
            <a:r>
              <a:rPr lang="es-ES" sz="2800" dirty="0"/>
              <a:t>. </a:t>
            </a:r>
            <a:r>
              <a:rPr lang="es-ES" sz="2800" dirty="0" err="1">
                <a:solidFill>
                  <a:srgbClr val="0070C0"/>
                </a:solidFill>
              </a:rPr>
              <a:t>Debeku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hori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urratuz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gero</a:t>
            </a:r>
            <a:r>
              <a:rPr lang="es-ES" sz="2800" dirty="0">
                <a:solidFill>
                  <a:srgbClr val="0070C0"/>
                </a:solidFill>
              </a:rPr>
              <a:t>: posible da </a:t>
            </a:r>
            <a:r>
              <a:rPr lang="es-ES" sz="2800" dirty="0" err="1">
                <a:solidFill>
                  <a:srgbClr val="0070C0"/>
                </a:solidFill>
              </a:rPr>
              <a:t>bazkidea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kanporatzea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/>
              <a:t>(MK 218.2 art.).</a:t>
            </a:r>
          </a:p>
          <a:p>
            <a:pPr marL="109728" indent="0" algn="just">
              <a:buNone/>
            </a:pPr>
            <a:r>
              <a:rPr lang="es-ES" sz="2800" b="1" dirty="0">
                <a:solidFill>
                  <a:srgbClr val="FF0000"/>
                </a:solidFill>
              </a:rPr>
              <a:t>                                </a:t>
            </a:r>
            <a:r>
              <a:rPr lang="es-ES" sz="2800" dirty="0" err="1"/>
              <a:t>sozietatearen</a:t>
            </a:r>
            <a:r>
              <a:rPr lang="es-ES" sz="2800" dirty="0"/>
              <a:t> </a:t>
            </a:r>
            <a:r>
              <a:rPr lang="es-ES" sz="2800" dirty="0" err="1"/>
              <a:t>martxaren</a:t>
            </a:r>
            <a:r>
              <a:rPr lang="es-ES" sz="2800" dirty="0"/>
              <a:t> </a:t>
            </a:r>
            <a:r>
              <a:rPr lang="es-ES" sz="2800" dirty="0" err="1"/>
              <a:t>inguruan</a:t>
            </a:r>
            <a:r>
              <a:rPr lang="es-ES" sz="2800" dirty="0"/>
              <a:t> </a:t>
            </a:r>
          </a:p>
          <a:p>
            <a:pPr marL="109728" indent="0" algn="just">
              <a:buNone/>
            </a:pPr>
            <a:r>
              <a:rPr lang="es-ES" sz="2800" dirty="0"/>
              <a:t>                                </a:t>
            </a:r>
            <a:r>
              <a:rPr lang="es-ES" sz="2800" dirty="0" err="1"/>
              <a:t>sozietate-kontratuan</a:t>
            </a:r>
            <a:r>
              <a:rPr lang="es-ES" sz="2800" dirty="0"/>
              <a:t> </a:t>
            </a:r>
            <a:r>
              <a:rPr lang="es-ES" sz="2800" dirty="0" err="1"/>
              <a:t>ezarritako</a:t>
            </a:r>
            <a:r>
              <a:rPr lang="es-ES" sz="2800" dirty="0"/>
              <a:t> </a:t>
            </a:r>
            <a:r>
              <a:rPr lang="es-ES" sz="2800" dirty="0" err="1"/>
              <a:t>garaian</a:t>
            </a:r>
            <a:r>
              <a:rPr lang="es-ES" sz="2800" dirty="0"/>
              <a:t>. </a:t>
            </a:r>
          </a:p>
          <a:p>
            <a:pPr marL="109728" indent="0" algn="just">
              <a:buNone/>
            </a:pPr>
            <a:r>
              <a:rPr lang="es-ES" sz="2800" dirty="0"/>
              <a:t>                               </a:t>
            </a:r>
            <a:r>
              <a:rPr lang="es-ES" sz="2800" dirty="0" err="1"/>
              <a:t>Kontratuak</a:t>
            </a:r>
            <a:r>
              <a:rPr lang="es-ES" sz="2800" dirty="0"/>
              <a:t> </a:t>
            </a:r>
            <a:r>
              <a:rPr lang="es-ES" sz="2800" dirty="0" err="1"/>
              <a:t>ez</a:t>
            </a:r>
            <a:r>
              <a:rPr lang="es-ES" sz="2800" dirty="0"/>
              <a:t> </a:t>
            </a:r>
            <a:r>
              <a:rPr lang="es-ES" sz="2800" dirty="0" err="1"/>
              <a:t>badu</a:t>
            </a:r>
            <a:r>
              <a:rPr lang="es-ES" sz="2800" dirty="0"/>
              <a:t> </a:t>
            </a:r>
            <a:r>
              <a:rPr lang="es-ES" sz="2800" dirty="0" err="1"/>
              <a:t>ezer</a:t>
            </a:r>
            <a:r>
              <a:rPr lang="es-ES" sz="2800" dirty="0"/>
              <a:t> </a:t>
            </a:r>
            <a:r>
              <a:rPr lang="es-ES" sz="2800" dirty="0" err="1"/>
              <a:t>ezartzen</a:t>
            </a:r>
            <a:r>
              <a:rPr lang="es-ES" sz="2800" dirty="0"/>
              <a:t>: </a:t>
            </a:r>
            <a:r>
              <a:rPr lang="es-ES" sz="2800" dirty="0" err="1"/>
              <a:t>legez</a:t>
            </a:r>
            <a:r>
              <a:rPr lang="es-ES" sz="2800" dirty="0"/>
              <a:t> </a:t>
            </a:r>
            <a:r>
              <a:rPr lang="es-ES" sz="2800" dirty="0" err="1"/>
              <a:t>ezartzen</a:t>
            </a:r>
            <a:r>
              <a:rPr lang="es-ES" sz="2800" dirty="0"/>
              <a:t> da </a:t>
            </a:r>
            <a:r>
              <a:rPr lang="es-ES" sz="2800" dirty="0" err="1"/>
              <a:t>gutxiengo</a:t>
            </a:r>
            <a:r>
              <a:rPr lang="es-ES" sz="2800" dirty="0"/>
              <a:t> </a:t>
            </a:r>
            <a:r>
              <a:rPr lang="es-ES" sz="2800" dirty="0" err="1"/>
              <a:t>informazioa</a:t>
            </a:r>
            <a:r>
              <a:rPr lang="es-ES" sz="2800" dirty="0"/>
              <a:t> (</a:t>
            </a:r>
            <a:r>
              <a:rPr lang="es-ES" sz="2800" dirty="0" err="1"/>
              <a:t>urtearen</a:t>
            </a:r>
            <a:r>
              <a:rPr lang="es-ES" sz="2800" dirty="0"/>
              <a:t> </a:t>
            </a:r>
            <a:r>
              <a:rPr lang="es-ES" sz="2800" dirty="0" err="1"/>
              <a:t>bukaeran</a:t>
            </a:r>
            <a:r>
              <a:rPr lang="es-ES" sz="2800" dirty="0"/>
              <a:t> </a:t>
            </a:r>
            <a:r>
              <a:rPr lang="es-ES" sz="2800" dirty="0" err="1"/>
              <a:t>balantzea</a:t>
            </a:r>
            <a:r>
              <a:rPr lang="es-ES" sz="2800" dirty="0"/>
              <a:t> </a:t>
            </a:r>
            <a:r>
              <a:rPr lang="es-ES" sz="2800" dirty="0" err="1"/>
              <a:t>eskuragarri</a:t>
            </a:r>
            <a:r>
              <a:rPr lang="es-ES" sz="2800" dirty="0"/>
              <a:t> </a:t>
            </a:r>
            <a:r>
              <a:rPr lang="es-ES" sz="2800" dirty="0" err="1"/>
              <a:t>izatea</a:t>
            </a:r>
            <a:r>
              <a:rPr lang="es-ES" sz="2800" dirty="0"/>
              <a:t>).</a:t>
            </a:r>
          </a:p>
          <a:p>
            <a:pPr marL="109728" indent="0" algn="just">
              <a:buNone/>
            </a:pPr>
            <a:endParaRPr lang="es-ES" sz="28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s-ES" sz="2800" b="1" dirty="0">
                <a:solidFill>
                  <a:srgbClr val="FF0000"/>
                </a:solidFill>
              </a:rPr>
              <a:t>                               </a:t>
            </a:r>
            <a:r>
              <a:rPr lang="es-ES" sz="2800" dirty="0" err="1"/>
              <a:t>baltzura</a:t>
            </a:r>
            <a:r>
              <a:rPr lang="es-ES" sz="2800" dirty="0"/>
              <a:t> </a:t>
            </a:r>
            <a:r>
              <a:rPr lang="es-ES" sz="2800" dirty="0" err="1"/>
              <a:t>egindako</a:t>
            </a:r>
            <a:r>
              <a:rPr lang="es-ES" sz="2800" dirty="0"/>
              <a:t> </a:t>
            </a:r>
            <a:r>
              <a:rPr lang="es-ES" sz="2800" dirty="0" err="1"/>
              <a:t>ekarpenean</a:t>
            </a:r>
            <a:r>
              <a:rPr lang="es-ES" sz="2800" dirty="0"/>
              <a:t> du muga </a:t>
            </a:r>
          </a:p>
          <a:p>
            <a:pPr marL="109728" indent="0" algn="just">
              <a:buNone/>
            </a:pPr>
            <a:r>
              <a:rPr lang="es-ES" sz="2800" dirty="0"/>
              <a:t>                              MK 148.3 art.). </a:t>
            </a:r>
            <a:r>
              <a:rPr lang="es-ES" sz="2800" dirty="0" err="1">
                <a:solidFill>
                  <a:srgbClr val="00B050"/>
                </a:solidFill>
              </a:rPr>
              <a:t>Salbuespena</a:t>
            </a:r>
            <a:r>
              <a:rPr lang="es-ES" sz="2800" dirty="0"/>
              <a:t>: </a:t>
            </a:r>
            <a:r>
              <a:rPr lang="es-ES" sz="2800" dirty="0" err="1">
                <a:solidFill>
                  <a:srgbClr val="92D050"/>
                </a:solidFill>
              </a:rPr>
              <a:t>izen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sozialean</a:t>
            </a:r>
            <a:r>
              <a:rPr lang="es-ES" sz="2800" dirty="0">
                <a:solidFill>
                  <a:srgbClr val="92D050"/>
                </a:solidFill>
              </a:rPr>
              <a:t>, </a:t>
            </a:r>
            <a:r>
              <a:rPr lang="es-ES" sz="2800" dirty="0" err="1">
                <a:solidFill>
                  <a:srgbClr val="92D050"/>
                </a:solidFill>
              </a:rPr>
              <a:t>bazkide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komanditario</a:t>
            </a:r>
            <a:r>
              <a:rPr lang="es-ES" sz="2800" dirty="0">
                <a:solidFill>
                  <a:srgbClr val="92D050"/>
                </a:solidFill>
              </a:rPr>
              <a:t> baten </a:t>
            </a:r>
            <a:r>
              <a:rPr lang="es-ES" sz="2800" dirty="0" err="1">
                <a:solidFill>
                  <a:srgbClr val="92D050"/>
                </a:solidFill>
              </a:rPr>
              <a:t>izena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agertuz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gero</a:t>
            </a:r>
            <a:r>
              <a:rPr lang="es-ES" sz="2800" dirty="0">
                <a:solidFill>
                  <a:srgbClr val="92D050"/>
                </a:solidFill>
              </a:rPr>
              <a:t>, </a:t>
            </a:r>
            <a:r>
              <a:rPr lang="es-ES" sz="2800" dirty="0" err="1">
                <a:solidFill>
                  <a:srgbClr val="92D050"/>
                </a:solidFill>
              </a:rPr>
              <a:t>hirugarrenen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aurrean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kolektiboen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erantzukizun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berbera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izango</a:t>
            </a:r>
            <a:r>
              <a:rPr lang="es-ES" sz="2800" dirty="0">
                <a:solidFill>
                  <a:srgbClr val="92D050"/>
                </a:solidFill>
              </a:rPr>
              <a:t> du, eta </a:t>
            </a:r>
            <a:r>
              <a:rPr lang="es-ES" sz="2800" dirty="0" err="1">
                <a:solidFill>
                  <a:srgbClr val="92D050"/>
                </a:solidFill>
              </a:rPr>
              <a:t>berari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dagozkion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eskubideak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mantenduko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ditu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/>
              <a:t>(MK 147. art.).</a:t>
            </a:r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redondeado 3"/>
          <p:cNvSpPr/>
          <p:nvPr/>
        </p:nvSpPr>
        <p:spPr>
          <a:xfrm>
            <a:off x="1181111" y="1563791"/>
            <a:ext cx="2088232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administrazioa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109103" y="2822145"/>
            <a:ext cx="2232248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Informazio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eskubidea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109103" y="4126686"/>
            <a:ext cx="2232248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Zor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sozialekiko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erantzukizuna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273181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endParaRPr lang="es-ES" sz="2800" dirty="0"/>
          </a:p>
          <a:p>
            <a:pPr algn="just">
              <a:buFontTx/>
              <a:buNone/>
            </a:pPr>
            <a:endParaRPr lang="es-ES" sz="2800" dirty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endParaRPr lang="es-ES" sz="2800" dirty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" sz="2800" dirty="0" err="1">
                <a:solidFill>
                  <a:srgbClr val="FF0000"/>
                </a:solidFill>
              </a:rPr>
              <a:t>Berezitasunak</a:t>
            </a:r>
            <a:r>
              <a:rPr lang="es-ES" sz="2800" dirty="0"/>
              <a:t>: </a:t>
            </a:r>
            <a:r>
              <a:rPr lang="es-ES" sz="2800" dirty="0" err="1">
                <a:solidFill>
                  <a:srgbClr val="0070C0"/>
                </a:solidFill>
              </a:rPr>
              <a:t>administratzaile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izateagatik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/>
              <a:t>bazkide</a:t>
            </a:r>
            <a:r>
              <a:rPr lang="es-ES" sz="2800" dirty="0"/>
              <a:t> </a:t>
            </a:r>
            <a:r>
              <a:rPr lang="es-ES" sz="2800" dirty="0" err="1"/>
              <a:t>kolektiboaren</a:t>
            </a:r>
            <a:r>
              <a:rPr lang="es-ES" sz="2800" dirty="0"/>
              <a:t> </a:t>
            </a:r>
            <a:r>
              <a:rPr lang="es-ES" sz="2800" dirty="0" err="1"/>
              <a:t>kondizioa</a:t>
            </a:r>
            <a:r>
              <a:rPr lang="es-ES" sz="2800" dirty="0"/>
              <a:t> </a:t>
            </a:r>
            <a:r>
              <a:rPr lang="es-ES" sz="2800" dirty="0" err="1"/>
              <a:t>bereganatzen</a:t>
            </a:r>
            <a:r>
              <a:rPr lang="es-ES" sz="2800" dirty="0"/>
              <a:t> da: </a:t>
            </a:r>
            <a:r>
              <a:rPr lang="es-ES" sz="2800" dirty="0" err="1"/>
              <a:t>beraz</a:t>
            </a:r>
            <a:r>
              <a:rPr lang="es-ES" sz="2800" dirty="0"/>
              <a:t>, </a:t>
            </a:r>
            <a:r>
              <a:rPr lang="es-ES" sz="2800" dirty="0" err="1">
                <a:solidFill>
                  <a:srgbClr val="0070C0"/>
                </a:solidFill>
              </a:rPr>
              <a:t>zor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sozialekiko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erantzukizun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/>
              <a:t>subsidiarioa</a:t>
            </a:r>
            <a:r>
              <a:rPr lang="es-ES" sz="2800" dirty="0"/>
              <a:t>, </a:t>
            </a:r>
            <a:r>
              <a:rPr lang="es-ES" sz="2800" dirty="0" err="1"/>
              <a:t>pertsonala</a:t>
            </a:r>
            <a:r>
              <a:rPr lang="es-ES" sz="2800" dirty="0"/>
              <a:t> eta </a:t>
            </a:r>
            <a:r>
              <a:rPr lang="es-ES" sz="2800" dirty="0" err="1"/>
              <a:t>mugagabea</a:t>
            </a:r>
            <a:r>
              <a:rPr lang="es-ES" sz="2800" dirty="0"/>
              <a:t>. </a:t>
            </a:r>
            <a:r>
              <a:rPr lang="es-ES" sz="2800" dirty="0" err="1"/>
              <a:t>Konpentsazioz</a:t>
            </a:r>
            <a:r>
              <a:rPr lang="es-ES" sz="2800" dirty="0"/>
              <a:t>: </a:t>
            </a:r>
            <a:r>
              <a:rPr lang="es-ES" sz="2800" dirty="0" err="1"/>
              <a:t>administratzaile-karguan</a:t>
            </a:r>
            <a:r>
              <a:rPr lang="es-ES" sz="2800" dirty="0"/>
              <a:t> </a:t>
            </a:r>
            <a:r>
              <a:rPr lang="es-ES" sz="2800" dirty="0" err="1"/>
              <a:t>egonkortasun</a:t>
            </a:r>
            <a:r>
              <a:rPr lang="es-ES" sz="2800" dirty="0"/>
              <a:t> </a:t>
            </a:r>
            <a:r>
              <a:rPr lang="es-ES" sz="2800" dirty="0" err="1"/>
              <a:t>gehiago</a:t>
            </a:r>
            <a:r>
              <a:rPr lang="es-ES" sz="2800" dirty="0"/>
              <a:t> </a:t>
            </a:r>
            <a:r>
              <a:rPr lang="es-ES" sz="2800" dirty="0" err="1"/>
              <a:t>dute</a:t>
            </a:r>
            <a:r>
              <a:rPr lang="es-ES" sz="2800" dirty="0"/>
              <a:t> (KBL 252. art.): </a:t>
            </a:r>
            <a:r>
              <a:rPr lang="es-ES" sz="2800" b="1" dirty="0"/>
              <a:t>«Si la separación tiene lugar sin justa causa el socio tendrá derecho a la indemnización de daños y perjuicios».</a:t>
            </a:r>
            <a:endParaRPr lang="es-ES" sz="2800" dirty="0"/>
          </a:p>
          <a:p>
            <a:pPr algn="just">
              <a:buFontTx/>
              <a:buNone/>
            </a:pPr>
            <a:r>
              <a:rPr lang="es-ES" sz="2800" dirty="0" err="1">
                <a:solidFill>
                  <a:srgbClr val="FF0000"/>
                </a:solidFill>
              </a:rPr>
              <a:t>Araudia</a:t>
            </a:r>
            <a:r>
              <a:rPr lang="es-ES" sz="2800" dirty="0"/>
              <a:t>: </a:t>
            </a:r>
            <a:r>
              <a:rPr lang="es-ES" sz="2800" dirty="0" err="1"/>
              <a:t>KBLan</a:t>
            </a:r>
            <a:r>
              <a:rPr lang="es-ES" sz="2800" dirty="0"/>
              <a:t> figura </a:t>
            </a:r>
            <a:r>
              <a:rPr lang="es-ES" sz="2800" dirty="0" err="1"/>
              <a:t>honi</a:t>
            </a:r>
            <a:r>
              <a:rPr lang="es-ES" sz="2800" dirty="0"/>
              <a:t> </a:t>
            </a:r>
            <a:r>
              <a:rPr lang="es-ES" sz="2800" dirty="0" err="1"/>
              <a:t>dagozkion</a:t>
            </a:r>
            <a:r>
              <a:rPr lang="es-ES" sz="2800" dirty="0"/>
              <a:t> </a:t>
            </a:r>
            <a:r>
              <a:rPr lang="es-ES" sz="2800" dirty="0" err="1"/>
              <a:t>arau</a:t>
            </a:r>
            <a:r>
              <a:rPr lang="es-ES" sz="2800" dirty="0"/>
              <a:t> </a:t>
            </a:r>
            <a:r>
              <a:rPr lang="es-ES" sz="2800" dirty="0" err="1"/>
              <a:t>propioak</a:t>
            </a:r>
            <a:r>
              <a:rPr lang="es-ES" sz="2800" dirty="0"/>
              <a:t> eta, </a:t>
            </a:r>
            <a:r>
              <a:rPr lang="es-ES" sz="2800" dirty="0" err="1"/>
              <a:t>bertan</a:t>
            </a:r>
            <a:r>
              <a:rPr lang="es-ES" sz="2800" dirty="0"/>
              <a:t> </a:t>
            </a:r>
            <a:r>
              <a:rPr lang="es-ES" sz="2800" dirty="0" err="1"/>
              <a:t>aurreikusten</a:t>
            </a:r>
            <a:r>
              <a:rPr lang="es-ES" sz="2800" dirty="0"/>
              <a:t> </a:t>
            </a:r>
            <a:r>
              <a:rPr lang="es-ES" sz="2800" dirty="0" err="1"/>
              <a:t>ez</a:t>
            </a:r>
            <a:r>
              <a:rPr lang="es-ES" sz="2800" dirty="0"/>
              <a:t> </a:t>
            </a:r>
            <a:r>
              <a:rPr lang="es-ES" sz="2800" dirty="0" err="1"/>
              <a:t>dena</a:t>
            </a:r>
            <a:r>
              <a:rPr lang="es-ES" sz="2800" dirty="0"/>
              <a:t> </a:t>
            </a:r>
            <a:r>
              <a:rPr lang="es-ES" sz="2800" dirty="0" err="1"/>
              <a:t>osatuko</a:t>
            </a:r>
            <a:r>
              <a:rPr lang="es-ES" sz="2800" dirty="0"/>
              <a:t> da </a:t>
            </a:r>
            <a:r>
              <a:rPr lang="es-ES" sz="2800" dirty="0" err="1"/>
              <a:t>Baltzu</a:t>
            </a:r>
            <a:r>
              <a:rPr lang="es-ES" sz="2800" dirty="0"/>
              <a:t> </a:t>
            </a:r>
            <a:r>
              <a:rPr lang="es-ES" sz="2800" dirty="0" err="1"/>
              <a:t>Anonimoarentzat</a:t>
            </a:r>
            <a:r>
              <a:rPr lang="es-ES" sz="2800" dirty="0"/>
              <a:t> </a:t>
            </a:r>
            <a:r>
              <a:rPr lang="es-ES" sz="2800" dirty="0" err="1"/>
              <a:t>ezarrita</a:t>
            </a:r>
            <a:r>
              <a:rPr lang="es-ES" sz="2800" dirty="0"/>
              <a:t> </a:t>
            </a:r>
            <a:r>
              <a:rPr lang="es-ES" sz="2800" dirty="0" err="1"/>
              <a:t>dagoen</a:t>
            </a:r>
            <a:r>
              <a:rPr lang="es-ES" sz="2800" dirty="0"/>
              <a:t> </a:t>
            </a:r>
            <a:r>
              <a:rPr lang="es-ES" sz="2800" dirty="0" err="1"/>
              <a:t>erregimenarekin</a:t>
            </a:r>
            <a:r>
              <a:rPr lang="es-ES" sz="2800" dirty="0"/>
              <a:t>.</a:t>
            </a:r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Akziozko</a:t>
            </a:r>
            <a:r>
              <a:rPr lang="es-ES" dirty="0" smtClean="0"/>
              <a:t>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komanditarioa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2351584" y="1628800"/>
            <a:ext cx="28803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kolektiboa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663952" y="1628800"/>
            <a:ext cx="28803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komanditarioa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31982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s-ES" dirty="0" smtClean="0"/>
              <a:t> </a:t>
            </a:r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r>
              <a:rPr lang="es-ES" dirty="0" smtClean="0"/>
              <a:t>«</a:t>
            </a:r>
            <a:r>
              <a:rPr lang="es-ES" dirty="0" err="1" smtClean="0"/>
              <a:t>Izen</a:t>
            </a:r>
            <a:r>
              <a:rPr lang="es-ES" dirty="0" smtClean="0"/>
              <a:t> </a:t>
            </a:r>
            <a:r>
              <a:rPr lang="es-ES" dirty="0" err="1" smtClean="0"/>
              <a:t>sozial</a:t>
            </a:r>
            <a:r>
              <a:rPr lang="es-ES" dirty="0" smtClean="0"/>
              <a:t> </a:t>
            </a:r>
            <a:r>
              <a:rPr lang="es-ES" dirty="0" err="1" smtClean="0"/>
              <a:t>bateratu</a:t>
            </a:r>
            <a:r>
              <a:rPr lang="es-ES" dirty="0" smtClean="0"/>
              <a:t> </a:t>
            </a:r>
            <a:r>
              <a:rPr lang="es-ES" dirty="0" err="1" smtClean="0"/>
              <a:t>batekin</a:t>
            </a:r>
            <a:r>
              <a:rPr lang="es-ES" dirty="0" smtClean="0"/>
              <a:t>, </a:t>
            </a:r>
            <a:r>
              <a:rPr lang="es-ES" dirty="0" err="1" smtClean="0"/>
              <a:t>merkataritza</a:t>
            </a:r>
            <a:r>
              <a:rPr lang="es-ES" dirty="0" smtClean="0"/>
              <a:t> </a:t>
            </a:r>
            <a:r>
              <a:rPr lang="es-ES" dirty="0" err="1" smtClean="0"/>
              <a:t>jarduera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gauzatzeko</a:t>
            </a:r>
            <a:r>
              <a:rPr lang="es-ES" dirty="0" smtClean="0"/>
              <a:t> </a:t>
            </a:r>
            <a:r>
              <a:rPr lang="es-ES" dirty="0" err="1" smtClean="0"/>
              <a:t>eratzen</a:t>
            </a:r>
            <a:r>
              <a:rPr lang="es-ES" dirty="0" smtClean="0"/>
              <a:t> den </a:t>
            </a:r>
            <a:r>
              <a:rPr lang="es-ES" dirty="0" err="1" smtClean="0"/>
              <a:t>kanpoko</a:t>
            </a:r>
            <a:r>
              <a:rPr lang="es-ES" dirty="0" smtClean="0"/>
              <a:t> </a:t>
            </a:r>
            <a:r>
              <a:rPr lang="es-ES" dirty="0" err="1" smtClean="0"/>
              <a:t>baltzua</a:t>
            </a:r>
            <a:r>
              <a:rPr lang="es-ES" dirty="0" smtClean="0"/>
              <a:t>, </a:t>
            </a:r>
            <a:r>
              <a:rPr lang="es-ES" dirty="0" err="1" smtClean="0"/>
              <a:t>bazkideek</a:t>
            </a:r>
            <a:r>
              <a:rPr lang="es-ES" dirty="0" smtClean="0"/>
              <a:t> </a:t>
            </a:r>
            <a:r>
              <a:rPr lang="es-ES" dirty="0" err="1" smtClean="0"/>
              <a:t>mugagabeko</a:t>
            </a:r>
            <a:r>
              <a:rPr lang="es-ES" dirty="0" smtClean="0"/>
              <a:t> </a:t>
            </a:r>
            <a:r>
              <a:rPr lang="es-ES" dirty="0" err="1" smtClean="0"/>
              <a:t>erantzukizuna</a:t>
            </a:r>
            <a:r>
              <a:rPr lang="es-ES" dirty="0" smtClean="0"/>
              <a:t> </a:t>
            </a:r>
            <a:r>
              <a:rPr lang="es-ES" dirty="0" err="1" smtClean="0"/>
              <a:t>dutelarik</a:t>
            </a:r>
            <a:r>
              <a:rPr lang="es-ES" dirty="0" smtClean="0"/>
              <a:t>»: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Ezaugarriak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4223792" y="1481328"/>
            <a:ext cx="3312368" cy="787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Kontzeptua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1981200" y="4005064"/>
            <a:ext cx="224259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Merkataritza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jarduera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gauzatu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3791744" y="4792968"/>
            <a:ext cx="2088232" cy="15883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600" dirty="0" err="1">
                <a:solidFill>
                  <a:prstClr val="white"/>
                </a:solidFill>
                <a:latin typeface="Lucida Sans Unicode"/>
              </a:rPr>
              <a:t>Izen</a:t>
            </a:r>
            <a:r>
              <a:rPr lang="es-ES" sz="1600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sz="1600" dirty="0" err="1">
                <a:solidFill>
                  <a:prstClr val="white"/>
                </a:solidFill>
                <a:latin typeface="Lucida Sans Unicode"/>
              </a:rPr>
              <a:t>sozial</a:t>
            </a:r>
            <a:r>
              <a:rPr lang="es-ES" sz="1600" dirty="0">
                <a:solidFill>
                  <a:prstClr val="white"/>
                </a:solidFill>
                <a:latin typeface="Lucida Sans Unicode"/>
              </a:rPr>
              <a:t> baten </a:t>
            </a:r>
            <a:r>
              <a:rPr lang="es-ES" sz="1600" dirty="0" err="1">
                <a:solidFill>
                  <a:prstClr val="white"/>
                </a:solidFill>
                <a:latin typeface="Lucida Sans Unicode"/>
              </a:rPr>
              <a:t>menpean</a:t>
            </a:r>
            <a:r>
              <a:rPr lang="es-ES" sz="1600" dirty="0">
                <a:solidFill>
                  <a:prstClr val="white"/>
                </a:solidFill>
                <a:latin typeface="Lucida Sans Unicode"/>
              </a:rPr>
              <a:t> = </a:t>
            </a:r>
            <a:r>
              <a:rPr lang="es-ES" sz="1600" dirty="0" err="1">
                <a:solidFill>
                  <a:prstClr val="white"/>
                </a:solidFill>
                <a:latin typeface="Lucida Sans Unicode"/>
              </a:rPr>
              <a:t>izatezko</a:t>
            </a:r>
            <a:r>
              <a:rPr lang="es-ES" sz="1600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sz="1600" dirty="0" err="1">
                <a:solidFill>
                  <a:prstClr val="white"/>
                </a:solidFill>
                <a:latin typeface="Lucida Sans Unicode"/>
              </a:rPr>
              <a:t>publizitatea</a:t>
            </a:r>
            <a:endParaRPr lang="es-ES" sz="1600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5807968" y="5373216"/>
            <a:ext cx="3528392" cy="12961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600" dirty="0" err="1">
                <a:solidFill>
                  <a:prstClr val="black"/>
                </a:solidFill>
                <a:latin typeface="Lucida Sans Unicode"/>
              </a:rPr>
              <a:t>Bazkideen</a:t>
            </a:r>
            <a:r>
              <a:rPr lang="es-ES" sz="1600" dirty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s-ES" sz="1600" dirty="0" err="1">
                <a:solidFill>
                  <a:prstClr val="black"/>
                </a:solidFill>
                <a:latin typeface="Lucida Sans Unicode"/>
              </a:rPr>
              <a:t>zor</a:t>
            </a:r>
            <a:r>
              <a:rPr lang="es-ES" sz="1600" dirty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s-ES" sz="1600" dirty="0" err="1">
                <a:solidFill>
                  <a:prstClr val="black"/>
                </a:solidFill>
                <a:latin typeface="Lucida Sans Unicode"/>
              </a:rPr>
              <a:t>sozialengatiko</a:t>
            </a:r>
            <a:r>
              <a:rPr lang="es-ES" sz="1600" dirty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s-ES" sz="1600" dirty="0" err="1">
                <a:solidFill>
                  <a:prstClr val="black"/>
                </a:solidFill>
                <a:latin typeface="Lucida Sans Unicode"/>
              </a:rPr>
              <a:t>erantzukizuna</a:t>
            </a:r>
            <a:r>
              <a:rPr lang="es-ES" sz="1600" dirty="0">
                <a:solidFill>
                  <a:prstClr val="black"/>
                </a:solidFill>
                <a:latin typeface="Lucida Sans Unicode"/>
              </a:rPr>
              <a:t> = </a:t>
            </a:r>
            <a:r>
              <a:rPr lang="es-ES" sz="1600" b="1" dirty="0" err="1">
                <a:solidFill>
                  <a:srgbClr val="FF0000"/>
                </a:solidFill>
                <a:latin typeface="Lucida Sans Unicode"/>
              </a:rPr>
              <a:t>subsidiarioa</a:t>
            </a:r>
            <a:endParaRPr lang="es-ES" sz="1600" b="1" dirty="0">
              <a:solidFill>
                <a:srgbClr val="FF0000"/>
              </a:solidFill>
              <a:latin typeface="Lucida Sans Unicode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6528048" y="4005064"/>
            <a:ext cx="39604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pertsonalista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hutsa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: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jabetza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eta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kudeaketa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elkarturik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 flipH="1">
            <a:off x="4367808" y="4005064"/>
            <a:ext cx="936104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>
            <a:off x="5159896" y="4005064"/>
            <a:ext cx="432048" cy="787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5879976" y="4005064"/>
            <a:ext cx="576064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6456040" y="4005064"/>
            <a:ext cx="28803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17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58091" y="1386627"/>
            <a:ext cx="10524309" cy="500110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endParaRPr lang="es-ES" dirty="0" smtClean="0">
              <a:solidFill>
                <a:srgbClr val="FF0000"/>
              </a:solidFill>
            </a:endParaRPr>
          </a:p>
          <a:p>
            <a:pPr algn="just"/>
            <a:endParaRPr lang="es-ES" dirty="0">
              <a:solidFill>
                <a:srgbClr val="FF0000"/>
              </a:solidFill>
            </a:endParaRPr>
          </a:p>
          <a:p>
            <a:pPr algn="just"/>
            <a:endParaRPr lang="es-ES" dirty="0" smtClean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                         </a:t>
            </a:r>
            <a:r>
              <a:rPr lang="es-ES" dirty="0" smtClean="0"/>
              <a:t>   </a:t>
            </a:r>
          </a:p>
          <a:p>
            <a:pPr marL="109728" indent="0" algn="just">
              <a:buNone/>
            </a:pP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smtClean="0">
                <a:solidFill>
                  <a:srgbClr val="FF0000"/>
                </a:solidFill>
              </a:rPr>
              <a:t>                            </a:t>
            </a:r>
            <a:r>
              <a:rPr lang="es-ES" b="1" dirty="0" err="1" smtClean="0">
                <a:solidFill>
                  <a:srgbClr val="FF0000"/>
                </a:solidFill>
              </a:rPr>
              <a:t>Eskritura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publikoa</a:t>
            </a:r>
            <a:r>
              <a:rPr lang="es-ES" b="1" dirty="0" smtClean="0">
                <a:solidFill>
                  <a:srgbClr val="FF0000"/>
                </a:solidFill>
              </a:rPr>
              <a:t> +</a:t>
            </a:r>
            <a:endParaRPr lang="es-ES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s-ES" b="1" dirty="0" smtClean="0">
                <a:solidFill>
                  <a:srgbClr val="FF0000"/>
                </a:solidFill>
              </a:rPr>
              <a:t>                             </a:t>
            </a:r>
            <a:r>
              <a:rPr lang="es-ES" b="1" dirty="0" err="1" smtClean="0">
                <a:solidFill>
                  <a:srgbClr val="FF0000"/>
                </a:solidFill>
              </a:rPr>
              <a:t>inskripzioa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Merkataritza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Erregistroan</a:t>
            </a:r>
            <a:r>
              <a:rPr lang="es-ES" dirty="0" smtClean="0"/>
              <a:t>: </a:t>
            </a:r>
          </a:p>
          <a:p>
            <a:pPr marL="109728" indent="0" algn="just">
              <a:buNone/>
            </a:pPr>
            <a:endParaRPr lang="es-ES" b="1" dirty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r>
              <a:rPr lang="es-ES" b="1" dirty="0" smtClean="0">
                <a:solidFill>
                  <a:srgbClr val="0070C0"/>
                </a:solidFill>
              </a:rPr>
              <a:t>                              EZ DIRA UKANBEHAR ERATZAILEAK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Hala ere, </a:t>
            </a:r>
            <a:r>
              <a:rPr lang="es-ES" dirty="0" err="1" smtClean="0"/>
              <a:t>legez</a:t>
            </a:r>
            <a:r>
              <a:rPr lang="es-ES" dirty="0" smtClean="0"/>
              <a:t>, </a:t>
            </a:r>
            <a:r>
              <a:rPr lang="es-ES" dirty="0" err="1" smtClean="0"/>
              <a:t>jasotzen</a:t>
            </a:r>
            <a:r>
              <a:rPr lang="es-ES" dirty="0" smtClean="0"/>
              <a:t> da </a:t>
            </a:r>
            <a:r>
              <a:rPr lang="es-ES" dirty="0" err="1" smtClean="0"/>
              <a:t>eskrituran</a:t>
            </a:r>
            <a:r>
              <a:rPr lang="es-ES" dirty="0" smtClean="0"/>
              <a:t> jaso </a:t>
            </a:r>
            <a:r>
              <a:rPr lang="es-ES" dirty="0" err="1" smtClean="0"/>
              <a:t>beharreko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gutxienezko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edukia</a:t>
            </a:r>
            <a:r>
              <a:rPr lang="es-ES" dirty="0"/>
              <a:t> </a:t>
            </a:r>
            <a:r>
              <a:rPr lang="es-ES" dirty="0" smtClean="0"/>
              <a:t>(MK 125. art.)</a:t>
            </a:r>
          </a:p>
          <a:p>
            <a:pPr algn="just"/>
            <a:endParaRPr lang="es-ES" dirty="0" smtClean="0"/>
          </a:p>
          <a:p>
            <a:pPr marL="109728" indent="0" algn="just">
              <a:buNone/>
            </a:pPr>
            <a:r>
              <a:rPr lang="es-ES" sz="1700" dirty="0"/>
              <a:t>   </a:t>
            </a:r>
            <a:r>
              <a:rPr lang="es-ES" sz="2300" dirty="0"/>
              <a:t>                                    </a:t>
            </a:r>
            <a:r>
              <a:rPr lang="es-ES" sz="2300" b="1" dirty="0">
                <a:solidFill>
                  <a:srgbClr val="FF0000"/>
                </a:solidFill>
              </a:rPr>
              <a:t>SUBJEKTIBOA</a:t>
            </a:r>
            <a:r>
              <a:rPr lang="es-ES" sz="2300" dirty="0"/>
              <a:t>: </a:t>
            </a:r>
            <a:r>
              <a:rPr lang="es-ES" sz="2300" dirty="0" err="1"/>
              <a:t>bazkide</a:t>
            </a:r>
            <a:r>
              <a:rPr lang="es-ES" sz="2300" dirty="0"/>
              <a:t> </a:t>
            </a:r>
            <a:r>
              <a:rPr lang="es-ES" sz="2300" dirty="0" err="1"/>
              <a:t>guztien</a:t>
            </a:r>
            <a:r>
              <a:rPr lang="es-ES" sz="2300" dirty="0"/>
              <a:t> </a:t>
            </a:r>
            <a:r>
              <a:rPr lang="es-ES" sz="2300" dirty="0" err="1"/>
              <a:t>izenarekin</a:t>
            </a:r>
            <a:r>
              <a:rPr lang="es-ES" sz="2300" dirty="0"/>
              <a:t> </a:t>
            </a:r>
            <a:r>
              <a:rPr lang="es-ES" sz="2300" dirty="0" err="1"/>
              <a:t>edo</a:t>
            </a:r>
            <a:r>
              <a:rPr lang="es-ES" sz="2300" dirty="0"/>
              <a:t> </a:t>
            </a:r>
            <a:r>
              <a:rPr lang="es-ES" sz="2300" dirty="0" err="1"/>
              <a:t>batzuen</a:t>
            </a:r>
            <a:r>
              <a:rPr lang="es-ES" sz="2300" dirty="0"/>
              <a:t> </a:t>
            </a:r>
            <a:r>
              <a:rPr lang="es-ES" sz="2300" dirty="0" err="1"/>
              <a:t>edo</a:t>
            </a:r>
            <a:r>
              <a:rPr lang="es-ES" sz="2300" dirty="0"/>
              <a:t> baten   </a:t>
            </a:r>
          </a:p>
          <a:p>
            <a:pPr marL="109728" indent="0" algn="just">
              <a:buNone/>
            </a:pPr>
            <a:r>
              <a:rPr lang="es-ES" sz="2300" dirty="0"/>
              <a:t>                                    </a:t>
            </a:r>
            <a:r>
              <a:rPr lang="es-ES" sz="2300" dirty="0" err="1"/>
              <a:t>izenarekin</a:t>
            </a:r>
            <a:r>
              <a:rPr lang="es-ES" sz="2300" dirty="0"/>
              <a:t> (</a:t>
            </a:r>
            <a:r>
              <a:rPr lang="es-ES" sz="2300" dirty="0" err="1"/>
              <a:t>bi</a:t>
            </a:r>
            <a:r>
              <a:rPr lang="es-ES" sz="2300" dirty="0"/>
              <a:t> </a:t>
            </a:r>
            <a:r>
              <a:rPr lang="es-ES" sz="2300" dirty="0" err="1"/>
              <a:t>kasu</a:t>
            </a:r>
            <a:r>
              <a:rPr lang="es-ES" sz="2300" dirty="0"/>
              <a:t> </a:t>
            </a:r>
            <a:r>
              <a:rPr lang="es-ES" sz="2300" dirty="0" err="1"/>
              <a:t>hauetan</a:t>
            </a:r>
            <a:r>
              <a:rPr lang="es-ES" sz="2300" dirty="0"/>
              <a:t> </a:t>
            </a:r>
            <a:r>
              <a:rPr lang="es-ES" sz="2300" dirty="0" err="1"/>
              <a:t>gehitu</a:t>
            </a:r>
            <a:r>
              <a:rPr lang="es-ES" sz="2300" dirty="0"/>
              <a:t> </a:t>
            </a:r>
            <a:r>
              <a:rPr lang="es-ES" sz="2300" dirty="0" err="1"/>
              <a:t>behar</a:t>
            </a:r>
            <a:r>
              <a:rPr lang="es-ES" sz="2300" dirty="0"/>
              <a:t> </a:t>
            </a:r>
            <a:r>
              <a:rPr lang="es-ES" sz="2300" dirty="0" err="1"/>
              <a:t>zaio</a:t>
            </a:r>
            <a:r>
              <a:rPr lang="es-ES" sz="2300" dirty="0"/>
              <a:t> «</a:t>
            </a:r>
            <a:r>
              <a:rPr lang="es-ES" sz="2300" dirty="0">
                <a:solidFill>
                  <a:srgbClr val="0070C0"/>
                </a:solidFill>
              </a:rPr>
              <a:t>y compañía</a:t>
            </a:r>
            <a:r>
              <a:rPr lang="es-ES" sz="2300" dirty="0"/>
              <a:t>» </a:t>
            </a:r>
            <a:r>
              <a:rPr lang="es-ES" sz="2300" dirty="0" err="1"/>
              <a:t>edo</a:t>
            </a:r>
            <a:r>
              <a:rPr lang="es-ES" sz="2300" dirty="0"/>
              <a:t>   </a:t>
            </a:r>
          </a:p>
          <a:p>
            <a:pPr marL="109728" indent="0" algn="just">
              <a:buNone/>
            </a:pPr>
            <a:r>
              <a:rPr lang="es-ES" sz="2300" dirty="0"/>
              <a:t>                                    «</a:t>
            </a:r>
            <a:r>
              <a:rPr lang="es-ES" sz="2300" dirty="0">
                <a:solidFill>
                  <a:srgbClr val="0070C0"/>
                </a:solidFill>
              </a:rPr>
              <a:t>y cía</a:t>
            </a:r>
            <a:r>
              <a:rPr lang="es-ES" sz="2300" dirty="0"/>
              <a:t>.».</a:t>
            </a:r>
          </a:p>
          <a:p>
            <a:pPr algn="just"/>
            <a:endParaRPr lang="es-ES" sz="2800" b="1" dirty="0"/>
          </a:p>
          <a:p>
            <a:pPr marL="109728" indent="0" algn="just">
              <a:buNone/>
            </a:pPr>
            <a:r>
              <a:rPr lang="es-ES" sz="2200" b="1" dirty="0">
                <a:solidFill>
                  <a:srgbClr val="FF0000"/>
                </a:solidFill>
              </a:rPr>
              <a:t>                                </a:t>
            </a:r>
          </a:p>
          <a:p>
            <a:pPr marL="109728" indent="0" algn="just">
              <a:buNone/>
            </a:pPr>
            <a:r>
              <a:rPr lang="es-ES" sz="2200" b="1" dirty="0">
                <a:solidFill>
                  <a:srgbClr val="FF0000"/>
                </a:solidFill>
              </a:rPr>
              <a:t>                                       </a:t>
            </a:r>
            <a:r>
              <a:rPr lang="es-ES" sz="2200" b="1" dirty="0" err="1" smtClean="0">
                <a:solidFill>
                  <a:srgbClr val="FF0000"/>
                </a:solidFill>
              </a:rPr>
              <a:t>baltzutik</a:t>
            </a:r>
            <a:r>
              <a:rPr lang="es-ES" sz="2200" b="1" dirty="0" smtClean="0">
                <a:solidFill>
                  <a:srgbClr val="FF0000"/>
                </a:solidFill>
              </a:rPr>
              <a:t> </a:t>
            </a:r>
            <a:r>
              <a:rPr lang="es-ES" sz="2200" b="1" dirty="0" err="1">
                <a:solidFill>
                  <a:srgbClr val="FF0000"/>
                </a:solidFill>
              </a:rPr>
              <a:t>ateraz</a:t>
            </a:r>
            <a:r>
              <a:rPr lang="es-ES" sz="2200" b="1" dirty="0">
                <a:solidFill>
                  <a:srgbClr val="FF0000"/>
                </a:solidFill>
              </a:rPr>
              <a:t> </a:t>
            </a:r>
            <a:r>
              <a:rPr lang="es-ES" sz="2200" b="1" dirty="0" err="1">
                <a:solidFill>
                  <a:srgbClr val="FF0000"/>
                </a:solidFill>
              </a:rPr>
              <a:t>gero</a:t>
            </a:r>
            <a:r>
              <a:rPr lang="es-ES" sz="2200" b="1" dirty="0">
                <a:solidFill>
                  <a:srgbClr val="FF0000"/>
                </a:solidFill>
              </a:rPr>
              <a:t> </a:t>
            </a:r>
            <a:r>
              <a:rPr lang="es-ES" sz="2200" b="1" dirty="0" err="1">
                <a:solidFill>
                  <a:srgbClr val="FF0000"/>
                </a:solidFill>
              </a:rPr>
              <a:t>aldaketa</a:t>
            </a:r>
            <a:r>
              <a:rPr lang="es-ES" sz="2200" b="1" dirty="0">
                <a:solidFill>
                  <a:srgbClr val="FF0000"/>
                </a:solidFill>
              </a:rPr>
              <a:t> </a:t>
            </a:r>
            <a:r>
              <a:rPr lang="es-ES" sz="2200" b="1" dirty="0" err="1">
                <a:solidFill>
                  <a:srgbClr val="FF0000"/>
                </a:solidFill>
              </a:rPr>
              <a:t>hori</a:t>
            </a:r>
            <a:r>
              <a:rPr lang="es-ES" sz="2200" b="1" dirty="0">
                <a:solidFill>
                  <a:srgbClr val="FF0000"/>
                </a:solidFill>
              </a:rPr>
              <a:t> </a:t>
            </a:r>
            <a:r>
              <a:rPr lang="es-ES" sz="2200" b="1" dirty="0" err="1">
                <a:solidFill>
                  <a:srgbClr val="FF0000"/>
                </a:solidFill>
              </a:rPr>
              <a:t>izen</a:t>
            </a:r>
            <a:r>
              <a:rPr lang="es-ES" sz="2200" b="1" dirty="0">
                <a:solidFill>
                  <a:srgbClr val="FF0000"/>
                </a:solidFill>
              </a:rPr>
              <a:t> </a:t>
            </a:r>
            <a:r>
              <a:rPr lang="es-ES" sz="2200" b="1" dirty="0" err="1">
                <a:solidFill>
                  <a:srgbClr val="FF0000"/>
                </a:solidFill>
              </a:rPr>
              <a:t>sozialean</a:t>
            </a:r>
            <a:r>
              <a:rPr lang="es-ES" sz="2200" b="1" dirty="0">
                <a:solidFill>
                  <a:srgbClr val="FF0000"/>
                </a:solidFill>
              </a:rPr>
              <a:t> jaso </a:t>
            </a:r>
            <a:r>
              <a:rPr lang="es-ES" sz="2200" b="1" dirty="0" err="1">
                <a:solidFill>
                  <a:srgbClr val="FF0000"/>
                </a:solidFill>
              </a:rPr>
              <a:t>behar</a:t>
            </a:r>
            <a:r>
              <a:rPr lang="es-ES" sz="2200" b="1" dirty="0">
                <a:solidFill>
                  <a:srgbClr val="FF0000"/>
                </a:solidFill>
              </a:rPr>
              <a:t> da</a:t>
            </a:r>
            <a:r>
              <a:rPr lang="es-ES" sz="2200" b="1" dirty="0"/>
              <a:t>.</a:t>
            </a:r>
            <a:r>
              <a:rPr lang="es-ES" sz="2800" b="1" dirty="0"/>
              <a:t> Bere </a:t>
            </a:r>
            <a:r>
              <a:rPr lang="es-ES" sz="2800" b="1" dirty="0" err="1"/>
              <a:t>izena</a:t>
            </a:r>
            <a:r>
              <a:rPr lang="es-ES" sz="2800" b="1" dirty="0"/>
              <a:t>   </a:t>
            </a:r>
          </a:p>
          <a:p>
            <a:pPr marL="109728" indent="0" algn="just">
              <a:buNone/>
            </a:pPr>
            <a:r>
              <a:rPr lang="es-ES" sz="2800" b="1" dirty="0"/>
              <a:t>                             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izen</a:t>
            </a:r>
            <a:r>
              <a:rPr lang="es-ES" sz="2800" b="1" dirty="0" smtClean="0"/>
              <a:t> </a:t>
            </a:r>
            <a:r>
              <a:rPr lang="es-ES" sz="2800" b="1" dirty="0" err="1"/>
              <a:t>sozialean</a:t>
            </a:r>
            <a:r>
              <a:rPr lang="es-ES" sz="2800" b="1" dirty="0"/>
              <a:t> </a:t>
            </a:r>
            <a:r>
              <a:rPr lang="es-ES" sz="2800" b="1" dirty="0" err="1"/>
              <a:t>mantentzen</a:t>
            </a:r>
            <a:r>
              <a:rPr lang="es-ES" sz="2800" b="1" dirty="0"/>
              <a:t> </a:t>
            </a:r>
            <a:r>
              <a:rPr lang="es-ES" sz="2800" b="1" dirty="0" err="1"/>
              <a:t>duena</a:t>
            </a:r>
            <a:r>
              <a:rPr lang="es-ES" sz="2800" b="1" dirty="0"/>
              <a:t>, </a:t>
            </a:r>
            <a:r>
              <a:rPr lang="es-ES" sz="2800" b="1" dirty="0" err="1"/>
              <a:t>erantzukizun</a:t>
            </a:r>
            <a:r>
              <a:rPr lang="es-ES" sz="2800" b="1" dirty="0"/>
              <a:t> subsidiario eta </a:t>
            </a:r>
          </a:p>
          <a:p>
            <a:pPr marL="109728" indent="0" algn="just">
              <a:buNone/>
            </a:pPr>
            <a:r>
              <a:rPr lang="es-ES" sz="2800" b="1" dirty="0"/>
              <a:t>                              </a:t>
            </a:r>
            <a:r>
              <a:rPr lang="es-ES" sz="2800" b="1" dirty="0" err="1" smtClean="0"/>
              <a:t>pertsonalpean</a:t>
            </a:r>
            <a:r>
              <a:rPr lang="es-ES" sz="2800" b="1" dirty="0" smtClean="0"/>
              <a:t> </a:t>
            </a:r>
            <a:r>
              <a:rPr lang="es-ES" sz="2800" b="1" dirty="0" err="1"/>
              <a:t>geratuko</a:t>
            </a:r>
            <a:r>
              <a:rPr lang="es-ES" sz="2800" b="1" dirty="0"/>
              <a:t> </a:t>
            </a:r>
            <a:r>
              <a:rPr lang="es-ES" sz="2800" b="1" dirty="0" smtClean="0"/>
              <a:t>da.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4763852" y="1386628"/>
            <a:ext cx="2664296" cy="796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Fundazioa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Lágrima 5"/>
          <p:cNvSpPr/>
          <p:nvPr/>
        </p:nvSpPr>
        <p:spPr>
          <a:xfrm>
            <a:off x="1182296" y="2183578"/>
            <a:ext cx="1872208" cy="1101406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Baltzu-kontratua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Redondear rectángulo de esquina diagonal 6"/>
          <p:cNvSpPr/>
          <p:nvPr/>
        </p:nvSpPr>
        <p:spPr>
          <a:xfrm>
            <a:off x="1470328" y="4476320"/>
            <a:ext cx="1584176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Izen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soziala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19834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r>
              <a:rPr lang="es-ES" sz="1900" dirty="0"/>
              <a:t>A) </a:t>
            </a:r>
            <a:r>
              <a:rPr lang="es-ES" sz="1900" b="1" dirty="0" err="1">
                <a:solidFill>
                  <a:srgbClr val="0070C0"/>
                </a:solidFill>
              </a:rPr>
              <a:t>ondare-eskubideak</a:t>
            </a:r>
            <a:r>
              <a:rPr lang="es-ES" sz="1900" dirty="0"/>
              <a:t>: </a:t>
            </a:r>
          </a:p>
          <a:p>
            <a:pPr marL="109728" indent="0" algn="ctr">
              <a:buNone/>
            </a:pPr>
            <a:r>
              <a:rPr lang="es-ES" sz="1900" dirty="0"/>
              <a:t>                       -</a:t>
            </a:r>
            <a:r>
              <a:rPr lang="es-ES" sz="1900" dirty="0" err="1"/>
              <a:t>irabazietan</a:t>
            </a:r>
            <a:r>
              <a:rPr lang="es-ES" sz="1900" dirty="0"/>
              <a:t> parte </a:t>
            </a:r>
            <a:r>
              <a:rPr lang="es-ES" sz="1900" dirty="0" err="1"/>
              <a:t>hartzeko</a:t>
            </a:r>
            <a:r>
              <a:rPr lang="es-ES" sz="1900" dirty="0"/>
              <a:t> </a:t>
            </a:r>
            <a:r>
              <a:rPr lang="es-ES" sz="1900" dirty="0" err="1"/>
              <a:t>eskubidea</a:t>
            </a:r>
            <a:endParaRPr lang="es-ES" sz="1900" dirty="0"/>
          </a:p>
          <a:p>
            <a:pPr marL="109728" indent="0" algn="ctr">
              <a:buNone/>
            </a:pPr>
            <a:r>
              <a:rPr lang="es-ES" sz="1900" dirty="0"/>
              <a:t>                         -</a:t>
            </a:r>
            <a:r>
              <a:rPr lang="es-ES" sz="1900" dirty="0" err="1"/>
              <a:t>kudeaketak</a:t>
            </a:r>
            <a:r>
              <a:rPr lang="es-ES" sz="1900" dirty="0"/>
              <a:t> </a:t>
            </a:r>
            <a:r>
              <a:rPr lang="es-ES" sz="1900" dirty="0" err="1"/>
              <a:t>eragindako</a:t>
            </a:r>
            <a:r>
              <a:rPr lang="es-ES" sz="1900" dirty="0"/>
              <a:t> </a:t>
            </a:r>
            <a:r>
              <a:rPr lang="es-ES" sz="1900" dirty="0" err="1"/>
              <a:t>gastuengatiko</a:t>
            </a:r>
            <a:r>
              <a:rPr lang="es-ES" sz="1900" dirty="0"/>
              <a:t> </a:t>
            </a:r>
            <a:r>
              <a:rPr lang="es-ES" sz="1900" dirty="0" err="1"/>
              <a:t>kalteordaina</a:t>
            </a:r>
            <a:endParaRPr lang="es-ES" sz="1900" dirty="0"/>
          </a:p>
          <a:p>
            <a:pPr marL="109728" indent="0" algn="ctr">
              <a:buNone/>
            </a:pPr>
            <a:r>
              <a:rPr lang="es-ES" sz="1900" dirty="0"/>
              <a:t>                    -</a:t>
            </a:r>
            <a:r>
              <a:rPr lang="es-ES" sz="1900" dirty="0" err="1"/>
              <a:t>Likidazio-kuota</a:t>
            </a:r>
            <a:r>
              <a:rPr lang="es-ES" sz="1900" dirty="0"/>
              <a:t> </a:t>
            </a:r>
            <a:r>
              <a:rPr lang="es-ES" sz="1900" dirty="0" err="1"/>
              <a:t>jasotzeko</a:t>
            </a:r>
            <a:r>
              <a:rPr lang="es-ES" sz="1900" dirty="0"/>
              <a:t> </a:t>
            </a:r>
            <a:r>
              <a:rPr lang="es-ES" sz="1900" dirty="0" err="1"/>
              <a:t>eskubidea</a:t>
            </a:r>
            <a:endParaRPr lang="es-ES" sz="1900" dirty="0"/>
          </a:p>
          <a:p>
            <a:pPr marL="109728" indent="0" algn="ctr">
              <a:buNone/>
            </a:pPr>
            <a:endParaRPr lang="es-ES" sz="1800" dirty="0"/>
          </a:p>
          <a:p>
            <a:pPr marL="109728" indent="0" algn="ctr">
              <a:buNone/>
            </a:pPr>
            <a:r>
              <a:rPr lang="es-ES" sz="1800" dirty="0"/>
              <a:t>         B) </a:t>
            </a:r>
            <a:r>
              <a:rPr lang="es-ES" sz="1800" b="1" dirty="0" err="1">
                <a:solidFill>
                  <a:srgbClr val="0070C0"/>
                </a:solidFill>
              </a:rPr>
              <a:t>eskubide</a:t>
            </a:r>
            <a:r>
              <a:rPr lang="es-ES" sz="1800" dirty="0">
                <a:solidFill>
                  <a:srgbClr val="0070C0"/>
                </a:solidFill>
              </a:rPr>
              <a:t> </a:t>
            </a:r>
            <a:r>
              <a:rPr lang="es-ES" sz="1800" b="1" dirty="0" err="1">
                <a:solidFill>
                  <a:srgbClr val="0070C0"/>
                </a:solidFill>
              </a:rPr>
              <a:t>administratiboak</a:t>
            </a:r>
            <a:r>
              <a:rPr lang="es-ES" sz="1800" dirty="0"/>
              <a:t>:</a:t>
            </a:r>
          </a:p>
          <a:p>
            <a:pPr marL="109728" indent="0" algn="ctr">
              <a:buNone/>
            </a:pPr>
            <a:r>
              <a:rPr lang="es-ES" sz="1800" dirty="0"/>
              <a:t>                                    -</a:t>
            </a:r>
            <a:r>
              <a:rPr lang="es-ES" sz="1800" dirty="0" err="1"/>
              <a:t>baltzuaren</a:t>
            </a:r>
            <a:r>
              <a:rPr lang="es-ES" sz="1800" dirty="0"/>
              <a:t> </a:t>
            </a:r>
            <a:r>
              <a:rPr lang="es-ES" sz="1800" dirty="0">
                <a:solidFill>
                  <a:srgbClr val="00B050"/>
                </a:solidFill>
              </a:rPr>
              <a:t>ADMINISTRAZIOA (KUDEAKETA)</a:t>
            </a:r>
            <a:r>
              <a:rPr lang="es-ES" sz="1800" dirty="0"/>
              <a:t> </a:t>
            </a:r>
          </a:p>
          <a:p>
            <a:pPr marL="109728" indent="0" algn="ctr">
              <a:buNone/>
            </a:pPr>
            <a:endParaRPr lang="es-ES" sz="2800" dirty="0">
              <a:solidFill>
                <a:srgbClr val="00B050"/>
              </a:solidFill>
            </a:endParaRPr>
          </a:p>
          <a:p>
            <a:pPr algn="ctr"/>
            <a:endParaRPr lang="es-ES" sz="1600" dirty="0"/>
          </a:p>
          <a:p>
            <a:pPr algn="ctr"/>
            <a:endParaRPr lang="es-ES" sz="1600" dirty="0"/>
          </a:p>
          <a:p>
            <a:pPr marL="109728" indent="0" algn="ctr">
              <a:buNone/>
            </a:pPr>
            <a:endParaRPr lang="es-ES" sz="1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Barne-harreman</a:t>
            </a:r>
            <a:r>
              <a:rPr lang="es-ES" dirty="0" smtClean="0"/>
              <a:t> </a:t>
            </a:r>
            <a:r>
              <a:rPr lang="es-ES" dirty="0" err="1" smtClean="0"/>
              <a:t>juridikoak</a:t>
            </a:r>
            <a:endParaRPr lang="es-ES" dirty="0"/>
          </a:p>
        </p:txBody>
      </p:sp>
      <p:sp>
        <p:nvSpPr>
          <p:cNvPr id="4" name="Redondear rectángulo de esquina diagonal 3"/>
          <p:cNvSpPr/>
          <p:nvPr/>
        </p:nvSpPr>
        <p:spPr>
          <a:xfrm>
            <a:off x="3863752" y="1628800"/>
            <a:ext cx="4968552" cy="57606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Barne-harreman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juridikoak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Lágrima 4"/>
          <p:cNvSpPr/>
          <p:nvPr/>
        </p:nvSpPr>
        <p:spPr>
          <a:xfrm>
            <a:off x="1477493" y="2703241"/>
            <a:ext cx="2088232" cy="1296144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black"/>
                </a:solidFill>
                <a:latin typeface="Lucida Sans Unicode"/>
              </a:rPr>
              <a:t>Bazkideen</a:t>
            </a:r>
            <a:r>
              <a:rPr lang="es-ES" dirty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black"/>
                </a:solidFill>
                <a:latin typeface="Lucida Sans Unicode"/>
              </a:rPr>
              <a:t>eskubideak</a:t>
            </a:r>
            <a:endParaRPr lang="es-ES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2207568" y="4786611"/>
            <a:ext cx="3096344" cy="13681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guztiei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dagokie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izateagatik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=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autoorganicismo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6016142" y="5157192"/>
            <a:ext cx="4656211" cy="15557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Kontratuan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ezar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daiteke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zehatz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bati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edo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batzuei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dagokiela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=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ahalmen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esklusiboa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 flipH="1">
            <a:off x="5447928" y="5013176"/>
            <a:ext cx="792088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6240016" y="5013177"/>
            <a:ext cx="108012" cy="457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00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s-ES" dirty="0" err="1" smtClean="0">
                <a:solidFill>
                  <a:srgbClr val="00B050"/>
                </a:solidFill>
              </a:rPr>
              <a:t>Administrazio</a:t>
            </a:r>
            <a:r>
              <a:rPr lang="es-ES" dirty="0" smtClean="0">
                <a:solidFill>
                  <a:srgbClr val="00B050"/>
                </a:solidFill>
              </a:rPr>
              <a:t> forma </a:t>
            </a:r>
            <a:r>
              <a:rPr lang="es-ES" dirty="0" err="1" smtClean="0">
                <a:solidFill>
                  <a:srgbClr val="00B050"/>
                </a:solidFill>
              </a:rPr>
              <a:t>ezberdinak</a:t>
            </a:r>
            <a:r>
              <a:rPr lang="es-ES" dirty="0" smtClean="0"/>
              <a:t>:</a:t>
            </a:r>
          </a:p>
          <a:p>
            <a:pPr marL="109728" lvl="1" indent="0" algn="ctr">
              <a:spcBef>
                <a:spcPts val="400"/>
              </a:spcBef>
              <a:buSzPct val="68000"/>
              <a:buNone/>
            </a:pPr>
            <a:r>
              <a:rPr lang="es-ES" sz="2000" dirty="0">
                <a:solidFill>
                  <a:srgbClr val="C00000"/>
                </a:solidFill>
              </a:rPr>
              <a:t>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es-ES" sz="2000" dirty="0">
                <a:solidFill>
                  <a:srgbClr val="C00000"/>
                </a:solidFill>
              </a:rPr>
              <a:t>A) </a:t>
            </a:r>
            <a:r>
              <a:rPr lang="es-ES" sz="2000" dirty="0" err="1">
                <a:solidFill>
                  <a:srgbClr val="C00000"/>
                </a:solidFill>
              </a:rPr>
              <a:t>bazkide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 err="1">
                <a:solidFill>
                  <a:srgbClr val="C00000"/>
                </a:solidFill>
              </a:rPr>
              <a:t>guztiak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 err="1">
                <a:solidFill>
                  <a:srgbClr val="C00000"/>
                </a:solidFill>
              </a:rPr>
              <a:t>administratzaile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 err="1">
                <a:solidFill>
                  <a:srgbClr val="C00000"/>
                </a:solidFill>
              </a:rPr>
              <a:t>izatea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/>
              <a:t>(MK 129)</a:t>
            </a:r>
          </a:p>
          <a:p>
            <a:pPr marL="365760" lvl="1" indent="-256032" algn="ctr">
              <a:spcBef>
                <a:spcPts val="400"/>
              </a:spcBef>
              <a:buSzPct val="68000"/>
              <a:buFont typeface="Wingdings 3"/>
              <a:buChar char=""/>
            </a:pPr>
            <a:endParaRPr lang="es-ES" sz="2000" dirty="0"/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es-ES" sz="2000" dirty="0">
                <a:solidFill>
                  <a:srgbClr val="C00000"/>
                </a:solidFill>
              </a:rPr>
              <a:t>B) </a:t>
            </a:r>
            <a:r>
              <a:rPr lang="es-ES" sz="2000" dirty="0" err="1">
                <a:solidFill>
                  <a:srgbClr val="C00000"/>
                </a:solidFill>
              </a:rPr>
              <a:t>bazkide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 err="1">
                <a:solidFill>
                  <a:srgbClr val="C00000"/>
                </a:solidFill>
              </a:rPr>
              <a:t>zehatz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 err="1">
                <a:solidFill>
                  <a:srgbClr val="C00000"/>
                </a:solidFill>
              </a:rPr>
              <a:t>bat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 err="1">
                <a:solidFill>
                  <a:srgbClr val="C00000"/>
                </a:solidFill>
              </a:rPr>
              <a:t>edo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 err="1">
                <a:solidFill>
                  <a:srgbClr val="C00000"/>
                </a:solidFill>
              </a:rPr>
              <a:t>batzuek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 err="1">
                <a:solidFill>
                  <a:srgbClr val="C00000"/>
                </a:solidFill>
              </a:rPr>
              <a:t>administratzaile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 err="1">
                <a:solidFill>
                  <a:srgbClr val="C00000"/>
                </a:solidFill>
              </a:rPr>
              <a:t>izatea</a:t>
            </a:r>
            <a:r>
              <a:rPr lang="es-ES" sz="2000" dirty="0"/>
              <a:t>: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es-ES" sz="2000" dirty="0"/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es-ES" sz="2000" dirty="0"/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es-ES" sz="2000" dirty="0"/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es-ES" sz="2000" dirty="0"/>
              <a:t> </a:t>
            </a:r>
          </a:p>
          <a:p>
            <a:pPr marL="109728" lvl="1" indent="0" algn="ctr">
              <a:spcBef>
                <a:spcPts val="400"/>
              </a:spcBef>
              <a:buSzPct val="68000"/>
              <a:buNone/>
            </a:pPr>
            <a:endParaRPr lang="es-ES" sz="2000" b="1" dirty="0"/>
          </a:p>
          <a:p>
            <a:pPr marL="109728" lvl="1" indent="0" algn="ctr">
              <a:spcBef>
                <a:spcPts val="400"/>
              </a:spcBef>
              <a:buSzPct val="68000"/>
              <a:buNone/>
            </a:pPr>
            <a:endParaRPr lang="es-ES" sz="2000" b="1" dirty="0"/>
          </a:p>
          <a:p>
            <a:pPr marL="109728" lvl="1" indent="0" algn="ctr">
              <a:spcBef>
                <a:spcPts val="400"/>
              </a:spcBef>
              <a:buSzPct val="68000"/>
              <a:buNone/>
            </a:pPr>
            <a:r>
              <a:rPr lang="es-ES" sz="2000" b="1" dirty="0" err="1"/>
              <a:t>Izendapen</a:t>
            </a:r>
            <a:r>
              <a:rPr lang="es-ES" sz="2000" dirty="0"/>
              <a:t> </a:t>
            </a:r>
            <a:r>
              <a:rPr lang="es-ES" sz="2000" dirty="0" err="1"/>
              <a:t>zehatz</a:t>
            </a:r>
            <a:r>
              <a:rPr lang="es-ES" sz="2000" dirty="0"/>
              <a:t> </a:t>
            </a:r>
            <a:r>
              <a:rPr lang="es-ES" sz="2000" dirty="0" err="1"/>
              <a:t>hori</a:t>
            </a:r>
            <a:r>
              <a:rPr lang="es-ES" sz="2000" dirty="0"/>
              <a:t> </a:t>
            </a:r>
            <a:r>
              <a:rPr lang="es-ES" sz="2000" dirty="0" err="1"/>
              <a:t>sozietate-kontratuan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daiteke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gerora</a:t>
            </a:r>
            <a:r>
              <a:rPr lang="es-ES" sz="2000" dirty="0"/>
              <a:t>:</a:t>
            </a:r>
          </a:p>
          <a:p>
            <a:pPr marL="365760" lvl="1" indent="-256032" algn="ctr">
              <a:spcBef>
                <a:spcPts val="400"/>
              </a:spcBef>
              <a:buSzPct val="68000"/>
              <a:buFont typeface="Wingdings 3"/>
              <a:buChar char=""/>
            </a:pPr>
            <a:endParaRPr lang="es-ES" sz="2000" dirty="0"/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redondeado 3"/>
          <p:cNvSpPr/>
          <p:nvPr/>
        </p:nvSpPr>
        <p:spPr>
          <a:xfrm>
            <a:off x="2201848" y="3744310"/>
            <a:ext cx="252028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kolektibo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administratzaile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5271742" y="3744310"/>
            <a:ext cx="252028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kolektibo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ez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administratzaile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91556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30936" lvl="2" indent="0" algn="just">
              <a:buNone/>
            </a:pPr>
            <a:r>
              <a:rPr lang="es-ES" dirty="0" err="1">
                <a:solidFill>
                  <a:srgbClr val="C00000"/>
                </a:solidFill>
              </a:rPr>
              <a:t>K</a:t>
            </a:r>
            <a:r>
              <a:rPr lang="es-ES" dirty="0" err="1" smtClean="0">
                <a:solidFill>
                  <a:srgbClr val="C00000"/>
                </a:solidFill>
              </a:rPr>
              <a:t>ontratuan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egiten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bada</a:t>
            </a:r>
            <a:r>
              <a:rPr lang="es-ES" dirty="0" smtClean="0"/>
              <a:t>: </a:t>
            </a:r>
            <a:endParaRPr lang="es-ES" dirty="0" smtClean="0"/>
          </a:p>
          <a:p>
            <a:pPr marL="630936" lvl="2" indent="0" algn="just">
              <a:buNone/>
            </a:pPr>
            <a:r>
              <a:rPr lang="es-ES" dirty="0" err="1" smtClean="0"/>
              <a:t>administratzaile</a:t>
            </a:r>
            <a:r>
              <a:rPr lang="es-ES" dirty="0" smtClean="0"/>
              <a:t> </a:t>
            </a:r>
            <a:r>
              <a:rPr lang="es-ES" dirty="0" err="1" smtClean="0"/>
              <a:t>horiek</a:t>
            </a:r>
            <a:r>
              <a:rPr lang="es-ES" dirty="0" smtClean="0"/>
              <a:t> </a:t>
            </a:r>
          </a:p>
          <a:p>
            <a:pPr marL="630936" lvl="2" indent="0" algn="just">
              <a:buNone/>
            </a:pPr>
            <a:endParaRPr lang="es-ES" dirty="0"/>
          </a:p>
          <a:p>
            <a:pPr marL="630936" lvl="2" indent="0" algn="just">
              <a:buNone/>
            </a:pPr>
            <a:r>
              <a:rPr lang="es-ES" dirty="0" err="1" smtClean="0"/>
              <a:t>ezin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r>
              <a:rPr lang="es-ES" dirty="0" err="1" smtClean="0"/>
              <a:t>bere</a:t>
            </a:r>
            <a:r>
              <a:rPr lang="es-ES" dirty="0" smtClean="0"/>
              <a:t> </a:t>
            </a:r>
            <a:r>
              <a:rPr lang="es-ES" dirty="0" err="1" smtClean="0"/>
              <a:t>kargutik</a:t>
            </a:r>
            <a:r>
              <a:rPr lang="es-ES" dirty="0" smtClean="0"/>
              <a:t> </a:t>
            </a:r>
            <a:r>
              <a:rPr lang="es-ES" dirty="0" err="1" smtClean="0"/>
              <a:t>kenduak</a:t>
            </a:r>
            <a:r>
              <a:rPr lang="es-ES" dirty="0" smtClean="0"/>
              <a:t> izan. Eta </a:t>
            </a:r>
            <a:r>
              <a:rPr lang="es-ES" dirty="0" err="1" smtClean="0"/>
              <a:t>bere</a:t>
            </a:r>
            <a:r>
              <a:rPr lang="es-ES" dirty="0" smtClean="0"/>
              <a:t> </a:t>
            </a:r>
            <a:r>
              <a:rPr lang="es-ES" dirty="0" err="1" smtClean="0"/>
              <a:t>kudeaketagatik</a:t>
            </a:r>
            <a:r>
              <a:rPr lang="es-ES" dirty="0" smtClean="0"/>
              <a:t> </a:t>
            </a:r>
            <a:r>
              <a:rPr lang="es-ES" dirty="0" err="1" smtClean="0"/>
              <a:t>kalte</a:t>
            </a:r>
            <a:r>
              <a:rPr lang="es-ES" dirty="0" smtClean="0"/>
              <a:t> </a:t>
            </a:r>
            <a:r>
              <a:rPr lang="es-ES" dirty="0" err="1" smtClean="0"/>
              <a:t>nabarmena</a:t>
            </a:r>
            <a:r>
              <a:rPr lang="es-ES" dirty="0" smtClean="0"/>
              <a:t> </a:t>
            </a:r>
            <a:r>
              <a:rPr lang="es-ES" dirty="0" err="1" smtClean="0"/>
              <a:t>eraginez</a:t>
            </a:r>
            <a:r>
              <a:rPr lang="es-ES" dirty="0" smtClean="0"/>
              <a:t> </a:t>
            </a:r>
            <a:r>
              <a:rPr lang="es-ES" dirty="0" err="1" smtClean="0"/>
              <a:t>gero</a:t>
            </a:r>
            <a:r>
              <a:rPr lang="es-ES" dirty="0" smtClean="0"/>
              <a:t>,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  <a:r>
              <a:rPr lang="es-ES" dirty="0" err="1" smtClean="0"/>
              <a:t>bazkideek</a:t>
            </a:r>
            <a:r>
              <a:rPr lang="es-ES" dirty="0" smtClean="0"/>
              <a:t> </a:t>
            </a:r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dezakete</a:t>
            </a:r>
            <a:r>
              <a:rPr lang="es-ES" dirty="0" smtClean="0"/>
              <a:t> «</a:t>
            </a:r>
            <a:r>
              <a:rPr lang="es-ES" dirty="0" err="1" smtClean="0"/>
              <a:t>koadministratzaile</a:t>
            </a:r>
            <a:r>
              <a:rPr lang="es-ES" dirty="0" smtClean="0"/>
              <a:t>»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izendatu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judizialki</a:t>
            </a:r>
            <a:r>
              <a:rPr lang="es-ES" dirty="0" smtClean="0"/>
              <a:t> </a:t>
            </a:r>
            <a:r>
              <a:rPr lang="es-ES" dirty="0" err="1" smtClean="0"/>
              <a:t>sozietate-kontratuaren</a:t>
            </a:r>
            <a:r>
              <a:rPr lang="es-ES" dirty="0" smtClean="0"/>
              <a:t> </a:t>
            </a:r>
            <a:r>
              <a:rPr lang="es-ES" dirty="0" err="1" smtClean="0"/>
              <a:t>suntsiarazpena</a:t>
            </a:r>
            <a:r>
              <a:rPr lang="es-ES" dirty="0" smtClean="0"/>
              <a:t> </a:t>
            </a:r>
            <a:r>
              <a:rPr lang="es-ES" dirty="0" err="1" smtClean="0"/>
              <a:t>eskatu</a:t>
            </a:r>
            <a:r>
              <a:rPr lang="es-ES" dirty="0" smtClean="0"/>
              <a:t> </a:t>
            </a:r>
            <a:r>
              <a:rPr lang="es-ES" dirty="0" err="1" smtClean="0"/>
              <a:t>puntu</a:t>
            </a:r>
            <a:r>
              <a:rPr lang="es-ES" dirty="0" smtClean="0"/>
              <a:t> </a:t>
            </a:r>
            <a:r>
              <a:rPr lang="es-ES" dirty="0" err="1" smtClean="0"/>
              <a:t>horretan</a:t>
            </a:r>
            <a:r>
              <a:rPr lang="es-ES" dirty="0" smtClean="0"/>
              <a:t>.</a:t>
            </a:r>
          </a:p>
          <a:p>
            <a:pPr marL="630936" lvl="2" indent="0" algn="just">
              <a:buNone/>
            </a:pPr>
            <a:endParaRPr lang="es-ES" dirty="0" smtClean="0">
              <a:solidFill>
                <a:srgbClr val="C00000"/>
              </a:solidFill>
            </a:endParaRPr>
          </a:p>
          <a:p>
            <a:pPr marL="630936" lvl="2" indent="0" algn="just">
              <a:buNone/>
            </a:pPr>
            <a:r>
              <a:rPr lang="es-ES" dirty="0" err="1" smtClean="0">
                <a:solidFill>
                  <a:srgbClr val="C00000"/>
                </a:solidFill>
              </a:rPr>
              <a:t>Gerora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egiten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bada</a:t>
            </a:r>
            <a:r>
              <a:rPr lang="es-ES" dirty="0" smtClean="0"/>
              <a:t>, </a:t>
            </a:r>
            <a:r>
              <a:rPr lang="es-ES" dirty="0" err="1" smtClean="0"/>
              <a:t>izendatua</a:t>
            </a:r>
            <a:r>
              <a:rPr lang="es-ES" dirty="0" smtClean="0"/>
              <a:t>,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  <a:r>
              <a:rPr lang="es-ES" dirty="0" err="1" smtClean="0"/>
              <a:t>bazkideek</a:t>
            </a:r>
            <a:r>
              <a:rPr lang="es-ES" dirty="0" smtClean="0"/>
              <a:t> </a:t>
            </a:r>
            <a:r>
              <a:rPr lang="es-ES" dirty="0" err="1" smtClean="0"/>
              <a:t>nahi</a:t>
            </a:r>
            <a:r>
              <a:rPr lang="es-ES" dirty="0" smtClean="0"/>
              <a:t> </a:t>
            </a:r>
            <a:r>
              <a:rPr lang="es-ES" dirty="0" err="1" smtClean="0"/>
              <a:t>dutenean</a:t>
            </a:r>
            <a:r>
              <a:rPr lang="es-ES" dirty="0" smtClean="0"/>
              <a:t> </a:t>
            </a:r>
            <a:r>
              <a:rPr lang="es-ES" dirty="0" err="1" smtClean="0"/>
              <a:t>kargutik</a:t>
            </a:r>
            <a:r>
              <a:rPr lang="es-ES" dirty="0" smtClean="0"/>
              <a:t> </a:t>
            </a:r>
            <a:r>
              <a:rPr lang="es-ES" dirty="0" err="1" smtClean="0"/>
              <a:t>kendu</a:t>
            </a:r>
            <a:r>
              <a:rPr lang="es-ES" dirty="0" smtClean="0"/>
              <a:t> </a:t>
            </a:r>
            <a:r>
              <a:rPr lang="es-ES" dirty="0" err="1" smtClean="0"/>
              <a:t>dezakete</a:t>
            </a:r>
            <a:r>
              <a:rPr lang="es-ES" dirty="0" smtClean="0"/>
              <a:t> (</a:t>
            </a:r>
            <a:r>
              <a:rPr lang="es-ES" dirty="0" err="1" smtClean="0"/>
              <a:t>aho</a:t>
            </a:r>
            <a:r>
              <a:rPr lang="es-ES" dirty="0" smtClean="0"/>
              <a:t> </a:t>
            </a:r>
            <a:r>
              <a:rPr lang="es-ES" dirty="0" err="1" smtClean="0"/>
              <a:t>batez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, hala </a:t>
            </a:r>
            <a:r>
              <a:rPr lang="es-ES" dirty="0" err="1" smtClean="0"/>
              <a:t>itundu</a:t>
            </a:r>
            <a:r>
              <a:rPr lang="es-ES" dirty="0" smtClean="0"/>
              <a:t> </a:t>
            </a:r>
            <a:r>
              <a:rPr lang="es-ES" dirty="0" err="1" smtClean="0"/>
              <a:t>bada</a:t>
            </a:r>
            <a:r>
              <a:rPr lang="es-ES" dirty="0" smtClean="0"/>
              <a:t>, </a:t>
            </a:r>
            <a:r>
              <a:rPr lang="es-ES" dirty="0" err="1" smtClean="0"/>
              <a:t>gehiengoaren</a:t>
            </a:r>
            <a:r>
              <a:rPr lang="es-ES" dirty="0" smtClean="0"/>
              <a:t> </a:t>
            </a:r>
            <a:r>
              <a:rPr lang="es-ES" dirty="0" err="1" smtClean="0"/>
              <a:t>erabakiz</a:t>
            </a:r>
            <a:r>
              <a:rPr lang="es-ES" dirty="0" smtClean="0"/>
              <a:t>).</a:t>
            </a:r>
          </a:p>
          <a:p>
            <a:pPr lvl="2" algn="just">
              <a:buFont typeface="Wingdings" pitchFamily="2" charset="2"/>
              <a:buChar char="§"/>
            </a:pPr>
            <a:endParaRPr lang="es-ES" dirty="0" smtClean="0"/>
          </a:p>
          <a:p>
            <a:pPr lvl="2" algn="just">
              <a:buFont typeface="Wingdings" pitchFamily="2" charset="2"/>
              <a:buChar char="§"/>
            </a:pPr>
            <a:r>
              <a:rPr lang="es-ES" sz="2400" b="1" dirty="0" err="1">
                <a:solidFill>
                  <a:srgbClr val="00B050"/>
                </a:solidFill>
              </a:rPr>
              <a:t>Administratzaile</a:t>
            </a:r>
            <a:r>
              <a:rPr lang="es-ES" sz="2400" b="1" dirty="0">
                <a:solidFill>
                  <a:srgbClr val="00B050"/>
                </a:solidFill>
              </a:rPr>
              <a:t> </a:t>
            </a:r>
            <a:r>
              <a:rPr lang="es-ES" sz="2400" b="1" dirty="0" err="1">
                <a:solidFill>
                  <a:srgbClr val="00B050"/>
                </a:solidFill>
              </a:rPr>
              <a:t>ez</a:t>
            </a:r>
            <a:r>
              <a:rPr lang="es-ES" sz="2400" b="1" dirty="0">
                <a:solidFill>
                  <a:srgbClr val="00B050"/>
                </a:solidFill>
              </a:rPr>
              <a:t> den </a:t>
            </a:r>
            <a:r>
              <a:rPr lang="es-ES" sz="2400" b="1" dirty="0" err="1">
                <a:solidFill>
                  <a:srgbClr val="00B050"/>
                </a:solidFill>
              </a:rPr>
              <a:t>bazkideak</a:t>
            </a:r>
            <a:r>
              <a:rPr lang="es-ES" sz="2400" b="1" dirty="0">
                <a:solidFill>
                  <a:srgbClr val="00B050"/>
                </a:solidFill>
              </a:rPr>
              <a:t> </a:t>
            </a:r>
            <a:r>
              <a:rPr lang="es-ES" sz="2400" b="1" dirty="0" err="1">
                <a:solidFill>
                  <a:srgbClr val="00B050"/>
                </a:solidFill>
              </a:rPr>
              <a:t>ezin</a:t>
            </a:r>
            <a:r>
              <a:rPr lang="es-ES" sz="2400" b="1" dirty="0">
                <a:solidFill>
                  <a:srgbClr val="00B050"/>
                </a:solidFill>
              </a:rPr>
              <a:t> du </a:t>
            </a:r>
            <a:r>
              <a:rPr lang="es-ES" sz="2400" b="1" dirty="0" err="1">
                <a:solidFill>
                  <a:srgbClr val="00B050"/>
                </a:solidFill>
              </a:rPr>
              <a:t>administrazio-funtziorik</a:t>
            </a:r>
            <a:r>
              <a:rPr lang="es-ES" sz="2400" b="1" dirty="0">
                <a:solidFill>
                  <a:srgbClr val="00B050"/>
                </a:solidFill>
              </a:rPr>
              <a:t> </a:t>
            </a:r>
            <a:r>
              <a:rPr lang="es-ES" sz="2400" b="1" dirty="0" err="1">
                <a:solidFill>
                  <a:srgbClr val="00B050"/>
                </a:solidFill>
              </a:rPr>
              <a:t>bete</a:t>
            </a:r>
            <a:r>
              <a:rPr lang="es-ES" sz="2400" b="1" dirty="0">
                <a:solidFill>
                  <a:srgbClr val="00B050"/>
                </a:solidFill>
              </a:rPr>
              <a:t>. Hala </a:t>
            </a:r>
            <a:r>
              <a:rPr lang="es-ES" sz="2400" b="1" dirty="0" err="1">
                <a:solidFill>
                  <a:srgbClr val="00B050"/>
                </a:solidFill>
              </a:rPr>
              <a:t>balitz</a:t>
            </a:r>
            <a:r>
              <a:rPr lang="es-ES" sz="2400" b="1" dirty="0">
                <a:solidFill>
                  <a:srgbClr val="00B050"/>
                </a:solidFill>
              </a:rPr>
              <a:t>, </a:t>
            </a:r>
            <a:r>
              <a:rPr lang="es-ES" sz="2400" b="1" dirty="0" err="1">
                <a:solidFill>
                  <a:srgbClr val="00B050"/>
                </a:solidFill>
              </a:rPr>
              <a:t>bere</a:t>
            </a:r>
            <a:r>
              <a:rPr lang="es-ES" sz="2400" b="1" dirty="0">
                <a:solidFill>
                  <a:srgbClr val="00B050"/>
                </a:solidFill>
              </a:rPr>
              <a:t> </a:t>
            </a:r>
            <a:r>
              <a:rPr lang="es-ES" sz="2400" b="1" dirty="0" err="1">
                <a:solidFill>
                  <a:srgbClr val="00B050"/>
                </a:solidFill>
              </a:rPr>
              <a:t>zigorra</a:t>
            </a:r>
            <a:r>
              <a:rPr lang="es-ES" sz="2400" b="1" dirty="0">
                <a:solidFill>
                  <a:srgbClr val="00B050"/>
                </a:solidFill>
              </a:rPr>
              <a:t>: </a:t>
            </a:r>
            <a:r>
              <a:rPr lang="es-ES" sz="2400" b="1" dirty="0" err="1">
                <a:solidFill>
                  <a:srgbClr val="00B050"/>
                </a:solidFill>
              </a:rPr>
              <a:t>baltzutik</a:t>
            </a:r>
            <a:r>
              <a:rPr lang="es-ES" sz="2400" b="1" dirty="0">
                <a:solidFill>
                  <a:srgbClr val="00B050"/>
                </a:solidFill>
              </a:rPr>
              <a:t> </a:t>
            </a:r>
            <a:r>
              <a:rPr lang="es-ES" sz="2400" b="1" dirty="0" err="1">
                <a:solidFill>
                  <a:srgbClr val="00B050"/>
                </a:solidFill>
              </a:rPr>
              <a:t>kanporatzeko</a:t>
            </a:r>
            <a:r>
              <a:rPr lang="es-ES" sz="2400" b="1" dirty="0">
                <a:solidFill>
                  <a:srgbClr val="00B050"/>
                </a:solidFill>
              </a:rPr>
              <a:t> </a:t>
            </a:r>
            <a:r>
              <a:rPr lang="es-ES" sz="2400" b="1" dirty="0" err="1">
                <a:solidFill>
                  <a:srgbClr val="00B050"/>
                </a:solidFill>
              </a:rPr>
              <a:t>arrazoia</a:t>
            </a:r>
            <a:r>
              <a:rPr lang="es-ES" sz="2400" b="1" dirty="0">
                <a:solidFill>
                  <a:srgbClr val="00B050"/>
                </a:solidFill>
              </a:rPr>
              <a:t>.</a:t>
            </a:r>
          </a:p>
          <a:p>
            <a:pPr lvl="2" algn="just">
              <a:buFont typeface="Wingdings" pitchFamily="2" charset="2"/>
              <a:buChar char="§"/>
            </a:pP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6023992" y="1481328"/>
            <a:ext cx="3528392" cy="8675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Administratzaile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pribatiboak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60006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s-ES" dirty="0" smtClean="0"/>
          </a:p>
          <a:p>
            <a:pPr marL="109728" indent="0" algn="ctr">
              <a:buNone/>
            </a:pPr>
            <a:r>
              <a:rPr lang="es-ES" sz="2400" dirty="0">
                <a:solidFill>
                  <a:srgbClr val="0070C0"/>
                </a:solidFill>
              </a:rPr>
              <a:t>                          </a:t>
            </a:r>
            <a:r>
              <a:rPr lang="es-ES" sz="2400" dirty="0" err="1">
                <a:solidFill>
                  <a:srgbClr val="0070C0"/>
                </a:solidFill>
              </a:rPr>
              <a:t>ekarpena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 err="1">
                <a:solidFill>
                  <a:srgbClr val="0070C0"/>
                </a:solidFill>
              </a:rPr>
              <a:t>egitea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/>
              <a:t>(</a:t>
            </a:r>
            <a:r>
              <a:rPr lang="es-ES" sz="2400" dirty="0" err="1"/>
              <a:t>emateko</a:t>
            </a:r>
            <a:r>
              <a:rPr lang="es-ES" sz="2400" dirty="0"/>
              <a:t> </a:t>
            </a:r>
          </a:p>
          <a:p>
            <a:pPr marL="109728" indent="0" algn="ctr">
              <a:buNone/>
            </a:pPr>
            <a:r>
              <a:rPr lang="es-ES" sz="2400" dirty="0"/>
              <a:t>                        </a:t>
            </a:r>
            <a:r>
              <a:rPr lang="es-ES" sz="2400" dirty="0" err="1"/>
              <a:t>prestazioa</a:t>
            </a:r>
            <a:r>
              <a:rPr lang="es-ES" sz="2400" dirty="0"/>
              <a:t>, </a:t>
            </a:r>
            <a:r>
              <a:rPr lang="es-ES" sz="2400" dirty="0" err="1"/>
              <a:t>egitekoa</a:t>
            </a:r>
            <a:r>
              <a:rPr lang="es-ES" sz="2400" dirty="0"/>
              <a:t> </a:t>
            </a:r>
            <a:r>
              <a:rPr lang="es-ES" sz="2400" dirty="0" err="1"/>
              <a:t>edo</a:t>
            </a:r>
            <a:r>
              <a:rPr lang="es-ES" sz="2400" dirty="0"/>
              <a:t> </a:t>
            </a:r>
            <a:r>
              <a:rPr lang="es-ES" sz="2400" dirty="0" err="1"/>
              <a:t>ez</a:t>
            </a:r>
            <a:r>
              <a:rPr lang="es-ES" sz="2400" dirty="0"/>
              <a:t> </a:t>
            </a:r>
            <a:r>
              <a:rPr lang="es-ES" sz="2400" dirty="0" err="1"/>
              <a:t>egitekoa</a:t>
            </a:r>
            <a:r>
              <a:rPr lang="es-ES" sz="2400" dirty="0"/>
              <a:t>).</a:t>
            </a:r>
          </a:p>
          <a:p>
            <a:pPr marL="393192" lvl="1" indent="0" algn="just">
              <a:buNone/>
            </a:pPr>
            <a:endParaRPr lang="es-ES" sz="2400" dirty="0">
              <a:solidFill>
                <a:srgbClr val="00B050"/>
              </a:solidFill>
            </a:endParaRPr>
          </a:p>
          <a:p>
            <a:pPr marL="393192" lvl="1" indent="0" algn="just">
              <a:buNone/>
            </a:pPr>
            <a:endParaRPr lang="es-ES" sz="2400" dirty="0">
              <a:solidFill>
                <a:srgbClr val="00B050"/>
              </a:solidFill>
            </a:endParaRPr>
          </a:p>
          <a:p>
            <a:pPr marL="393192" lvl="1" indent="0" algn="just">
              <a:buNone/>
            </a:pPr>
            <a:r>
              <a:rPr lang="es-ES" sz="2400" dirty="0">
                <a:solidFill>
                  <a:srgbClr val="00B050"/>
                </a:solidFill>
              </a:rPr>
              <a:t>Ez </a:t>
            </a:r>
            <a:r>
              <a:rPr lang="es-ES" sz="2400" dirty="0" err="1">
                <a:solidFill>
                  <a:srgbClr val="00B050"/>
                </a:solidFill>
              </a:rPr>
              <a:t>egiteko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dirty="0" err="1">
                <a:solidFill>
                  <a:srgbClr val="00B050"/>
                </a:solidFill>
              </a:rPr>
              <a:t>prestazioa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dirty="0"/>
              <a:t>dela eta: </a:t>
            </a:r>
            <a:r>
              <a:rPr lang="es-ES" sz="2400" dirty="0" err="1"/>
              <a:t>Lehia</a:t>
            </a:r>
            <a:r>
              <a:rPr lang="es-ES" sz="2400" dirty="0"/>
              <a:t> </a:t>
            </a:r>
            <a:r>
              <a:rPr lang="es-ES" sz="2400" dirty="0" err="1"/>
              <a:t>egitearen</a:t>
            </a:r>
            <a:r>
              <a:rPr lang="es-ES" sz="2400" dirty="0"/>
              <a:t> </a:t>
            </a:r>
            <a:r>
              <a:rPr lang="es-ES" sz="2400" dirty="0" err="1"/>
              <a:t>debekua</a:t>
            </a:r>
            <a:r>
              <a:rPr lang="es-ES" sz="2400" dirty="0"/>
              <a:t> (</a:t>
            </a:r>
            <a:r>
              <a:rPr lang="es-ES" sz="2400" dirty="0" err="1"/>
              <a:t>fideltasunaren</a:t>
            </a:r>
            <a:r>
              <a:rPr lang="es-ES" sz="2400" dirty="0"/>
              <a:t> </a:t>
            </a:r>
            <a:r>
              <a:rPr lang="es-ES" sz="2400" dirty="0" err="1"/>
              <a:t>printzipioa</a:t>
            </a:r>
            <a:r>
              <a:rPr lang="es-ES" sz="2400" dirty="0"/>
              <a:t>): </a:t>
            </a:r>
            <a:r>
              <a:rPr lang="es-ES" sz="2400" dirty="0" err="1"/>
              <a:t>printzipio</a:t>
            </a:r>
            <a:r>
              <a:rPr lang="es-ES" sz="2400" dirty="0"/>
              <a:t> </a:t>
            </a:r>
            <a:r>
              <a:rPr lang="es-ES" sz="2400" dirty="0" err="1"/>
              <a:t>horrek</a:t>
            </a:r>
            <a:r>
              <a:rPr lang="es-ES" sz="2400" dirty="0"/>
              <a:t> </a:t>
            </a:r>
            <a:r>
              <a:rPr lang="es-ES" sz="2400" dirty="0" err="1"/>
              <a:t>dakar</a:t>
            </a:r>
            <a:r>
              <a:rPr lang="es-ES" sz="2400" dirty="0"/>
              <a:t> </a:t>
            </a:r>
            <a:r>
              <a:rPr lang="es-ES" sz="2400" dirty="0" err="1"/>
              <a:t>norberarentzat</a:t>
            </a:r>
            <a:r>
              <a:rPr lang="es-ES" sz="2400" dirty="0"/>
              <a:t> </a:t>
            </a:r>
            <a:r>
              <a:rPr lang="es-ES" sz="2400" dirty="0" err="1"/>
              <a:t>abantailak</a:t>
            </a:r>
            <a:r>
              <a:rPr lang="es-ES" sz="2400" dirty="0"/>
              <a:t> </a:t>
            </a:r>
            <a:r>
              <a:rPr lang="es-ES" sz="2400" dirty="0" err="1"/>
              <a:t>lortzearen</a:t>
            </a:r>
            <a:r>
              <a:rPr lang="es-ES" sz="2400" dirty="0"/>
              <a:t> </a:t>
            </a:r>
            <a:r>
              <a:rPr lang="es-ES" sz="2400" dirty="0" err="1"/>
              <a:t>debekua</a:t>
            </a:r>
            <a:r>
              <a:rPr lang="es-ES" sz="2400" dirty="0"/>
              <a:t> </a:t>
            </a:r>
            <a:r>
              <a:rPr lang="es-ES" sz="2400" dirty="0" err="1"/>
              <a:t>baltzuaren</a:t>
            </a:r>
            <a:r>
              <a:rPr lang="es-ES" sz="2400" dirty="0"/>
              <a:t> interesaren </a:t>
            </a:r>
            <a:r>
              <a:rPr lang="es-ES" sz="2400" dirty="0" err="1"/>
              <a:t>kaltetan</a:t>
            </a:r>
            <a:r>
              <a:rPr lang="es-ES" sz="2400" dirty="0"/>
              <a:t> </a:t>
            </a:r>
            <a:r>
              <a:rPr lang="es-ES" sz="2400" dirty="0" err="1"/>
              <a:t>denean</a:t>
            </a:r>
            <a:r>
              <a:rPr lang="es-ES" sz="2400" dirty="0"/>
              <a:t>:</a:t>
            </a:r>
          </a:p>
          <a:p>
            <a:pPr lvl="2" algn="just">
              <a:buFont typeface="Wingdings" pitchFamily="2" charset="2"/>
              <a:buChar char="§"/>
            </a:pPr>
            <a:r>
              <a:rPr lang="es-ES" b="1" dirty="0" err="1" smtClean="0">
                <a:solidFill>
                  <a:srgbClr val="00B050"/>
                </a:solidFill>
              </a:rPr>
              <a:t>objektu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sozialaren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zehaztapena</a:t>
            </a:r>
            <a:r>
              <a:rPr lang="es-ES" dirty="0" smtClean="0"/>
              <a:t>: </a:t>
            </a:r>
            <a:r>
              <a:rPr lang="es-ES" dirty="0" err="1" smtClean="0"/>
              <a:t>bazkideek</a:t>
            </a:r>
            <a:r>
              <a:rPr lang="es-ES" dirty="0" smtClean="0"/>
              <a:t> </a:t>
            </a:r>
            <a:r>
              <a:rPr lang="es-ES" dirty="0" err="1" smtClean="0"/>
              <a:t>burutu</a:t>
            </a:r>
            <a:r>
              <a:rPr lang="es-ES" dirty="0" smtClean="0"/>
              <a:t> </a:t>
            </a:r>
            <a:r>
              <a:rPr lang="es-ES" dirty="0" err="1" smtClean="0"/>
              <a:t>dezakete</a:t>
            </a:r>
            <a:r>
              <a:rPr lang="es-ES" dirty="0" smtClean="0"/>
              <a:t> </a:t>
            </a:r>
            <a:r>
              <a:rPr lang="es-ES" dirty="0" err="1" smtClean="0"/>
              <a:t>edozein</a:t>
            </a:r>
            <a:r>
              <a:rPr lang="es-ES" dirty="0" smtClean="0"/>
              <a:t> </a:t>
            </a:r>
            <a:r>
              <a:rPr lang="es-ES" dirty="0" err="1" smtClean="0"/>
              <a:t>jarduera</a:t>
            </a:r>
            <a:r>
              <a:rPr lang="es-ES" dirty="0" smtClean="0"/>
              <a:t> </a:t>
            </a:r>
            <a:r>
              <a:rPr lang="es-ES" dirty="0" err="1" smtClean="0"/>
              <a:t>objektu</a:t>
            </a:r>
            <a:r>
              <a:rPr lang="es-ES" dirty="0" smtClean="0"/>
              <a:t> </a:t>
            </a:r>
            <a:r>
              <a:rPr lang="es-ES" dirty="0" err="1" smtClean="0"/>
              <a:t>sozialean</a:t>
            </a:r>
            <a:r>
              <a:rPr lang="es-ES" dirty="0" smtClean="0"/>
              <a:t> </a:t>
            </a:r>
            <a:r>
              <a:rPr lang="es-ES" dirty="0" err="1" smtClean="0"/>
              <a:t>agertzen</a:t>
            </a:r>
            <a:r>
              <a:rPr lang="es-ES" dirty="0" smtClean="0"/>
              <a:t> </a:t>
            </a:r>
            <a:r>
              <a:rPr lang="es-ES" dirty="0" err="1" smtClean="0"/>
              <a:t>denarekin</a:t>
            </a:r>
            <a:r>
              <a:rPr lang="es-ES" dirty="0" smtClean="0"/>
              <a:t> </a:t>
            </a:r>
            <a:r>
              <a:rPr lang="es-ES" dirty="0" err="1" smtClean="0"/>
              <a:t>desberdinduz</a:t>
            </a:r>
            <a:r>
              <a:rPr lang="es-ES" dirty="0" smtClean="0"/>
              <a:t> </a:t>
            </a:r>
            <a:r>
              <a:rPr lang="es-ES" dirty="0" err="1" smtClean="0"/>
              <a:t>gero</a:t>
            </a:r>
            <a:r>
              <a:rPr lang="es-ES" dirty="0" smtClean="0"/>
              <a:t> (</a:t>
            </a:r>
            <a:r>
              <a:rPr lang="es-ES" dirty="0" err="1" smtClean="0"/>
              <a:t>kontrako</a:t>
            </a:r>
            <a:r>
              <a:rPr lang="es-ES" dirty="0" smtClean="0"/>
              <a:t> </a:t>
            </a:r>
            <a:r>
              <a:rPr lang="es-ES" dirty="0" err="1" smtClean="0"/>
              <a:t>ituna</a:t>
            </a:r>
            <a:r>
              <a:rPr lang="es-ES" dirty="0" smtClean="0"/>
              <a:t> </a:t>
            </a:r>
            <a:r>
              <a:rPr lang="es-ES" dirty="0" err="1" smtClean="0"/>
              <a:t>egon</a:t>
            </a:r>
            <a:r>
              <a:rPr lang="es-ES" dirty="0" smtClean="0"/>
              <a:t> </a:t>
            </a:r>
            <a:r>
              <a:rPr lang="es-ES" dirty="0" err="1" smtClean="0"/>
              <a:t>ezean</a:t>
            </a:r>
            <a:r>
              <a:rPr lang="es-ES" dirty="0" smtClean="0"/>
              <a:t>).</a:t>
            </a:r>
          </a:p>
          <a:p>
            <a:pPr marL="630936" lvl="2" indent="0" algn="just">
              <a:buNone/>
            </a:pP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redondeado 3"/>
          <p:cNvSpPr/>
          <p:nvPr/>
        </p:nvSpPr>
        <p:spPr>
          <a:xfrm>
            <a:off x="1678360" y="1609368"/>
            <a:ext cx="237626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betebeharrak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62281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 algn="just">
              <a:buNone/>
            </a:pPr>
            <a:r>
              <a:rPr lang="es-ES" sz="2400" dirty="0" err="1">
                <a:solidFill>
                  <a:srgbClr val="00B050"/>
                </a:solidFill>
              </a:rPr>
              <a:t>Arau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dirty="0" err="1">
                <a:solidFill>
                  <a:srgbClr val="00B050"/>
                </a:solidFill>
              </a:rPr>
              <a:t>hauek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dirty="0" err="1">
                <a:solidFill>
                  <a:srgbClr val="00B050"/>
                </a:solidFill>
              </a:rPr>
              <a:t>urratuz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dirty="0" err="1">
                <a:solidFill>
                  <a:srgbClr val="00B050"/>
                </a:solidFill>
              </a:rPr>
              <a:t>gero</a:t>
            </a:r>
            <a:r>
              <a:rPr lang="es-ES" sz="2400" dirty="0"/>
              <a:t>: </a:t>
            </a:r>
            <a:r>
              <a:rPr lang="es-ES" sz="2400" dirty="0" err="1"/>
              <a:t>lortutako</a:t>
            </a:r>
            <a:r>
              <a:rPr lang="es-ES" sz="2400" dirty="0"/>
              <a:t> </a:t>
            </a:r>
            <a:r>
              <a:rPr lang="es-ES" sz="2400" dirty="0" err="1"/>
              <a:t>irabaziak</a:t>
            </a:r>
            <a:r>
              <a:rPr lang="es-ES" sz="2400" dirty="0"/>
              <a:t> </a:t>
            </a:r>
            <a:r>
              <a:rPr lang="es-ES" sz="2400" dirty="0" err="1"/>
              <a:t>baltzuari</a:t>
            </a:r>
            <a:r>
              <a:rPr lang="es-ES" sz="2400" dirty="0"/>
              <a:t> </a:t>
            </a:r>
            <a:r>
              <a:rPr lang="es-ES" sz="2400" dirty="0" err="1"/>
              <a:t>bueltatzea</a:t>
            </a:r>
            <a:r>
              <a:rPr lang="es-ES" sz="2400" dirty="0"/>
              <a:t>, eta </a:t>
            </a:r>
            <a:r>
              <a:rPr lang="es-ES" sz="2400" dirty="0" err="1"/>
              <a:t>galerak</a:t>
            </a:r>
            <a:r>
              <a:rPr lang="es-ES" sz="2400" dirty="0"/>
              <a:t> </a:t>
            </a:r>
            <a:r>
              <a:rPr lang="es-ES" sz="2400" dirty="0" err="1"/>
              <a:t>egotekotan</a:t>
            </a:r>
            <a:r>
              <a:rPr lang="es-ES" sz="2400" dirty="0"/>
              <a:t> </a:t>
            </a:r>
            <a:r>
              <a:rPr lang="es-ES" sz="2400" dirty="0" err="1"/>
              <a:t>bazkide</a:t>
            </a:r>
            <a:r>
              <a:rPr lang="es-ES" sz="2400" dirty="0"/>
              <a:t> </a:t>
            </a:r>
            <a:r>
              <a:rPr lang="es-ES" sz="2400" dirty="0" err="1"/>
              <a:t>lehiakideak</a:t>
            </a:r>
            <a:r>
              <a:rPr lang="es-ES" sz="2400" dirty="0"/>
              <a:t> </a:t>
            </a:r>
            <a:r>
              <a:rPr lang="es-ES" sz="2400" dirty="0" err="1"/>
              <a:t>pairatzea</a:t>
            </a:r>
            <a:r>
              <a:rPr lang="es-ES" sz="2400" dirty="0"/>
              <a:t> </a:t>
            </a:r>
            <a:r>
              <a:rPr lang="es-ES" sz="2400" dirty="0" err="1"/>
              <a:t>pertsonalki</a:t>
            </a:r>
            <a:r>
              <a:rPr lang="es-ES" sz="2400" dirty="0"/>
              <a:t>.</a:t>
            </a:r>
          </a:p>
          <a:p>
            <a:pPr marL="393192" lvl="1" indent="0" algn="just">
              <a:buNone/>
            </a:pPr>
            <a:endParaRPr lang="es-ES" sz="2400" dirty="0"/>
          </a:p>
          <a:p>
            <a:pPr marL="393192" lvl="1" indent="0" algn="just">
              <a:buNone/>
            </a:pPr>
            <a:endParaRPr lang="es-ES" sz="2400" dirty="0"/>
          </a:p>
          <a:p>
            <a:pPr lvl="1" algn="just">
              <a:buFont typeface="Wingdings" pitchFamily="2" charset="2"/>
              <a:buChar char="Ø"/>
            </a:pPr>
            <a:endParaRPr lang="es-ES" sz="2400" dirty="0"/>
          </a:p>
          <a:p>
            <a:pPr marL="393192" lvl="1" indent="0" algn="just">
              <a:buNone/>
            </a:pPr>
            <a:r>
              <a:rPr lang="es-ES" sz="2400" b="1" dirty="0">
                <a:solidFill>
                  <a:srgbClr val="00B050"/>
                </a:solidFill>
              </a:rPr>
              <a:t>                                           </a:t>
            </a:r>
          </a:p>
          <a:p>
            <a:pPr marL="393192" lvl="1" indent="0" algn="just">
              <a:buNone/>
            </a:pPr>
            <a:r>
              <a:rPr lang="es-ES" sz="2400" b="1" dirty="0">
                <a:solidFill>
                  <a:srgbClr val="00B050"/>
                </a:solidFill>
              </a:rPr>
              <a:t>                                         </a:t>
            </a:r>
            <a:r>
              <a:rPr lang="es-ES" sz="2400" b="1" dirty="0" err="1">
                <a:solidFill>
                  <a:srgbClr val="00B050"/>
                </a:solidFill>
              </a:rPr>
              <a:t>Bazkide</a:t>
            </a:r>
            <a:r>
              <a:rPr lang="es-ES" sz="2400" b="1" dirty="0">
                <a:solidFill>
                  <a:srgbClr val="00B050"/>
                </a:solidFill>
              </a:rPr>
              <a:t> </a:t>
            </a:r>
            <a:r>
              <a:rPr lang="es-ES" sz="2400" b="1" dirty="0" err="1">
                <a:solidFill>
                  <a:srgbClr val="00B050"/>
                </a:solidFill>
              </a:rPr>
              <a:t>industrialaren</a:t>
            </a:r>
            <a:r>
              <a:rPr lang="es-ES" sz="2400" b="1" dirty="0">
                <a:solidFill>
                  <a:srgbClr val="00B050"/>
                </a:solidFill>
              </a:rPr>
              <a:t> </a:t>
            </a:r>
            <a:r>
              <a:rPr lang="es-ES" sz="2400" b="1" dirty="0" err="1">
                <a:solidFill>
                  <a:srgbClr val="00B050"/>
                </a:solidFill>
              </a:rPr>
              <a:t>erregimen</a:t>
            </a:r>
            <a:r>
              <a:rPr lang="es-ES" sz="2400" b="1" dirty="0">
                <a:solidFill>
                  <a:srgbClr val="00B050"/>
                </a:solidFill>
              </a:rPr>
              <a:t> </a:t>
            </a:r>
            <a:r>
              <a:rPr lang="es-ES" sz="2400" b="1" dirty="0" err="1">
                <a:solidFill>
                  <a:srgbClr val="00B050"/>
                </a:solidFill>
              </a:rPr>
              <a:t>berezia</a:t>
            </a:r>
            <a:r>
              <a:rPr lang="es-ES" sz="2400" dirty="0"/>
              <a:t>: </a:t>
            </a:r>
            <a:endParaRPr lang="es-ES" sz="2400" dirty="0" smtClean="0"/>
          </a:p>
          <a:p>
            <a:pPr marL="393192" lvl="1" indent="0" algn="just">
              <a:buNone/>
            </a:pPr>
            <a:endParaRPr lang="es-ES" sz="2400" dirty="0"/>
          </a:p>
          <a:p>
            <a:pPr marL="393192" lvl="1" indent="0" algn="just">
              <a:buNone/>
            </a:pPr>
            <a:r>
              <a:rPr lang="es-ES" sz="2400" dirty="0" err="1" smtClean="0"/>
              <a:t>ezin</a:t>
            </a:r>
            <a:r>
              <a:rPr lang="es-ES" sz="2400" dirty="0" smtClean="0"/>
              <a:t> </a:t>
            </a:r>
            <a:r>
              <a:rPr lang="es-ES" sz="2400" dirty="0"/>
              <a:t>du </a:t>
            </a:r>
            <a:r>
              <a:rPr lang="es-ES" sz="2400" dirty="0" err="1"/>
              <a:t>bere</a:t>
            </a:r>
            <a:r>
              <a:rPr lang="es-ES" sz="2400" dirty="0"/>
              <a:t> </a:t>
            </a:r>
            <a:r>
              <a:rPr lang="es-ES" sz="2400" dirty="0" err="1"/>
              <a:t>kabuz</a:t>
            </a:r>
            <a:r>
              <a:rPr lang="es-ES" sz="2400" dirty="0"/>
              <a:t> </a:t>
            </a:r>
            <a:r>
              <a:rPr lang="es-ES" sz="2400" dirty="0" err="1"/>
              <a:t>inolako</a:t>
            </a:r>
            <a:r>
              <a:rPr lang="es-ES" sz="2400" dirty="0"/>
              <a:t> </a:t>
            </a:r>
            <a:r>
              <a:rPr lang="es-ES" sz="2400" dirty="0" err="1"/>
              <a:t>jarduerarik</a:t>
            </a:r>
            <a:r>
              <a:rPr lang="es-ES" sz="2400" dirty="0"/>
              <a:t> </a:t>
            </a:r>
            <a:r>
              <a:rPr lang="es-ES" sz="2400" dirty="0" err="1"/>
              <a:t>burutu</a:t>
            </a:r>
            <a:r>
              <a:rPr lang="es-ES" sz="2400" dirty="0"/>
              <a:t>, </a:t>
            </a:r>
            <a:r>
              <a:rPr lang="es-ES" sz="2400" dirty="0" err="1"/>
              <a:t>baltzuak</a:t>
            </a:r>
            <a:r>
              <a:rPr lang="es-ES" sz="2400" dirty="0"/>
              <a:t> </a:t>
            </a:r>
            <a:r>
              <a:rPr lang="es-ES" sz="2400" dirty="0" err="1"/>
              <a:t>onespena</a:t>
            </a:r>
            <a:r>
              <a:rPr lang="es-ES" sz="2400" dirty="0"/>
              <a:t> </a:t>
            </a:r>
            <a:r>
              <a:rPr lang="es-ES" sz="2400" dirty="0" err="1"/>
              <a:t>eman</a:t>
            </a:r>
            <a:r>
              <a:rPr lang="es-ES" sz="2400" dirty="0"/>
              <a:t> </a:t>
            </a:r>
            <a:r>
              <a:rPr lang="es-ES" sz="2400" dirty="0" err="1"/>
              <a:t>ezean</a:t>
            </a:r>
            <a:r>
              <a:rPr lang="es-ES" sz="2400" dirty="0"/>
              <a:t>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947165" y="3082024"/>
            <a:ext cx="36004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BAZKIDE INDUSTRIALA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67864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endParaRPr lang="es-ES" sz="3400" b="1" dirty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es-ES" sz="3400" b="1" dirty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es-ES" sz="3400" b="1" dirty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es-ES" sz="3400" b="1" dirty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es-ES" sz="3400" b="1" dirty="0" err="1">
                <a:solidFill>
                  <a:srgbClr val="FF0000"/>
                </a:solidFill>
              </a:rPr>
              <a:t>baltzua</a:t>
            </a:r>
            <a:r>
              <a:rPr lang="es-ES" sz="3400" b="1" dirty="0">
                <a:solidFill>
                  <a:srgbClr val="FF0000"/>
                </a:solidFill>
              </a:rPr>
              <a:t> </a:t>
            </a:r>
            <a:r>
              <a:rPr lang="es-ES" sz="3400" b="1" dirty="0" err="1">
                <a:solidFill>
                  <a:srgbClr val="FF0000"/>
                </a:solidFill>
              </a:rPr>
              <a:t>lotuta</a:t>
            </a:r>
            <a:r>
              <a:rPr lang="es-ES" sz="3400" b="1" dirty="0">
                <a:solidFill>
                  <a:srgbClr val="FF0000"/>
                </a:solidFill>
              </a:rPr>
              <a:t> </a:t>
            </a:r>
            <a:r>
              <a:rPr lang="es-ES" sz="3400" b="1" dirty="0" err="1">
                <a:solidFill>
                  <a:srgbClr val="FF0000"/>
                </a:solidFill>
              </a:rPr>
              <a:t>gelditzea</a:t>
            </a:r>
            <a:r>
              <a:rPr lang="es-ES" sz="3400" b="1" dirty="0">
                <a:solidFill>
                  <a:srgbClr val="FF0000"/>
                </a:solidFill>
              </a:rPr>
              <a:t> </a:t>
            </a:r>
            <a:r>
              <a:rPr lang="es-ES" sz="3400" b="1" dirty="0" err="1">
                <a:solidFill>
                  <a:srgbClr val="FF0000"/>
                </a:solidFill>
              </a:rPr>
              <a:t>hirugarrenekin</a:t>
            </a:r>
            <a:r>
              <a:rPr lang="es-ES" sz="3400" dirty="0"/>
              <a:t>:</a:t>
            </a:r>
          </a:p>
          <a:p>
            <a:pPr marL="393192" lvl="1" indent="0" algn="just">
              <a:buNone/>
            </a:pPr>
            <a:endParaRPr lang="es-ES" sz="3100" dirty="0"/>
          </a:p>
          <a:p>
            <a:pPr marL="393192" lvl="1" indent="0" algn="just">
              <a:buNone/>
            </a:pPr>
            <a:r>
              <a:rPr lang="es-ES" sz="3400" dirty="0"/>
              <a:t>                                             </a:t>
            </a:r>
            <a:r>
              <a:rPr lang="es-ES" sz="3400" dirty="0" err="1"/>
              <a:t>baltzua</a:t>
            </a:r>
            <a:r>
              <a:rPr lang="es-ES" sz="3400" dirty="0"/>
              <a:t> </a:t>
            </a:r>
            <a:r>
              <a:rPr lang="es-ES" sz="3400" dirty="0" err="1"/>
              <a:t>lotuta</a:t>
            </a:r>
            <a:r>
              <a:rPr lang="es-ES" sz="3400" dirty="0"/>
              <a:t> </a:t>
            </a:r>
            <a:r>
              <a:rPr lang="es-ES" sz="3400" dirty="0" err="1"/>
              <a:t>gelditzeko</a:t>
            </a:r>
            <a:r>
              <a:rPr lang="es-ES" sz="3400" dirty="0"/>
              <a:t> </a:t>
            </a:r>
            <a:r>
              <a:rPr lang="es-ES" sz="3400" dirty="0" err="1"/>
              <a:t>behar</a:t>
            </a:r>
            <a:r>
              <a:rPr lang="es-ES" sz="3400" dirty="0"/>
              <a:t> da </a:t>
            </a:r>
          </a:p>
          <a:p>
            <a:pPr marL="393192" lvl="1" indent="0" algn="just">
              <a:buNone/>
            </a:pPr>
            <a:r>
              <a:rPr lang="es-ES" sz="3400" dirty="0">
                <a:solidFill>
                  <a:srgbClr val="0070C0"/>
                </a:solidFill>
              </a:rPr>
              <a:t>                                          </a:t>
            </a:r>
            <a:r>
              <a:rPr lang="es-ES" sz="3400" dirty="0" err="1">
                <a:solidFill>
                  <a:srgbClr val="0070C0"/>
                </a:solidFill>
              </a:rPr>
              <a:t>administratzailea</a:t>
            </a:r>
            <a:r>
              <a:rPr lang="es-ES" sz="3400" dirty="0"/>
              <a:t> </a:t>
            </a:r>
            <a:r>
              <a:rPr lang="es-ES" sz="3400" dirty="0" err="1">
                <a:solidFill>
                  <a:srgbClr val="0070C0"/>
                </a:solidFill>
              </a:rPr>
              <a:t>baimenduta</a:t>
            </a:r>
            <a:r>
              <a:rPr lang="es-ES" sz="3400" dirty="0">
                <a:solidFill>
                  <a:srgbClr val="0070C0"/>
                </a:solidFill>
              </a:rPr>
              <a:t> </a:t>
            </a:r>
            <a:r>
              <a:rPr lang="es-ES" sz="3400" dirty="0" err="1">
                <a:solidFill>
                  <a:srgbClr val="0070C0"/>
                </a:solidFill>
              </a:rPr>
              <a:t>egotea</a:t>
            </a:r>
            <a:r>
              <a:rPr lang="es-ES" sz="3400" dirty="0">
                <a:solidFill>
                  <a:srgbClr val="0070C0"/>
                </a:solidFill>
              </a:rPr>
              <a:t> </a:t>
            </a:r>
            <a:r>
              <a:rPr lang="es-ES" sz="3400" dirty="0" err="1">
                <a:solidFill>
                  <a:srgbClr val="0070C0"/>
                </a:solidFill>
              </a:rPr>
              <a:t>sinadura</a:t>
            </a:r>
            <a:r>
              <a:rPr lang="es-ES" sz="3400" dirty="0">
                <a:solidFill>
                  <a:srgbClr val="0070C0"/>
                </a:solidFill>
              </a:rPr>
              <a:t> </a:t>
            </a:r>
            <a:r>
              <a:rPr lang="es-ES" sz="3400" dirty="0" err="1">
                <a:solidFill>
                  <a:srgbClr val="0070C0"/>
                </a:solidFill>
              </a:rPr>
              <a:t>soziala</a:t>
            </a:r>
            <a:r>
              <a:rPr lang="es-ES" sz="3400" dirty="0">
                <a:solidFill>
                  <a:srgbClr val="0070C0"/>
                </a:solidFill>
              </a:rPr>
              <a:t> </a:t>
            </a:r>
            <a:r>
              <a:rPr lang="es-ES" sz="3400" dirty="0" err="1">
                <a:solidFill>
                  <a:srgbClr val="0070C0"/>
                </a:solidFill>
              </a:rPr>
              <a:t>erabiltzeko</a:t>
            </a:r>
            <a:r>
              <a:rPr lang="es-ES" sz="3400" dirty="0">
                <a:solidFill>
                  <a:srgbClr val="0070C0"/>
                </a:solidFill>
              </a:rPr>
              <a:t> eta </a:t>
            </a:r>
            <a:r>
              <a:rPr lang="es-ES" sz="3400" dirty="0" err="1">
                <a:solidFill>
                  <a:srgbClr val="0070C0"/>
                </a:solidFill>
              </a:rPr>
              <a:t>baltzuaren</a:t>
            </a:r>
            <a:r>
              <a:rPr lang="es-ES" sz="3400" dirty="0">
                <a:solidFill>
                  <a:srgbClr val="0070C0"/>
                </a:solidFill>
              </a:rPr>
              <a:t> </a:t>
            </a:r>
            <a:r>
              <a:rPr lang="es-ES" sz="3400" dirty="0" err="1">
                <a:solidFill>
                  <a:srgbClr val="0070C0"/>
                </a:solidFill>
              </a:rPr>
              <a:t>izenean</a:t>
            </a:r>
            <a:r>
              <a:rPr lang="es-ES" sz="3400" dirty="0">
                <a:solidFill>
                  <a:srgbClr val="0070C0"/>
                </a:solidFill>
              </a:rPr>
              <a:t> </a:t>
            </a:r>
            <a:r>
              <a:rPr lang="es-ES" sz="3400" dirty="0" err="1">
                <a:solidFill>
                  <a:srgbClr val="0070C0"/>
                </a:solidFill>
              </a:rPr>
              <a:t>jardutea</a:t>
            </a:r>
            <a:r>
              <a:rPr lang="es-ES" sz="3400" dirty="0">
                <a:solidFill>
                  <a:srgbClr val="0070C0"/>
                </a:solidFill>
              </a:rPr>
              <a:t>.</a:t>
            </a:r>
          </a:p>
          <a:p>
            <a:pPr marL="393192" lvl="1" indent="0" algn="just">
              <a:buNone/>
            </a:pPr>
            <a:endParaRPr lang="es-ES" sz="3400" dirty="0"/>
          </a:p>
          <a:p>
            <a:pPr marL="393192" lvl="1" indent="0" algn="just">
              <a:buNone/>
            </a:pPr>
            <a:r>
              <a:rPr lang="es-ES" sz="3400" dirty="0" err="1"/>
              <a:t>Ahalordearen</a:t>
            </a:r>
            <a:r>
              <a:rPr lang="es-ES" sz="3400" dirty="0"/>
              <a:t> </a:t>
            </a:r>
            <a:r>
              <a:rPr lang="es-ES" sz="3400" dirty="0" err="1"/>
              <a:t>eremua</a:t>
            </a:r>
            <a:r>
              <a:rPr lang="es-ES" sz="3400" dirty="0"/>
              <a:t>: </a:t>
            </a:r>
            <a:r>
              <a:rPr lang="es-ES" sz="3400" dirty="0" err="1"/>
              <a:t>enpresaren</a:t>
            </a:r>
            <a:r>
              <a:rPr lang="es-ES" sz="3400" dirty="0"/>
              <a:t> </a:t>
            </a:r>
            <a:r>
              <a:rPr lang="es-ES" sz="3400" dirty="0" err="1"/>
              <a:t>trafikoan</a:t>
            </a:r>
            <a:r>
              <a:rPr lang="es-ES" sz="3400" dirty="0"/>
              <a:t> </a:t>
            </a:r>
            <a:r>
              <a:rPr lang="es-ES" sz="3400" dirty="0" err="1"/>
              <a:t>sartzen</a:t>
            </a:r>
            <a:r>
              <a:rPr lang="es-ES" sz="3400" dirty="0"/>
              <a:t> </a:t>
            </a:r>
            <a:r>
              <a:rPr lang="es-ES" sz="3400" dirty="0" err="1"/>
              <a:t>diren</a:t>
            </a:r>
            <a:r>
              <a:rPr lang="es-ES" sz="3400" dirty="0"/>
              <a:t> </a:t>
            </a:r>
            <a:r>
              <a:rPr lang="es-ES" sz="3400" dirty="0" err="1"/>
              <a:t>egintza</a:t>
            </a:r>
            <a:r>
              <a:rPr lang="es-ES" sz="3400" dirty="0"/>
              <a:t> </a:t>
            </a:r>
            <a:r>
              <a:rPr lang="es-ES" sz="3400" dirty="0" err="1"/>
              <a:t>guztiak</a:t>
            </a:r>
            <a:endParaRPr lang="es-ES" sz="3400" dirty="0"/>
          </a:p>
          <a:p>
            <a:pPr lvl="1" algn="just">
              <a:buFont typeface="Wingdings" pitchFamily="2" charset="2"/>
              <a:buChar char="Ø"/>
            </a:pPr>
            <a:endParaRPr lang="es-ES" sz="3400" dirty="0"/>
          </a:p>
          <a:p>
            <a:pPr marL="393192" lvl="1" indent="0" algn="just">
              <a:buNone/>
            </a:pPr>
            <a:r>
              <a:rPr lang="es-ES" sz="3400" dirty="0" err="1">
                <a:solidFill>
                  <a:srgbClr val="0070C0"/>
                </a:solidFill>
              </a:rPr>
              <a:t>Sinadura</a:t>
            </a:r>
            <a:r>
              <a:rPr lang="es-ES" sz="3400" dirty="0">
                <a:solidFill>
                  <a:srgbClr val="0070C0"/>
                </a:solidFill>
              </a:rPr>
              <a:t> </a:t>
            </a:r>
            <a:r>
              <a:rPr lang="es-ES" sz="3400" dirty="0" err="1">
                <a:solidFill>
                  <a:srgbClr val="0070C0"/>
                </a:solidFill>
              </a:rPr>
              <a:t>sozialaren</a:t>
            </a:r>
            <a:r>
              <a:rPr lang="es-ES" sz="3400" dirty="0">
                <a:solidFill>
                  <a:srgbClr val="0070C0"/>
                </a:solidFill>
              </a:rPr>
              <a:t> </a:t>
            </a:r>
            <a:r>
              <a:rPr lang="es-ES" sz="3400" dirty="0" err="1">
                <a:solidFill>
                  <a:srgbClr val="0070C0"/>
                </a:solidFill>
              </a:rPr>
              <a:t>abusua</a:t>
            </a:r>
            <a:r>
              <a:rPr lang="es-ES" sz="3400" dirty="0"/>
              <a:t>: </a:t>
            </a:r>
            <a:r>
              <a:rPr lang="es-ES" sz="3400" dirty="0" err="1"/>
              <a:t>sinadura</a:t>
            </a:r>
            <a:r>
              <a:rPr lang="es-ES" sz="3400" dirty="0"/>
              <a:t> </a:t>
            </a:r>
            <a:r>
              <a:rPr lang="es-ES" sz="3400" dirty="0" err="1"/>
              <a:t>soziala</a:t>
            </a:r>
            <a:r>
              <a:rPr lang="es-ES" sz="3400" dirty="0"/>
              <a:t> </a:t>
            </a:r>
            <a:r>
              <a:rPr lang="es-ES" sz="3400" dirty="0" err="1"/>
              <a:t>erabiltzeko</a:t>
            </a:r>
            <a:r>
              <a:rPr lang="es-ES" sz="3400" dirty="0"/>
              <a:t> </a:t>
            </a:r>
            <a:r>
              <a:rPr lang="es-ES" sz="3400" dirty="0" err="1"/>
              <a:t>baimena</a:t>
            </a:r>
            <a:r>
              <a:rPr lang="es-ES" sz="3400" dirty="0"/>
              <a:t> </a:t>
            </a:r>
            <a:r>
              <a:rPr lang="es-ES" sz="3400" dirty="0" err="1"/>
              <a:t>duenak</a:t>
            </a:r>
            <a:r>
              <a:rPr lang="es-ES" sz="3400" dirty="0"/>
              <a:t> </a:t>
            </a:r>
            <a:r>
              <a:rPr lang="es-ES" sz="3400" dirty="0" err="1"/>
              <a:t>erabiltzen</a:t>
            </a:r>
            <a:r>
              <a:rPr lang="es-ES" sz="3400" dirty="0"/>
              <a:t> duela </a:t>
            </a:r>
            <a:r>
              <a:rPr lang="es-ES" sz="3400" dirty="0" err="1"/>
              <a:t>bere</a:t>
            </a:r>
            <a:r>
              <a:rPr lang="es-ES" sz="3400" dirty="0"/>
              <a:t> </a:t>
            </a:r>
            <a:r>
              <a:rPr lang="es-ES" sz="3400" dirty="0" err="1"/>
              <a:t>probetxurako</a:t>
            </a:r>
            <a:r>
              <a:rPr lang="es-ES" sz="3400" dirty="0"/>
              <a:t>, </a:t>
            </a:r>
            <a:r>
              <a:rPr lang="es-ES" sz="3400" dirty="0" err="1"/>
              <a:t>beren</a:t>
            </a:r>
            <a:r>
              <a:rPr lang="es-ES" sz="3400" dirty="0"/>
              <a:t> </a:t>
            </a:r>
            <a:r>
              <a:rPr lang="es-ES" sz="3400" dirty="0" err="1"/>
              <a:t>negozioetarako</a:t>
            </a:r>
            <a:r>
              <a:rPr lang="es-ES" sz="3400" dirty="0"/>
              <a:t> eta </a:t>
            </a:r>
            <a:r>
              <a:rPr lang="es-ES" sz="3400" dirty="0" err="1"/>
              <a:t>ez</a:t>
            </a:r>
            <a:r>
              <a:rPr lang="es-ES" sz="3400" dirty="0"/>
              <a:t> </a:t>
            </a:r>
            <a:r>
              <a:rPr lang="es-ES" sz="3400" dirty="0" err="1"/>
              <a:t>baltzuaren</a:t>
            </a:r>
            <a:r>
              <a:rPr lang="es-ES" sz="3400" dirty="0"/>
              <a:t> </a:t>
            </a:r>
            <a:r>
              <a:rPr lang="es-ES" sz="3400" dirty="0" err="1"/>
              <a:t>interesarako</a:t>
            </a:r>
            <a:r>
              <a:rPr lang="es-ES" sz="3400" dirty="0"/>
              <a:t>.</a:t>
            </a:r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3647728" y="1556792"/>
            <a:ext cx="50405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KANPO-HARREMAN JURIDIKOAK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1359131" y="3096238"/>
            <a:ext cx="3168352" cy="6480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Baltzuaren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ordezkaritza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755123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795</Words>
  <Application>Microsoft Office PowerPoint</Application>
  <PresentationFormat>Panorámica</PresentationFormat>
  <Paragraphs>151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4. Gaia: Baltzu kolektiboa eta Komanditario Sinplea</vt:lpstr>
      <vt:lpstr>Ezaugarriak</vt:lpstr>
      <vt:lpstr>Presentación de PowerPoint</vt:lpstr>
      <vt:lpstr>Barne-harreman juridikoak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Baltzu komanditario sinplea</vt:lpstr>
      <vt:lpstr>Presentación de PowerPoint</vt:lpstr>
      <vt:lpstr>Akziozko baltzu komanditarioa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Gaia: Baltzu kolektiboa eta Komanditario Sinplea</dc:title>
  <dc:creator>NEREA IRACULIS</dc:creator>
  <cp:lastModifiedBy>NEREA IRACULIS</cp:lastModifiedBy>
  <cp:revision>13</cp:revision>
  <dcterms:created xsi:type="dcterms:W3CDTF">2019-03-13T18:08:56Z</dcterms:created>
  <dcterms:modified xsi:type="dcterms:W3CDTF">2019-03-14T07:30:20Z</dcterms:modified>
</cp:coreProperties>
</file>