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2" r:id="rId23"/>
    <p:sldId id="278" r:id="rId24"/>
    <p:sldId id="274" r:id="rId25"/>
    <p:sldId id="257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69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8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221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3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304800" y="1124744"/>
            <a:ext cx="8610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5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6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4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3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9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4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751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3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9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E5EF-5F96-45E2-A6A5-107F1E051F44}" type="slidenum">
              <a:rPr lang="es-E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37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9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29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6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04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57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11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EEC1-4C61-4801-AAC3-478FCFD8E125}" type="datetimeFigureOut">
              <a:rPr lang="es-ES" smtClean="0"/>
              <a:pPr/>
              <a:t>16/08/2015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A5F4-17EA-4B76-B8C1-3ED5463101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31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16/08/2015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5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tb.com/eu/albisteak/gizartea/osoa/1291468/tasa-judizialak--zer-eragin-dute-nork-ordaindu-behar-ditu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espotters.net/" TargetMode="External"/><Relationship Id="rId3" Type="http://schemas.openxmlformats.org/officeDocument/2006/relationships/hyperlink" Target="http://www.ine.es/" TargetMode="External"/><Relationship Id="rId7" Type="http://schemas.openxmlformats.org/officeDocument/2006/relationships/hyperlink" Target="http://www.aviationcorner.net/" TargetMode="External"/><Relationship Id="rId2" Type="http://schemas.openxmlformats.org/officeDocument/2006/relationships/hyperlink" Target="http://eu.eustat.es/ci_ci/indice.html#axzz2h2EgpeIl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dgt.es/portal/" TargetMode="External"/><Relationship Id="rId5" Type="http://schemas.openxmlformats.org/officeDocument/2006/relationships/hyperlink" Target="http://www.bancomundial.org/" TargetMode="External"/><Relationship Id="rId4" Type="http://schemas.openxmlformats.org/officeDocument/2006/relationships/hyperlink" Target="http://www.bde.es/bde/es/" TargetMode="External"/><Relationship Id="rId9" Type="http://schemas.openxmlformats.org/officeDocument/2006/relationships/hyperlink" Target="http://www.ehu.es/eu/web/biblioteka/datu-baseen-aurkibide-alfabetiko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8bEhyo04sI&amp;feature=related" TargetMode="External"/><Relationship Id="rId2" Type="http://schemas.openxmlformats.org/officeDocument/2006/relationships/hyperlink" Target="http://www.youtube.com/watch?v=0X-leWWFHbQ&amp;feature=youtu.be" TargetMode="Externa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oramaaudiovisual.com/2011/07/13/prisa-tv-en-liza-el-mayor-concurso-de-externalizacion/" TargetMode="External"/><Relationship Id="rId2" Type="http://schemas.openxmlformats.org/officeDocument/2006/relationships/hyperlink" Target="https://docs.google.com/file/d/0B9m1EEbkQuQXOVI1WERZdkxMVjg/edit?pli=1" TargetMode="Externa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.es/20120904/medios-redes/abcp-chico-engano-prensa-deportiva-20120904.html" TargetMode="Externa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836712"/>
            <a:ext cx="88931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200" lvl="2">
              <a:spcBef>
                <a:spcPts val="1200"/>
              </a:spcBef>
              <a:defRPr/>
            </a:pPr>
            <a:endParaRPr lang="eu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32000" lvl="1">
              <a:spcBef>
                <a:spcPts val="1200"/>
              </a:spcBef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u="sng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90600" lvl="1" indent="-533400">
              <a:spcBef>
                <a:spcPts val="1800"/>
              </a:spcBef>
              <a:buFontTx/>
              <a:buChar char="–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 bwMode="auto">
          <a:xfrm>
            <a:off x="251520" y="1268760"/>
            <a:ext cx="84978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defRPr/>
            </a:pPr>
            <a:endParaRPr lang="eu-ES" altLang="es-ES" sz="3600" b="1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14350" indent="-514350" eaLnBrk="1" hangingPunct="1">
              <a:defRPr/>
            </a:pPr>
            <a:r>
              <a:rPr lang="eu-ES" altLang="es-ES" sz="36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4. Dokumentazioa, testu osagarriak eta zatidurak nola landu </a:t>
            </a:r>
          </a:p>
          <a:p>
            <a:pPr marL="514350" indent="-514350" eaLnBrk="1" hangingPunct="1">
              <a:defRPr/>
            </a:pPr>
            <a:endParaRPr lang="eu-ES" altLang="es-ES" sz="3600" b="1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19672" y="335699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i="1" dirty="0" smtClean="0">
                <a:solidFill>
                  <a:srgbClr val="FF0000"/>
                </a:solidFill>
              </a:rPr>
              <a:t>Albisteen osotasuna bermatu </a:t>
            </a:r>
          </a:p>
          <a:p>
            <a:r>
              <a:rPr lang="eu-ES" i="1" dirty="0" smtClean="0">
                <a:solidFill>
                  <a:srgbClr val="FF0000"/>
                </a:solidFill>
              </a:rPr>
              <a:t>Berria ez den informazioa gehitu testuingurua emateko </a:t>
            </a:r>
          </a:p>
          <a:p>
            <a:r>
              <a:rPr lang="eu-ES" i="1" dirty="0">
                <a:solidFill>
                  <a:srgbClr val="FF0000"/>
                </a:solidFill>
              </a:rPr>
              <a:t>A</a:t>
            </a:r>
            <a:r>
              <a:rPr lang="eu-ES" i="1" dirty="0" smtClean="0">
                <a:solidFill>
                  <a:srgbClr val="FF0000"/>
                </a:solidFill>
              </a:rPr>
              <a:t>lbistea ulergarri egin</a:t>
            </a:r>
            <a:endParaRPr lang="eu-E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475" y="188913"/>
            <a:ext cx="46894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88" y="188913"/>
            <a:ext cx="46783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084168" y="548680"/>
            <a:ext cx="165618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980728"/>
            <a:ext cx="9108504" cy="497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332656"/>
            <a:ext cx="4403000" cy="806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None/>
            </a:pPr>
            <a:r>
              <a:rPr lang="es-ES" sz="2700" dirty="0" smtClean="0">
                <a:latin typeface="Calibri" pitchFamily="34" charset="0"/>
              </a:rPr>
              <a:t>4.1.</a:t>
            </a:r>
            <a:r>
              <a:rPr lang="eu-ES" sz="2700" dirty="0" smtClean="0">
                <a:latin typeface="Calibri" pitchFamily="34" charset="0"/>
              </a:rPr>
              <a:t> Testuaren datu osagarriak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540568" y="1916832"/>
            <a:ext cx="9540552" cy="2808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428750" marR="0" lvl="2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eu-ES" sz="27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3) 	Datuak</a:t>
            </a:r>
            <a:r>
              <a:rPr kumimoji="0" lang="eu-ES" sz="27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u-ES" sz="27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dokumentazioa zehazteko</a:t>
            </a:r>
          </a:p>
          <a:p>
            <a:pPr marL="1885950" marR="0" lvl="3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11000"/>
              <a:buFont typeface="Wingdings" pitchFamily="2" charset="2"/>
              <a:buChar char="Ø"/>
              <a:tabLst/>
              <a:defRPr/>
            </a:pPr>
            <a:r>
              <a:rPr kumimoji="0" lang="eu-E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Ikuspegi zuzenagoa</a:t>
            </a:r>
            <a:r>
              <a:rPr kumimoji="0" lang="eu-ES" sz="27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u-E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eskaintzeko</a:t>
            </a:r>
          </a:p>
          <a:p>
            <a:pPr marL="1885950" marR="0" lvl="3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11000"/>
              <a:buFont typeface="Wingdings" pitchFamily="2" charset="2"/>
              <a:buChar char="Ø"/>
              <a:tabLst/>
              <a:defRPr/>
            </a:pPr>
            <a:r>
              <a:rPr kumimoji="0" lang="eu-E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Erredaktoreak ez badu egiten: editorearen lana</a:t>
            </a:r>
          </a:p>
          <a:p>
            <a:pPr marL="1885950" lvl="3" indent="-51435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11000"/>
              <a:buFont typeface="Wingdings" pitchFamily="2" charset="2"/>
              <a:buChar char="Ø"/>
              <a:defRPr/>
            </a:pPr>
            <a:r>
              <a:rPr lang="es-ES" sz="2700" dirty="0" smtClean="0">
                <a:solidFill>
                  <a:srgbClr val="000000"/>
                </a:solidFill>
                <a:latin typeface="Calibri"/>
              </a:rPr>
              <a:t>Ez </a:t>
            </a:r>
            <a:r>
              <a:rPr lang="es-ES" sz="2700" dirty="0">
                <a:solidFill>
                  <a:srgbClr val="000000"/>
                </a:solidFill>
                <a:latin typeface="Calibri"/>
              </a:rPr>
              <a:t>da </a:t>
            </a:r>
            <a:r>
              <a:rPr lang="es-ES" sz="2700" dirty="0" err="1" smtClean="0">
                <a:solidFill>
                  <a:srgbClr val="000000"/>
                </a:solidFill>
                <a:latin typeface="Calibri"/>
              </a:rPr>
              <a:t>gehiegi</a:t>
            </a:r>
            <a:r>
              <a:rPr lang="es-ES" sz="27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700" dirty="0" err="1">
                <a:solidFill>
                  <a:srgbClr val="000000"/>
                </a:solidFill>
                <a:latin typeface="Calibri"/>
              </a:rPr>
              <a:t>nabaritu</a:t>
            </a:r>
            <a:r>
              <a:rPr lang="es-ES" sz="27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700" dirty="0" err="1" smtClean="0">
                <a:solidFill>
                  <a:srgbClr val="000000"/>
                </a:solidFill>
                <a:latin typeface="Calibri"/>
              </a:rPr>
              <a:t>behar</a:t>
            </a:r>
            <a:r>
              <a:rPr lang="es-ES" sz="27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s-ES" sz="2700" dirty="0" err="1">
                <a:solidFill>
                  <a:srgbClr val="000000"/>
                </a:solidFill>
                <a:latin typeface="Calibri"/>
              </a:rPr>
              <a:t>ezin</a:t>
            </a:r>
            <a:r>
              <a:rPr lang="es-ES" sz="2700" dirty="0">
                <a:solidFill>
                  <a:srgbClr val="000000"/>
                </a:solidFill>
                <a:latin typeface="Calibri"/>
              </a:rPr>
              <a:t> da </a:t>
            </a:r>
            <a:r>
              <a:rPr lang="es-ES" sz="2700" dirty="0" err="1">
                <a:solidFill>
                  <a:srgbClr val="000000"/>
                </a:solidFill>
                <a:latin typeface="Calibri"/>
              </a:rPr>
              <a:t>gehiegizkoa</a:t>
            </a:r>
            <a:r>
              <a:rPr lang="es-ES" sz="27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700" dirty="0" smtClean="0">
                <a:solidFill>
                  <a:srgbClr val="000000"/>
                </a:solidFill>
                <a:latin typeface="Calibri"/>
              </a:rPr>
              <a:t>izan</a:t>
            </a:r>
            <a:endParaRPr kumimoji="0" lang="eu-E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u-E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u-E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518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1417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7504" y="2780928"/>
            <a:ext cx="936104" cy="792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827584" y="1484784"/>
            <a:ext cx="3168352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384" y="1700809"/>
            <a:ext cx="3305616" cy="51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 de flecha"/>
          <p:cNvCxnSpPr/>
          <p:nvPr/>
        </p:nvCxnSpPr>
        <p:spPr>
          <a:xfrm>
            <a:off x="3995936" y="3501008"/>
            <a:ext cx="1944216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80528" y="1484784"/>
            <a:ext cx="9144000" cy="280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428750" marR="0" lvl="2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eu-E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4) 	Testuingururako dokumentazioa:</a:t>
            </a:r>
          </a:p>
          <a:p>
            <a:pPr marL="1885950" marR="0" lvl="3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11000"/>
              <a:buFont typeface="Wingdings" pitchFamily="2" charset="2"/>
              <a:buChar char="Ø"/>
              <a:tabLst/>
              <a:defRPr/>
            </a:pPr>
            <a:r>
              <a:rPr kumimoji="0" lang="eu-E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Pertsonaia baten adierazpenak (lehen, </a:t>
            </a:r>
            <a:r>
              <a:rPr kumimoji="0" lang="eu-ES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orain…</a:t>
            </a:r>
            <a:r>
              <a:rPr kumimoji="0" lang="eu-E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885950" marR="0" lvl="3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11000"/>
              <a:buFont typeface="Wingdings" pitchFamily="2" charset="2"/>
              <a:buChar char="Ø"/>
              <a:tabLst/>
              <a:defRPr/>
            </a:pPr>
            <a:r>
              <a:rPr kumimoji="0" lang="eu-E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Gaiarekin lotutako puntu bat sakondu</a:t>
            </a:r>
          </a:p>
          <a:p>
            <a:pPr marL="1828800" marR="0" lvl="3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u-E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u-E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u-E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332656"/>
            <a:ext cx="4403000" cy="806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None/>
            </a:pPr>
            <a:r>
              <a:rPr lang="es-ES" sz="2700" dirty="0" smtClean="0">
                <a:latin typeface="Calibri" pitchFamily="34" charset="0"/>
              </a:rPr>
              <a:t>4.1.</a:t>
            </a:r>
            <a:r>
              <a:rPr lang="eu-ES" sz="2700" dirty="0" smtClean="0">
                <a:latin typeface="Calibri" pitchFamily="34" charset="0"/>
              </a:rPr>
              <a:t> Testuaren datu osagarriak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88913"/>
            <a:ext cx="46799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913"/>
            <a:ext cx="4649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4286250" y="5143500"/>
            <a:ext cx="4857750" cy="142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239713"/>
            <a:ext cx="46434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350"/>
            <a:ext cx="463073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1691680" y="3645024"/>
            <a:ext cx="1224136" cy="23042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275856" y="3140968"/>
            <a:ext cx="1440160" cy="35283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26479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76250"/>
            <a:ext cx="1655763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"/>
            <a:ext cx="460851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 flipV="1">
            <a:off x="3635896" y="2636912"/>
            <a:ext cx="1872208" cy="25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436096" y="1700808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600" dirty="0" smtClean="0">
                <a:latin typeface="Calibri" pitchFamily="34" charset="0"/>
              </a:rPr>
              <a:t>Konstituzioak zer esaten duen gogoratzen du</a:t>
            </a:r>
            <a:endParaRPr lang="eu-ES" sz="2600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636912"/>
            <a:ext cx="6620024" cy="4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75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979712" y="5229200"/>
            <a:ext cx="3024336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538" y="3041650"/>
            <a:ext cx="78914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060848"/>
            <a:ext cx="799288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lvl="2" indent="-514350">
              <a:lnSpc>
                <a:spcPct val="150000"/>
              </a:lnSpc>
              <a:buFontTx/>
              <a:buAutoNum type="arabicParenR" startAt="5"/>
              <a:defRPr/>
            </a:pPr>
            <a:r>
              <a:rPr lang="eu-ES" sz="2600" dirty="0" smtClean="0">
                <a:latin typeface="Calibri" pitchFamily="34" charset="0"/>
              </a:rPr>
              <a:t>Dokumentazio lan hutsarekin egindako piezak</a:t>
            </a:r>
          </a:p>
          <a:p>
            <a:pPr marL="1828800" lvl="3" indent="-457200">
              <a:lnSpc>
                <a:spcPct val="150000"/>
              </a:lnSpc>
              <a:buSzPct val="111000"/>
              <a:buFont typeface="Wingdings" pitchFamily="2" charset="2"/>
              <a:buChar char="Ø"/>
              <a:defRPr/>
            </a:pPr>
            <a:r>
              <a:rPr lang="eu-ES" sz="2600" dirty="0" smtClean="0">
                <a:latin typeface="Calibri" pitchFamily="34" charset="0"/>
              </a:rPr>
              <a:t>Ez dute informazio berririk eskaintzen</a:t>
            </a:r>
          </a:p>
          <a:p>
            <a:pPr marL="1828800" lvl="3" indent="-457200">
              <a:lnSpc>
                <a:spcPct val="150000"/>
              </a:lnSpc>
              <a:buSzPct val="111000"/>
              <a:buFont typeface="Wingdings" pitchFamily="2" charset="2"/>
              <a:buChar char="Ø"/>
              <a:defRPr/>
            </a:pPr>
            <a:r>
              <a:rPr lang="eu-ES" sz="2600" dirty="0" smtClean="0">
                <a:latin typeface="Calibri" pitchFamily="34" charset="0"/>
              </a:rPr>
              <a:t>Egokitasuna (“pertxa”, gaurkotasunezkoak ez diren gaiek gaurkotasuna eranstea)</a:t>
            </a:r>
          </a:p>
          <a:p>
            <a:pPr marL="1828800" lvl="3" indent="-457200">
              <a:lnSpc>
                <a:spcPct val="150000"/>
              </a:lnSpc>
              <a:buSzPct val="111000"/>
              <a:buFont typeface="Wingdings" pitchFamily="2" charset="2"/>
              <a:buChar char="Ø"/>
              <a:defRPr/>
            </a:pPr>
            <a:r>
              <a:rPr lang="eu-ES" sz="2600" dirty="0" smtClean="0">
                <a:latin typeface="Calibri" pitchFamily="34" charset="0"/>
              </a:rPr>
              <a:t>Ezinbestekoa iturri desberdinetatik </a:t>
            </a:r>
            <a:r>
              <a:rPr lang="eu-ES" sz="2600" dirty="0">
                <a:latin typeface="Calibri" pitchFamily="34" charset="0"/>
              </a:rPr>
              <a:t>lortutako informazioa </a:t>
            </a:r>
            <a:r>
              <a:rPr lang="eu-ES" sz="2600" dirty="0" smtClean="0">
                <a:latin typeface="Calibri" pitchFamily="34" charset="0"/>
              </a:rPr>
              <a:t>egiaztatzea</a:t>
            </a:r>
            <a:endParaRPr lang="eu-ES" sz="2600" dirty="0">
              <a:latin typeface="Calibri" pitchFamily="34" charset="0"/>
            </a:endParaRPr>
          </a:p>
          <a:p>
            <a:pPr lvl="3">
              <a:lnSpc>
                <a:spcPct val="150000"/>
              </a:lnSpc>
              <a:buSzPct val="111000"/>
              <a:defRPr/>
            </a:pPr>
            <a:endParaRPr lang="eu-ES" sz="2600" dirty="0" smtClean="0"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332656"/>
            <a:ext cx="4403000" cy="806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None/>
            </a:pPr>
            <a:r>
              <a:rPr lang="es-ES" sz="2700" dirty="0" smtClean="0">
                <a:latin typeface="Calibri" pitchFamily="34" charset="0"/>
              </a:rPr>
              <a:t>4.1.</a:t>
            </a:r>
            <a:r>
              <a:rPr lang="eu-ES" sz="2700" dirty="0" smtClean="0">
                <a:latin typeface="Calibri" pitchFamily="34" charset="0"/>
              </a:rPr>
              <a:t> Testuaren datu osagarriak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0"/>
            <a:ext cx="4606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725" y="0"/>
            <a:ext cx="4737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9433296" cy="373380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200000"/>
              </a:lnSpc>
              <a:buFontTx/>
              <a:buNone/>
            </a:pPr>
            <a:r>
              <a:rPr lang="es-ES" sz="2700" dirty="0" smtClean="0">
                <a:solidFill>
                  <a:schemeClr val="tx1"/>
                </a:solidFill>
                <a:latin typeface="Calibri" pitchFamily="34" charset="0"/>
              </a:rPr>
              <a:t>4.1.</a:t>
            </a:r>
            <a:r>
              <a:rPr lang="eu-ES" sz="2700" dirty="0" smtClean="0">
                <a:solidFill>
                  <a:schemeClr val="tx1"/>
                </a:solidFill>
                <a:latin typeface="Calibri" pitchFamily="34" charset="0"/>
              </a:rPr>
              <a:t> Testuaren datu osagarriak</a:t>
            </a:r>
          </a:p>
          <a:p>
            <a:pPr marL="571500" indent="-571500">
              <a:lnSpc>
                <a:spcPct val="200000"/>
              </a:lnSpc>
              <a:buFontTx/>
              <a:buNone/>
            </a:pPr>
            <a:r>
              <a:rPr lang="es-ES" sz="2700" dirty="0" smtClean="0">
                <a:solidFill>
                  <a:schemeClr val="tx1"/>
                </a:solidFill>
                <a:latin typeface="Calibri" pitchFamily="34" charset="0"/>
              </a:rPr>
              <a:t>4.2. </a:t>
            </a:r>
            <a:r>
              <a:rPr lang="eu-ES" sz="2700" dirty="0" smtClean="0">
                <a:solidFill>
                  <a:schemeClr val="tx1"/>
                </a:solidFill>
                <a:latin typeface="Calibri" pitchFamily="34" charset="0"/>
              </a:rPr>
              <a:t>Dokumentazio lana</a:t>
            </a:r>
            <a:endParaRPr lang="es-ES" sz="2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71500" indent="-571500">
              <a:lnSpc>
                <a:spcPct val="200000"/>
              </a:lnSpc>
              <a:buFontTx/>
              <a:buNone/>
            </a:pPr>
            <a:r>
              <a:rPr lang="es-ES" sz="2700" dirty="0" smtClean="0">
                <a:solidFill>
                  <a:schemeClr val="tx1"/>
                </a:solidFill>
                <a:latin typeface="Calibri" pitchFamily="34" charset="0"/>
              </a:rPr>
              <a:t>4.3. </a:t>
            </a:r>
            <a:r>
              <a:rPr lang="eu-ES" sz="2700" dirty="0" smtClean="0">
                <a:solidFill>
                  <a:schemeClr val="tx1"/>
                </a:solidFill>
                <a:latin typeface="Calibri" pitchFamily="34" charset="0"/>
              </a:rPr>
              <a:t>Funtzio lagungarria izango duten zatidurak nola landu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0"/>
            <a:ext cx="474662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71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7849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u-ES" sz="2600" dirty="0" smtClean="0">
                <a:latin typeface="Calibri" panose="020F0502020204030204" pitchFamily="34" charset="0"/>
              </a:rPr>
              <a:t>Irakurlearentzat konplikatuak edo ezezagunak izan daitezkeen gaiak ulertarazi dokumentazioaren bitartez, egungo egoerara egokituta(tasa judizial berriak)</a:t>
            </a:r>
            <a:endParaRPr lang="eu-ES" sz="2600" dirty="0"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5529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020494" y="59328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Calibri" panose="020F0502020204030204" pitchFamily="34" charset="0"/>
                <a:hlinkClick r:id="rId3"/>
              </a:rPr>
              <a:t>http://www.eitb.com/eu/albisteak/gizartea/osoa/1291468/tasa-judizialak--zer-eragin-dute-nork-ordaindu-behar-ditu</a:t>
            </a:r>
            <a:r>
              <a:rPr lang="es-ES" dirty="0" smtClean="0">
                <a:latin typeface="Calibri" panose="020F0502020204030204" pitchFamily="34" charset="0"/>
                <a:hlinkClick r:id="rId3"/>
              </a:rPr>
              <a:t>/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35292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-99392"/>
            <a:ext cx="49149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283968" y="602128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spc="-100" dirty="0" smtClean="0">
                <a:latin typeface="Calibri" panose="020F0502020204030204" pitchFamily="34" charset="0"/>
              </a:rPr>
              <a:t>Zenbat ingresatu beharko luke bideragarria izateko? Zenbat ingresatuko zuela aurreikusi ?</a:t>
            </a:r>
            <a:endParaRPr lang="eu-ES" sz="2200" spc="-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44624"/>
            <a:ext cx="5096593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64088" y="105273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500" dirty="0" smtClean="0">
                <a:latin typeface="Calibri" panose="020F0502020204030204" pitchFamily="34" charset="0"/>
              </a:rPr>
              <a:t>Zein izan zen duela 18 urteko istripu hori? Non? Zenbat jende hil zen bertan?</a:t>
            </a:r>
            <a:endParaRPr lang="eu-ES" sz="25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467617" y="557808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71500" indent="-571500" algn="l"/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</a:rPr>
              <a:t>4.2. </a:t>
            </a:r>
            <a:r>
              <a:rPr lang="eu-ES" sz="2800" dirty="0" smtClean="0">
                <a:solidFill>
                  <a:schemeClr val="tx1"/>
                </a:solidFill>
                <a:latin typeface="Calibri" pitchFamily="34" charset="0"/>
              </a:rPr>
              <a:t>Dokumentazio lana</a:t>
            </a:r>
          </a:p>
          <a:p>
            <a:pPr marL="571500" indent="-571500" algn="l"/>
            <a:endParaRPr lang="eu-E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71500" indent="-571500" algn="l"/>
            <a:endParaRPr lang="eu-ES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252536" y="1196752"/>
            <a:ext cx="95405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u-ES" sz="2600" dirty="0" smtClean="0">
                <a:latin typeface="Calibri" pitchFamily="34" charset="0"/>
              </a:rPr>
              <a:t>Historia: </a:t>
            </a:r>
            <a:r>
              <a:rPr lang="eu-ES" sz="2600" dirty="0" err="1" smtClean="0">
                <a:latin typeface="Calibri" pitchFamily="34" charset="0"/>
              </a:rPr>
              <a:t>Boleslaw</a:t>
            </a:r>
            <a:r>
              <a:rPr lang="eu-ES" sz="2600" dirty="0" smtClean="0">
                <a:latin typeface="Calibri" pitchFamily="34" charset="0"/>
              </a:rPr>
              <a:t> </a:t>
            </a:r>
            <a:r>
              <a:rPr lang="eu-ES" sz="2600" dirty="0" err="1" smtClean="0">
                <a:latin typeface="Calibri" pitchFamily="34" charset="0"/>
              </a:rPr>
              <a:t>Matuszewski</a:t>
            </a:r>
            <a:r>
              <a:rPr lang="eu-ES" sz="2600" dirty="0" smtClean="0">
                <a:latin typeface="Calibri" pitchFamily="34" charset="0"/>
              </a:rPr>
              <a:t> --&gt; ikus-entzunezko dokumentazioaren balioa aldatu</a:t>
            </a:r>
          </a:p>
          <a:p>
            <a:pPr marL="355600" lvl="2">
              <a:lnSpc>
                <a:spcPct val="150000"/>
              </a:lnSpc>
            </a:pPr>
            <a:r>
              <a:rPr lang="eu-ES" sz="2600" dirty="0" smtClean="0">
                <a:latin typeface="Calibri" pitchFamily="34" charset="0"/>
              </a:rPr>
              <a:t>Nikolas II.aren koroatzea grabatu (1897) </a:t>
            </a:r>
            <a:r>
              <a:rPr lang="eu-ES" sz="2600" dirty="0" smtClean="0"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u-ES" sz="2600" dirty="0" smtClean="0">
                <a:latin typeface="Calibri" pitchFamily="34" charset="0"/>
              </a:rPr>
              <a:t>Felix </a:t>
            </a:r>
            <a:r>
              <a:rPr lang="eu-ES" sz="2600" dirty="0" err="1" smtClean="0">
                <a:latin typeface="Calibri" pitchFamily="34" charset="0"/>
              </a:rPr>
              <a:t>Faureren</a:t>
            </a:r>
            <a:r>
              <a:rPr lang="eu-ES" sz="2600" dirty="0" smtClean="0">
                <a:latin typeface="Calibri" pitchFamily="34" charset="0"/>
              </a:rPr>
              <a:t> bisita </a:t>
            </a:r>
            <a:r>
              <a:rPr lang="eu-ES" sz="2600" dirty="0" err="1" smtClean="0">
                <a:latin typeface="Calibri" pitchFamily="34" charset="0"/>
              </a:rPr>
              <a:t>St</a:t>
            </a:r>
            <a:r>
              <a:rPr lang="eu-ES" sz="2600" dirty="0" smtClean="0">
                <a:latin typeface="Calibri" pitchFamily="34" charset="0"/>
              </a:rPr>
              <a:t>. </a:t>
            </a:r>
            <a:r>
              <a:rPr lang="eu-ES" sz="2600" dirty="0" err="1" smtClean="0">
                <a:latin typeface="Calibri" pitchFamily="34" charset="0"/>
              </a:rPr>
              <a:t>Petersburgora</a:t>
            </a:r>
            <a:r>
              <a:rPr lang="eu-ES" sz="2600" dirty="0" smtClean="0">
                <a:latin typeface="Calibri" pitchFamily="34" charset="0"/>
              </a:rPr>
              <a:t> </a:t>
            </a:r>
            <a:r>
              <a:rPr lang="eu-ES" sz="2600" dirty="0" smtClean="0"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u-ES" sz="2600" dirty="0" smtClean="0">
                <a:latin typeface="Calibri" pitchFamily="34" charset="0"/>
              </a:rPr>
              <a:t>Bismarck-ek kapela ez kentzea leporatu </a:t>
            </a:r>
            <a:r>
              <a:rPr lang="eu-ES" sz="2600" dirty="0" smtClean="0"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u-ES" sz="2600" spc="-100" dirty="0" err="1" smtClean="0">
                <a:latin typeface="Calibri" pitchFamily="34" charset="0"/>
              </a:rPr>
              <a:t>Matuszewski-k</a:t>
            </a:r>
            <a:r>
              <a:rPr lang="eu-ES" sz="2600" spc="-100" dirty="0" smtClean="0">
                <a:latin typeface="Calibri" pitchFamily="34" charset="0"/>
              </a:rPr>
              <a:t> grabatutako bideoak gezurra erakutsi</a:t>
            </a:r>
          </a:p>
          <a:p>
            <a:pPr marL="355600" lvl="2">
              <a:lnSpc>
                <a:spcPct val="150000"/>
              </a:lnSpc>
            </a:pPr>
            <a:endParaRPr lang="eu-ES" sz="2600" dirty="0" smtClean="0">
              <a:latin typeface="Calibri" pitchFamily="34" charset="0"/>
            </a:endParaRP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u-ES" sz="2600" dirty="0" smtClean="0">
                <a:latin typeface="Calibri" pitchFamily="34" charset="0"/>
              </a:rPr>
              <a:t>Egun kazetariek ere bete dokumentazio rola, artxiboan bilatzeko aukera </a:t>
            </a:r>
            <a:r>
              <a:rPr lang="eu-ES" sz="2600" spc="-100" dirty="0" smtClean="0">
                <a:latin typeface="Calibri" pitchFamily="34" charset="0"/>
              </a:rPr>
              <a:t>(arriskuekin, bilaketa-tresnak txarto erabili, fidagarritasunaren bermea) </a:t>
            </a:r>
            <a:r>
              <a:rPr lang="eu-ES" sz="2000" i="1" spc="-100" dirty="0" smtClean="0">
                <a:latin typeface="Calibri" pitchFamily="34" charset="0"/>
              </a:rPr>
              <a:t>Fidel Castro </a:t>
            </a:r>
            <a:r>
              <a:rPr lang="eu-ES" sz="2000" i="1" spc="-100" dirty="0" err="1" smtClean="0">
                <a:latin typeface="Calibri" pitchFamily="34" charset="0"/>
              </a:rPr>
              <a:t>muere</a:t>
            </a:r>
            <a:r>
              <a:rPr lang="eu-ES" sz="2000" i="1" spc="-100" dirty="0" smtClean="0">
                <a:latin typeface="Calibri" pitchFamily="34" charset="0"/>
              </a:rPr>
              <a:t> </a:t>
            </a:r>
            <a:r>
              <a:rPr lang="eu-ES" sz="2000" i="1" spc="-100" dirty="0" err="1" smtClean="0">
                <a:latin typeface="Calibri" pitchFamily="34" charset="0"/>
              </a:rPr>
              <a:t>en</a:t>
            </a:r>
            <a:r>
              <a:rPr lang="eu-ES" sz="2000" i="1" spc="-100" dirty="0" smtClean="0">
                <a:latin typeface="Calibri" pitchFamily="34" charset="0"/>
              </a:rPr>
              <a:t> </a:t>
            </a:r>
            <a:r>
              <a:rPr lang="eu-ES" sz="2000" i="1" spc="-100" dirty="0" err="1" smtClean="0">
                <a:latin typeface="Calibri" pitchFamily="34" charset="0"/>
              </a:rPr>
              <a:t>Twitter</a:t>
            </a:r>
            <a:r>
              <a:rPr lang="eu-ES" sz="2000" i="1" spc="-100" dirty="0" smtClean="0">
                <a:latin typeface="Calibri" pitchFamily="34" charset="0"/>
              </a:rPr>
              <a:t>, </a:t>
            </a:r>
            <a:r>
              <a:rPr lang="eu-ES" sz="2000" i="1" spc="-100" dirty="0" err="1" smtClean="0">
                <a:latin typeface="Calibri" pitchFamily="34" charset="0"/>
              </a:rPr>
              <a:t>otra</a:t>
            </a:r>
            <a:r>
              <a:rPr lang="eu-ES" sz="2000" i="1" spc="-100" dirty="0" smtClean="0">
                <a:latin typeface="Calibri" pitchFamily="34" charset="0"/>
              </a:rPr>
              <a:t> </a:t>
            </a:r>
            <a:r>
              <a:rPr lang="eu-ES" sz="2000" i="1" spc="-100" dirty="0" err="1" smtClean="0">
                <a:latin typeface="Calibri" pitchFamily="34" charset="0"/>
              </a:rPr>
              <a:t>vez</a:t>
            </a:r>
            <a:endParaRPr lang="eu-ES" sz="2000" i="1" spc="-100" dirty="0" smtClean="0">
              <a:latin typeface="Calibri" pitchFamily="34" charset="0"/>
            </a:endParaRPr>
          </a:p>
          <a:p>
            <a:pPr lvl="2">
              <a:lnSpc>
                <a:spcPct val="150000"/>
              </a:lnSpc>
            </a:pPr>
            <a:endParaRPr lang="eu-ES" sz="2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35637" y="476672"/>
            <a:ext cx="95405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u-ES" sz="2600" dirty="0" smtClean="0">
                <a:latin typeface="Calibri" pitchFamily="34" charset="0"/>
              </a:rPr>
              <a:t>Dokumentazio-prozesuan:</a:t>
            </a:r>
          </a:p>
          <a:p>
            <a:pPr lvl="2">
              <a:lnSpc>
                <a:spcPct val="150000"/>
              </a:lnSpc>
            </a:pPr>
            <a:endParaRPr lang="eu-ES" sz="2600" spc="-100" dirty="0">
              <a:latin typeface="Calibri" pitchFamily="34" charset="0"/>
            </a:endParaRPr>
          </a:p>
          <a:p>
            <a:pPr lvl="2" algn="ctr">
              <a:lnSpc>
                <a:spcPct val="150000"/>
              </a:lnSpc>
            </a:pPr>
            <a:r>
              <a:rPr lang="eu-ES" sz="2600" b="1" i="1" spc="-1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hautaketa</a:t>
            </a:r>
            <a:r>
              <a:rPr lang="eu-ES" sz="2600" spc="-100" dirty="0" smtClean="0">
                <a:latin typeface="Calibri" pitchFamily="34" charset="0"/>
              </a:rPr>
              <a:t> lanaren ondoren (artxiboa osatuko duten materialak erabaki), </a:t>
            </a:r>
            <a:r>
              <a:rPr lang="eu-ES" sz="2600" b="1" i="1" spc="-1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material horien deskribapen zehatza </a:t>
            </a:r>
            <a:r>
              <a:rPr lang="eu-ES" sz="2600" spc="-100" dirty="0" smtClean="0">
                <a:latin typeface="Calibri" pitchFamily="34" charset="0"/>
              </a:rPr>
              <a:t>egiteak bere biziko garrantzia du </a:t>
            </a:r>
          </a:p>
          <a:p>
            <a:pPr lvl="2">
              <a:lnSpc>
                <a:spcPct val="150000"/>
              </a:lnSpc>
            </a:pPr>
            <a:r>
              <a:rPr lang="eu-ES" sz="2600" spc="-100" dirty="0" smtClean="0">
                <a:latin typeface="Calibri" pitchFamily="34" charset="0"/>
              </a:rPr>
              <a:t>(irudiak, audioak, etab. Zelan deskribatu hitzez argazkiaren  tonu tristea? “Jendea kalean mugikorretik berbetan”, zehaztasun-mailarekin asmatzea zaila da)</a:t>
            </a:r>
          </a:p>
          <a:p>
            <a:pPr marL="355600" lvl="2">
              <a:lnSpc>
                <a:spcPct val="150000"/>
              </a:lnSpc>
            </a:pPr>
            <a:endParaRPr lang="eu-ES" sz="2600" dirty="0" smtClean="0">
              <a:latin typeface="Calibri" pitchFamily="34" charset="0"/>
            </a:endParaRPr>
          </a:p>
          <a:p>
            <a:pPr lvl="2">
              <a:lnSpc>
                <a:spcPct val="150000"/>
              </a:lnSpc>
            </a:pPr>
            <a:endParaRPr lang="eu-ES" sz="2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396552" y="476672"/>
            <a:ext cx="9363131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marR="0" lvl="2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u-ES" altLang="es-E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Dokumentazio iturriak:</a:t>
            </a: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u-ES" altLang="es-E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Hedabidearen hemeroteka --&gt; </a:t>
            </a:r>
            <a:r>
              <a:rPr kumimoji="0" lang="eu-ES" altLang="es-ES" sz="27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self-service</a:t>
            </a:r>
            <a:r>
              <a:rPr kumimoji="0" lang="eu-ES" altLang="es-E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804863" marR="0" lvl="3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u-ES" altLang="es-ES" sz="2700" kern="0" dirty="0" smtClean="0">
                <a:latin typeface="Calibri" panose="020F0502020204030204" pitchFamily="34" charset="0"/>
              </a:rPr>
              <a:t>BAINA </a:t>
            </a:r>
            <a:r>
              <a:rPr kumimoji="0" lang="eu-ES" altLang="es-E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mugak eta arriskuak --&gt; </a:t>
            </a:r>
            <a:r>
              <a:rPr kumimoji="0" lang="eu-ES" altLang="es-E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abuztuan Lanbide,</a:t>
            </a:r>
            <a:r>
              <a:rPr kumimoji="0" lang="eu-ES" altLang="es-E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lepoko eta jakaz dagoen jendea </a:t>
            </a:r>
            <a:r>
              <a:rPr kumimoji="0" lang="eu-ES" altLang="es-ES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ikusi/Lanera</a:t>
            </a:r>
            <a:r>
              <a:rPr kumimoji="0" lang="eu-ES" altLang="es-E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ez agertu, pertsonak kaletik ibiltzen lehen planoan</a:t>
            </a:r>
            <a:endParaRPr kumimoji="0" lang="eu-ES" altLang="es-E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u-ES" altLang="es-E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Oinarrizko iturriak: Eustat, INE, Banco de España, Munduko Bankua, Eurostat, OCDE, IATA, OMS, OIT, </a:t>
            </a:r>
            <a:r>
              <a:rPr kumimoji="0" lang="eu-ES" altLang="es-ES" sz="27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FAO…</a:t>
            </a:r>
            <a:endParaRPr kumimoji="0" lang="eu-ES" altLang="es-E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u-ES" altLang="es-E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Iturri espezializatuak: trafiko kontuak, aireko istripuak, tren istripuak,</a:t>
            </a:r>
            <a:r>
              <a:rPr kumimoji="0" lang="eu-ES" altLang="es-ES" sz="27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ikerketa munduan Web </a:t>
            </a:r>
            <a:r>
              <a:rPr kumimoji="0" lang="eu-ES" altLang="es-ES" sz="27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of</a:t>
            </a:r>
            <a:r>
              <a:rPr kumimoji="0" lang="eu-ES" altLang="es-ES" sz="27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u-ES" altLang="es-ES" sz="27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Knowledge</a:t>
            </a:r>
            <a:r>
              <a:rPr lang="eu-ES" altLang="es-ES" sz="2700" kern="0" noProof="0" dirty="0">
                <a:latin typeface="Calibri" panose="020F0502020204030204" pitchFamily="34" charset="0"/>
              </a:rPr>
              <a:t> </a:t>
            </a:r>
            <a:r>
              <a:rPr lang="eu-ES" altLang="es-ES" sz="2700" kern="0" noProof="0" dirty="0" smtClean="0">
                <a:latin typeface="Calibri" panose="020F0502020204030204" pitchFamily="34" charset="0"/>
              </a:rPr>
              <a:t>aldizkariak</a:t>
            </a:r>
            <a:r>
              <a:rPr kumimoji="0" lang="eu-ES" altLang="es-ES" sz="27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(EHUko datu-baseetan)</a:t>
            </a:r>
            <a:endParaRPr kumimoji="0" lang="eu-ES" altLang="es-E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u-ES" altLang="es-E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u-ES" altLang="es-E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2286000" marR="0" lvl="4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u-ES" altLang="es-E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u-ES" altLang="es-E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u-ES" altLang="es-E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371600" marR="0" lvl="2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u-ES" altLang="es-E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u-ES" altLang="es-E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80528" y="-54174"/>
            <a:ext cx="900112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marR="0" lvl="2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Orokorrak:</a:t>
            </a: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hlinkClick r:id="rId2"/>
              </a:rPr>
              <a:t>http://eu.eustat.es/ci_ci/indice.html#axzz2h2EgpeIl</a:t>
            </a: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hlinkClick r:id="rId3"/>
              </a:rPr>
              <a:t>http://www.ine.es/</a:t>
            </a: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hlinkClick r:id="rId4"/>
              </a:rPr>
              <a:t>http://www.bde.es/bde/es/</a:t>
            </a: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hlinkClick r:id="rId5"/>
              </a:rPr>
              <a:t>http://www.bancomundial.org/</a:t>
            </a: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371600" marR="0" lvl="2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96552" y="2924944"/>
            <a:ext cx="982858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marR="0" lvl="2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Espezializatuak:</a:t>
            </a:r>
          </a:p>
          <a:p>
            <a:pPr marL="982663" marR="0" lvl="3" indent="-4508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hlinkClick r:id="rId6"/>
              </a:rPr>
              <a:t>http://www.dgt.es/portal/</a:t>
            </a: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982663" marR="0" lvl="3" indent="-4508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hlinkClick r:id="rId7"/>
              </a:rPr>
              <a:t>http://www.aviationcorner.net</a:t>
            </a: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982663" marR="0" lvl="3" indent="-4508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hlinkClick r:id="rId8"/>
              </a:rPr>
              <a:t>http://www.planespotters.net</a:t>
            </a: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982663" lvl="3" indent="-450850" eaLnBrk="1" hangingPunct="1">
              <a:lnSpc>
                <a:spcPct val="150000"/>
              </a:lnSpc>
            </a:pPr>
            <a:r>
              <a:rPr lang="eu-ES" altLang="es-ES" sz="2600" kern="0" dirty="0">
                <a:latin typeface="Calibri" panose="020F0502020204030204" pitchFamily="34" charset="0"/>
                <a:hlinkClick r:id="rId9"/>
              </a:rPr>
              <a:t>http://</a:t>
            </a:r>
            <a:r>
              <a:rPr lang="eu-ES" altLang="es-ES" sz="2600" kern="0" dirty="0" smtClean="0">
                <a:latin typeface="Calibri" panose="020F0502020204030204" pitchFamily="34" charset="0"/>
                <a:hlinkClick r:id="rId9"/>
              </a:rPr>
              <a:t>www.ehu.es/eu/web/biblioteka/datu-baseen-aurkibide-alfabetikoa</a:t>
            </a:r>
            <a:r>
              <a:rPr lang="eu-ES" altLang="es-ES" sz="2600" kern="0" dirty="0" smtClean="0">
                <a:latin typeface="Calibri" panose="020F0502020204030204" pitchFamily="34" charset="0"/>
              </a:rPr>
              <a:t> </a:t>
            </a:r>
            <a:endParaRPr lang="eu-ES" altLang="es-ES" sz="2600" kern="0" dirty="0">
              <a:latin typeface="Calibri" panose="020F0502020204030204" pitchFamily="34" charset="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371600" marR="0" lvl="2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612576" y="-312168"/>
            <a:ext cx="853244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u-ES" altLang="es-ES" sz="26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371600" lvl="2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u-ES" altLang="es-ES" sz="2600" kern="0" dirty="0">
                <a:solidFill>
                  <a:prstClr val="black"/>
                </a:solidFill>
                <a:latin typeface="Calibri" panose="020F0502020204030204" pitchFamily="34" charset="0"/>
              </a:rPr>
              <a:t>EZINBESTEKOA: EGIAZTATZEA </a:t>
            </a:r>
          </a:p>
          <a:p>
            <a:pPr marL="1828800" lvl="3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u-ES" altLang="es-ES" sz="26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u-ES" altLang="es-ES" sz="26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252536" y="593898"/>
            <a:ext cx="900112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marR="0" lvl="2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u-ES" altLang="es-ES" sz="2600" kern="0" dirty="0">
              <a:latin typeface="Calibri" panose="020F0502020204030204" pitchFamily="34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u-ES" altLang="es-ES" sz="2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      </a:t>
            </a: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Adibidez: </a:t>
            </a:r>
            <a:r>
              <a:rPr kumimoji="0" lang="eu-ES" altLang="es-E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Youtube</a:t>
            </a: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Egile-eskubideak ez dira konprobatzen</a:t>
            </a: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u-ES" altLang="es-ES" sz="2600" kern="0" dirty="0" smtClean="0">
                <a:latin typeface="Calibri" panose="020F0502020204030204" pitchFamily="34" charset="0"/>
              </a:rPr>
              <a:t>K</a:t>
            </a:r>
            <a:r>
              <a:rPr kumimoji="0" lang="eu-ES" altLang="es-E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alitate</a:t>
            </a:r>
            <a:r>
              <a:rPr kumimoji="0" lang="eu-ES" altLang="es-ES" sz="2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gutxiko bideoak --&gt; aurkezleak bideoak dagoena azaldu behar du (“</a:t>
            </a:r>
            <a:r>
              <a:rPr kumimoji="0" lang="eu-ES" altLang="es-ES" sz="2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pixelatuta</a:t>
            </a:r>
            <a:r>
              <a:rPr kumimoji="0" lang="eu-ES" altLang="es-ES" sz="2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ikusten </a:t>
            </a:r>
            <a:r>
              <a:rPr kumimoji="0" lang="eu-ES" altLang="es-ES" sz="2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da…</a:t>
            </a:r>
            <a:r>
              <a:rPr kumimoji="0" lang="eu-ES" altLang="es-ES" sz="2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” </a:t>
            </a: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</a:pPr>
            <a:r>
              <a:rPr kumimoji="0" lang="eu-ES" altLang="es-E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Egiaztatu gabeko </a:t>
            </a:r>
            <a:r>
              <a:rPr lang="eu-ES" altLang="es-ES" sz="2600" kern="0" dirty="0">
                <a:latin typeface="Calibri" panose="020F0502020204030204" pitchFamily="34" charset="0"/>
              </a:rPr>
              <a:t>irudiak --&gt; </a:t>
            </a:r>
            <a:r>
              <a:rPr lang="eu-ES" altLang="es-ES" sz="2600" kern="0" dirty="0" err="1" smtClean="0">
                <a:latin typeface="Calibri" panose="020F0502020204030204" pitchFamily="34" charset="0"/>
              </a:rPr>
              <a:t>Telemadrid</a:t>
            </a:r>
            <a:r>
              <a:rPr lang="eu-ES" altLang="es-ES" sz="2600" kern="0" dirty="0" smtClean="0">
                <a:latin typeface="Calibri" panose="020F0502020204030204" pitchFamily="34" charset="0"/>
              </a:rPr>
              <a:t> </a:t>
            </a:r>
            <a:r>
              <a:rPr lang="eu-ES" altLang="es-ES" sz="2600" kern="0" dirty="0">
                <a:latin typeface="Calibri" panose="020F0502020204030204" pitchFamily="34" charset="0"/>
              </a:rPr>
              <a:t>telebistak Costa </a:t>
            </a:r>
            <a:r>
              <a:rPr lang="eu-ES" altLang="es-ES" sz="2600" kern="0" dirty="0" err="1">
                <a:latin typeface="Calibri" panose="020F0502020204030204" pitchFamily="34" charset="0"/>
              </a:rPr>
              <a:t>Concordia</a:t>
            </a:r>
            <a:r>
              <a:rPr lang="eu-ES" altLang="es-ES" sz="2600" kern="0" dirty="0">
                <a:latin typeface="Calibri" panose="020F0502020204030204" pitchFamily="34" charset="0"/>
              </a:rPr>
              <a:t> transatlantikoa hondoratu zenean beste itsasontzi baten irudiak eman </a:t>
            </a:r>
            <a:r>
              <a:rPr lang="eu-ES" altLang="es-ES" sz="2600" kern="0" dirty="0" smtClean="0">
                <a:latin typeface="Calibri" panose="020F0502020204030204" pitchFamily="34" charset="0"/>
              </a:rPr>
              <a:t>zituen (</a:t>
            </a:r>
            <a:r>
              <a:rPr lang="eu-ES" altLang="es-ES" sz="2600" kern="0" dirty="0" err="1" smtClean="0">
                <a:latin typeface="Calibri" panose="020F0502020204030204" pitchFamily="34" charset="0"/>
              </a:rPr>
              <a:t>Pacific</a:t>
            </a:r>
            <a:r>
              <a:rPr lang="eu-ES" altLang="es-ES" sz="2600" kern="0" dirty="0" smtClean="0">
                <a:latin typeface="Calibri" panose="020F0502020204030204" pitchFamily="34" charset="0"/>
              </a:rPr>
              <a:t> </a:t>
            </a:r>
            <a:r>
              <a:rPr lang="eu-ES" altLang="es-ES" sz="2600" kern="0" dirty="0">
                <a:latin typeface="Calibri" panose="020F0502020204030204" pitchFamily="34" charset="0"/>
              </a:rPr>
              <a:t>Sun, </a:t>
            </a:r>
            <a:r>
              <a:rPr lang="eu-ES" altLang="es-ES" sz="2600" kern="0" dirty="0" err="1">
                <a:latin typeface="Calibri" panose="020F0502020204030204" pitchFamily="34" charset="0"/>
              </a:rPr>
              <a:t>Zelanda</a:t>
            </a:r>
            <a:r>
              <a:rPr lang="eu-ES" altLang="es-ES" sz="2600" kern="0" dirty="0">
                <a:latin typeface="Calibri" panose="020F0502020204030204" pitchFamily="34" charset="0"/>
              </a:rPr>
              <a:t> Berria, 2008</a:t>
            </a:r>
            <a:r>
              <a:rPr lang="eu-ES" altLang="es-ES" sz="2600" kern="0" dirty="0" smtClean="0">
                <a:latin typeface="Calibri" panose="020F0502020204030204" pitchFamily="34" charset="0"/>
              </a:rPr>
              <a:t>)</a:t>
            </a: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1371600" marR="0" lvl="2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u-ES" altLang="es-E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402120"/>
            <a:ext cx="8569077" cy="24427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67544" y="1617327"/>
            <a:ext cx="92890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es-ES" sz="2300" dirty="0" smtClean="0">
                <a:latin typeface="Calibri" panose="020F0502020204030204" pitchFamily="34" charset="0"/>
                <a:hlinkClick r:id="rId2"/>
              </a:rPr>
              <a:t>www.youtube.com/watch?v=0X-leWWFHbQ&amp;feature=youtu.be</a:t>
            </a:r>
            <a:r>
              <a:rPr lang="es-ES" sz="2300" dirty="0" smtClean="0">
                <a:latin typeface="Calibri" panose="020F0502020204030204" pitchFamily="34" charset="0"/>
              </a:rPr>
              <a:t> </a:t>
            </a:r>
          </a:p>
          <a:p>
            <a:endParaRPr lang="es-ES" sz="2300" dirty="0">
              <a:latin typeface="Calibri" panose="020F0502020204030204" pitchFamily="34" charset="0"/>
            </a:endParaRPr>
          </a:p>
          <a:p>
            <a:r>
              <a:rPr lang="es-ES" sz="2300" dirty="0" err="1" smtClean="0">
                <a:latin typeface="Calibri" panose="020F0502020204030204" pitchFamily="34" charset="0"/>
              </a:rPr>
              <a:t>Alderaketa</a:t>
            </a:r>
            <a:r>
              <a:rPr lang="es-ES" sz="2300" dirty="0" smtClean="0">
                <a:latin typeface="Calibri" panose="020F0502020204030204" pitchFamily="34" charset="0"/>
              </a:rPr>
              <a:t>:</a:t>
            </a:r>
          </a:p>
          <a:p>
            <a:r>
              <a:rPr lang="es-ES" sz="2300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s-ES" sz="2300" dirty="0" smtClean="0">
                <a:latin typeface="Calibri" panose="020F0502020204030204" pitchFamily="34" charset="0"/>
                <a:hlinkClick r:id="rId3"/>
              </a:rPr>
              <a:t>www.youtube.com/watch?v=g8bEhyo04sI&amp;feature=related</a:t>
            </a:r>
            <a:r>
              <a:rPr lang="es-ES" sz="2300" dirty="0" smtClean="0">
                <a:latin typeface="Calibri" panose="020F0502020204030204" pitchFamily="34" charset="0"/>
              </a:rPr>
              <a:t> </a:t>
            </a:r>
            <a:endParaRPr lang="es-ES" sz="2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7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692696"/>
            <a:ext cx="8910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Clr>
                <a:srgbClr val="00349E">
                  <a:lumMod val="75000"/>
                </a:srgbClr>
              </a:buClr>
              <a:buSzPct val="130000"/>
            </a:pPr>
            <a:r>
              <a:rPr lang="es-ES" sz="2700" dirty="0">
                <a:solidFill>
                  <a:prstClr val="black"/>
                </a:solidFill>
                <a:latin typeface="Calibri" pitchFamily="34" charset="0"/>
              </a:rPr>
              <a:t>4.3. </a:t>
            </a: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Funtzio lagungarria izango duten zatidurak nola landu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2133600"/>
            <a:ext cx="91440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lvl="2" indent="-457200" eaLnBrk="1" hangingPunct="1">
              <a:lnSpc>
                <a:spcPct val="150000"/>
              </a:lnSpc>
              <a:defRPr/>
            </a:pPr>
            <a:r>
              <a:rPr lang="eu-ES" altLang="es-ES" sz="2600" kern="0" smtClean="0">
                <a:solidFill>
                  <a:prstClr val="black"/>
                </a:solidFill>
                <a:latin typeface="Calibri" panose="020F0502020204030204" pitchFamily="34" charset="0"/>
              </a:rPr>
              <a:t>Infografian:</a:t>
            </a:r>
          </a:p>
          <a:p>
            <a:pPr marL="1828800" lvl="3" indent="-457200" eaLnBrk="1" hangingPunct="1">
              <a:lnSpc>
                <a:spcPct val="150000"/>
              </a:lnSpc>
              <a:defRPr/>
            </a:pPr>
            <a:r>
              <a:rPr lang="eu-ES" altLang="es-ES" sz="2600" kern="0" smtClean="0">
                <a:solidFill>
                  <a:prstClr val="black"/>
                </a:solidFill>
                <a:latin typeface="Calibri" panose="020F0502020204030204" pitchFamily="34" charset="0"/>
              </a:rPr>
              <a:t>Oso erabilgarria</a:t>
            </a:r>
          </a:p>
          <a:p>
            <a:pPr marL="1828800" lvl="3" indent="-457200" eaLnBrk="1" hangingPunct="1">
              <a:lnSpc>
                <a:spcPct val="150000"/>
              </a:lnSpc>
              <a:defRPr/>
            </a:pPr>
            <a:r>
              <a:rPr lang="eu-ES" altLang="es-ES" sz="2600" kern="0" smtClean="0">
                <a:solidFill>
                  <a:prstClr val="black"/>
                </a:solidFill>
                <a:latin typeface="Calibri" panose="020F0502020204030204" pitchFamily="34" charset="0"/>
              </a:rPr>
              <a:t>Datu eta azalpen asko</a:t>
            </a:r>
          </a:p>
          <a:p>
            <a:pPr marL="1828800" lvl="3" indent="-4572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600" kern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6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332656"/>
            <a:ext cx="4403000" cy="806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None/>
            </a:pPr>
            <a:r>
              <a:rPr lang="es-ES" sz="2700" dirty="0" smtClean="0">
                <a:latin typeface="Calibri" pitchFamily="34" charset="0"/>
              </a:rPr>
              <a:t>4.1.</a:t>
            </a:r>
            <a:r>
              <a:rPr lang="eu-ES" sz="2700" dirty="0" smtClean="0">
                <a:latin typeface="Calibri" pitchFamily="34" charset="0"/>
              </a:rPr>
              <a:t> Testuaren datu osagarriak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2875" y="1700808"/>
            <a:ext cx="9001125" cy="2808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428750" marR="0" lvl="2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eu-ES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1)    Jarraipen testuak</a:t>
            </a:r>
          </a:p>
          <a:p>
            <a:pPr marL="1885950" lvl="3" indent="-51435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11000"/>
              <a:buFont typeface="Wingdings" pitchFamily="2" charset="2"/>
              <a:buChar char="Ø"/>
            </a:pPr>
            <a:r>
              <a:rPr lang="eu-ES" sz="2600" dirty="0" smtClean="0">
                <a:latin typeface="Calibri" pitchFamily="34" charset="0"/>
              </a:rPr>
              <a:t>B</a:t>
            </a:r>
            <a:r>
              <a:rPr kumimoji="0" lang="eu-E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eharrezko</a:t>
            </a:r>
            <a:r>
              <a:rPr lang="eu-ES" sz="2600" dirty="0" smtClean="0">
                <a:latin typeface="Calibri" pitchFamily="34" charset="0"/>
              </a:rPr>
              <a:t> datuak gogoratzeko </a:t>
            </a:r>
            <a:endParaRPr kumimoji="0" lang="eu-E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1885950" marR="0" lvl="3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11000"/>
              <a:buFont typeface="Wingdings" pitchFamily="2" charset="2"/>
              <a:buChar char="Ø"/>
              <a:tabLst/>
              <a:defRPr/>
            </a:pPr>
            <a:r>
              <a:rPr kumimoji="0" lang="eu-E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Irakurle berriak ere</a:t>
            </a:r>
            <a:r>
              <a:rPr kumimoji="0" lang="eu-E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informatzeko</a:t>
            </a:r>
            <a:endParaRPr kumimoji="0" lang="eu-E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1885950" marR="0" lvl="3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11000"/>
              <a:buFont typeface="Wingdings" pitchFamily="2" charset="2"/>
              <a:buChar char="Ø"/>
              <a:tabLst/>
              <a:defRPr/>
            </a:pPr>
            <a:r>
              <a:rPr kumimoji="0" lang="eu-E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Oso laburrak</a:t>
            </a:r>
          </a:p>
          <a:p>
            <a:pPr marL="1885950" marR="0" lvl="3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eu-E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1885950" marR="0" lvl="3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u-E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1428750" marR="0" lvl="2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u-E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u-E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471688"/>
            <a:ext cx="4824536" cy="73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471688"/>
            <a:ext cx="4680520" cy="73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4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717341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-8079"/>
            <a:ext cx="4616450" cy="72565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0" y="188640"/>
            <a:ext cx="6835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509819" y="116632"/>
            <a:ext cx="6835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852" y="1844824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lvl="2" indent="-457200" eaLnBrk="1" hangingPunct="1">
              <a:lnSpc>
                <a:spcPct val="150000"/>
              </a:lnSpc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Argazkietan:</a:t>
            </a:r>
          </a:p>
          <a:p>
            <a:pPr marL="914400" lvl="2" indent="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Ibilbide profesional bat, zauriak</a:t>
            </a:r>
          </a:p>
          <a:p>
            <a:pPr marL="1828800" lvl="3" indent="-457200" eaLnBrk="1" hangingPunct="1">
              <a:lnSpc>
                <a:spcPct val="150000"/>
              </a:lnSpc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Argazki asko eta </a:t>
            </a:r>
            <a:r>
              <a:rPr lang="eu-ES" altLang="es-ES" sz="2700" kern="0" dirty="0">
                <a:solidFill>
                  <a:prstClr val="black"/>
                </a:solidFill>
                <a:latin typeface="Calibri" panose="020F0502020204030204" pitchFamily="34" charset="0"/>
              </a:rPr>
              <a:t>t</a:t>
            </a: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estu gutxi </a:t>
            </a:r>
          </a:p>
          <a:p>
            <a:pPr marL="1828800" lvl="3" indent="-4572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525641"/>
            <a:ext cx="8910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Clr>
                <a:srgbClr val="00349E">
                  <a:lumMod val="75000"/>
                </a:srgbClr>
              </a:buClr>
              <a:buSzPct val="130000"/>
            </a:pPr>
            <a:r>
              <a:rPr lang="es-ES" sz="2700" dirty="0">
                <a:solidFill>
                  <a:prstClr val="black"/>
                </a:solidFill>
                <a:latin typeface="Calibri" pitchFamily="34" charset="0"/>
              </a:rPr>
              <a:t>4.3. </a:t>
            </a: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Funtzio lagungarria izango duten zatidurak nola landu</a:t>
            </a:r>
          </a:p>
        </p:txBody>
      </p:sp>
    </p:spTree>
    <p:extLst>
      <p:ext uri="{BB962C8B-B14F-4D97-AF65-F5344CB8AC3E}">
        <p14:creationId xmlns:p14="http://schemas.microsoft.com/office/powerpoint/2010/main" val="35716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96944" cy="401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352928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539750" y="9087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u-ES" altLang="es-ES" sz="4000" i="1" kern="0" cap="all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Berrikusiz…</a:t>
            </a:r>
            <a:r>
              <a:rPr lang="eu-ES" altLang="es-ES" sz="4000" i="1" kern="0" cap="all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u-ES" altLang="es-ES" sz="4000" i="1" kern="0" cap="all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endParaRPr lang="eu-ES" altLang="es-ES" sz="4000" i="1" kern="0" cap="al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eu-ES" altLang="es-ES" sz="40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Dokumentazio lanik egokiena: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827584" y="2692399"/>
            <a:ext cx="82296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Testua itotzen ez duena</a:t>
            </a:r>
          </a:p>
          <a:p>
            <a:pPr>
              <a:lnSpc>
                <a:spcPct val="150000"/>
              </a:lnSpc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Ez da ia igarri behar</a:t>
            </a:r>
          </a:p>
          <a:p>
            <a:pPr>
              <a:lnSpc>
                <a:spcPct val="150000"/>
              </a:lnSpc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Informazio gehiegi ematen bada --&gt; </a:t>
            </a:r>
            <a:r>
              <a:rPr lang="eu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irakurtezina,iluna…</a:t>
            </a: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Neurria hartu: ez gehiegi, ez gutxiegi</a:t>
            </a:r>
          </a:p>
        </p:txBody>
      </p:sp>
    </p:spTree>
    <p:extLst>
      <p:ext uri="{BB962C8B-B14F-4D97-AF65-F5344CB8AC3E}">
        <p14:creationId xmlns:p14="http://schemas.microsoft.com/office/powerpoint/2010/main" val="25145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625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u-ES" altLang="es-ES" sz="40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I) Dokumentazioa 2.0 ingurunean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042988" y="1988840"/>
            <a:ext cx="76549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u-ES" altLang="es-ES" sz="30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Aldaketak dokumentazio lanean:</a:t>
            </a:r>
          </a:p>
          <a:p>
            <a:pPr marL="457200" lvl="1" indent="0">
              <a:lnSpc>
                <a:spcPct val="150000"/>
              </a:lnSpc>
              <a:buFontTx/>
              <a:buNone/>
              <a:defRPr/>
            </a:pPr>
            <a:r>
              <a:rPr lang="eu-ES" altLang="es-ES" sz="30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a) Teknologia berriak: </a:t>
            </a:r>
          </a:p>
          <a:p>
            <a:pPr lvl="2">
              <a:lnSpc>
                <a:spcPct val="150000"/>
              </a:lnSpc>
              <a:defRPr/>
            </a:pPr>
            <a:r>
              <a:rPr lang="eu-ES" altLang="es-ES" sz="28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Kazetariek eskura dituzten b</a:t>
            </a:r>
            <a:r>
              <a:rPr lang="eu-ES" altLang="es-ES" sz="28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aliabideen</a:t>
            </a:r>
            <a:r>
              <a:rPr lang="eu-ES" altLang="es-ES" sz="28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aldaketa</a:t>
            </a:r>
          </a:p>
          <a:p>
            <a:pPr lvl="2">
              <a:lnSpc>
                <a:spcPct val="150000"/>
              </a:lnSpc>
              <a:defRPr/>
            </a:pPr>
            <a:r>
              <a:rPr lang="eu-ES" altLang="es-ES" sz="28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Dokumentalisten</a:t>
            </a:r>
            <a:r>
              <a:rPr lang="eu-ES" altLang="es-ES" sz="28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rolaren aldaketa</a:t>
            </a:r>
          </a:p>
          <a:p>
            <a:pPr marL="457200" lvl="1" indent="0">
              <a:lnSpc>
                <a:spcPct val="150000"/>
              </a:lnSpc>
              <a:buFontTx/>
              <a:buNone/>
              <a:defRPr/>
            </a:pPr>
            <a:r>
              <a:rPr lang="eu-ES" altLang="es-ES" sz="30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b) Krisia</a:t>
            </a:r>
          </a:p>
          <a:p>
            <a:pPr lvl="1">
              <a:lnSpc>
                <a:spcPct val="150000"/>
              </a:lnSpc>
              <a:defRPr/>
            </a:pPr>
            <a:endParaRPr lang="eu-ES" altLang="es-ES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339752" y="6309320"/>
            <a:ext cx="0" cy="404664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0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611560" y="692696"/>
            <a:ext cx="82089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u-ES" altLang="es-ES" sz="28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b) Krisi ekonomikoaren eragina: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u-ES" altLang="es-ES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Plantillen</a:t>
            </a:r>
            <a:r>
              <a:rPr lang="eu-ES" altLang="es-ES" kern="0" dirty="0">
                <a:solidFill>
                  <a:prstClr val="black"/>
                </a:solidFill>
                <a:latin typeface="Calibri" panose="020F0502020204030204" pitchFamily="34" charset="0"/>
              </a:rPr>
              <a:t> murrizketa </a:t>
            </a:r>
            <a:r>
              <a:rPr lang="eu-ES" altLang="es-ES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--&gt;  Hedabideek </a:t>
            </a:r>
            <a:r>
              <a:rPr lang="eu-ES" altLang="es-ES" kern="0" dirty="0">
                <a:solidFill>
                  <a:prstClr val="black"/>
                </a:solidFill>
                <a:latin typeface="Calibri" panose="020F0502020204030204" pitchFamily="34" charset="0"/>
              </a:rPr>
              <a:t>dokumentazio-saileko langileak kalera </a:t>
            </a:r>
            <a:r>
              <a:rPr lang="eu-ES" altLang="es-ES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bota (ADB: </a:t>
            </a:r>
            <a:r>
              <a:rPr lang="eu-ES" altLang="es-ES" kern="0" dirty="0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Ere </a:t>
            </a:r>
            <a:r>
              <a:rPr lang="eu-ES" altLang="es-ES" kern="0" dirty="0" err="1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Canal</a:t>
            </a:r>
            <a:r>
              <a:rPr lang="eu-ES" altLang="es-ES" kern="0" dirty="0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 Nou</a:t>
            </a:r>
            <a:r>
              <a:rPr lang="eu-ES" altLang="es-ES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u-ES" dirty="0">
                <a:solidFill>
                  <a:prstClr val="black"/>
                </a:solidFill>
                <a:latin typeface="Calibri" panose="020F0502020204030204" pitchFamily="34" charset="0"/>
              </a:rPr>
              <a:t>20tik </a:t>
            </a:r>
            <a:r>
              <a:rPr lang="eu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14ra</a:t>
            </a:r>
            <a:r>
              <a:rPr lang="eu-ES" altLang="es-ES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r>
              <a:rPr lang="eu-ES" dirty="0">
                <a:solidFill>
                  <a:prstClr val="black"/>
                </a:solidFill>
                <a:latin typeface="Calibri" panose="020F0502020204030204" pitchFamily="34" charset="0"/>
              </a:rPr>
              <a:t>Dokumentazio-saila </a:t>
            </a:r>
            <a:r>
              <a:rPr lang="eu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kanpora eroan (</a:t>
            </a:r>
            <a:r>
              <a:rPr lang="eu-ES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‘externalizatu’)</a:t>
            </a:r>
            <a:r>
              <a:rPr lang="eu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u-ES" altLang="es-ES" kern="0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Prisa TV</a:t>
            </a:r>
            <a:r>
              <a:rPr lang="eu-ES" altLang="es-ES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) </a:t>
            </a:r>
          </a:p>
          <a:p>
            <a:pPr lvl="1">
              <a:lnSpc>
                <a:spcPct val="150000"/>
              </a:lnSpc>
              <a:defRPr/>
            </a:pPr>
            <a:r>
              <a:rPr lang="eu-ES" dirty="0">
                <a:solidFill>
                  <a:prstClr val="black"/>
                </a:solidFill>
                <a:latin typeface="Calibri" panose="020F0502020204030204" pitchFamily="34" charset="0"/>
              </a:rPr>
              <a:t>Berezko produkzioaren </a:t>
            </a:r>
            <a:r>
              <a:rPr lang="eu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jaitsiera: </a:t>
            </a:r>
            <a:r>
              <a:rPr lang="eu-ES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dokumentalistek</a:t>
            </a:r>
            <a:r>
              <a:rPr lang="eu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 jatorrizko material gutxiago dute lantzeko, material original gutxiago</a:t>
            </a:r>
            <a:endParaRPr lang="eu-ES" altLang="es-ES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1691680" y="0"/>
            <a:ext cx="0" cy="90872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4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252536" y="476672"/>
            <a:ext cx="96490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u-ES" sz="3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Krisiaz </a:t>
            </a:r>
            <a:r>
              <a:rPr lang="eu-ES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gain beste </a:t>
            </a:r>
            <a:r>
              <a:rPr lang="eu-ES" sz="36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elementu kaltegarri </a:t>
            </a:r>
            <a:r>
              <a:rPr lang="eu-ES" sz="3600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bat: </a:t>
            </a:r>
          </a:p>
          <a:p>
            <a:pPr lvl="1">
              <a:lnSpc>
                <a:spcPct val="150000"/>
              </a:lnSpc>
              <a:defRPr/>
            </a:pPr>
            <a:endParaRPr lang="eu-ES" sz="3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50000"/>
              </a:lnSpc>
              <a:defRPr/>
            </a:pPr>
            <a:r>
              <a:rPr lang="eu-ES" sz="3600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Dokumentalisten</a:t>
            </a:r>
            <a:r>
              <a:rPr lang="eu-ES" sz="3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u-ES" sz="3600" i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lanaren berri ez </a:t>
            </a:r>
            <a:r>
              <a:rPr lang="eu-ES" sz="3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jakitea --&gt; </a:t>
            </a:r>
            <a:r>
              <a:rPr lang="eu-ES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Kazetariek ez dakite </a:t>
            </a:r>
            <a:r>
              <a:rPr lang="eu-ES" sz="3600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dokumentalistek</a:t>
            </a:r>
            <a:r>
              <a:rPr lang="eu-ES" sz="3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u-ES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zer egiten duten </a:t>
            </a:r>
            <a:r>
              <a:rPr lang="eu-ES" sz="3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(dokumentazio-lana bakarrik </a:t>
            </a:r>
            <a:r>
              <a:rPr lang="eu-ES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egiten dela </a:t>
            </a:r>
            <a:r>
              <a:rPr lang="eu-ES" sz="3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uste) --&gt; Eta </a:t>
            </a:r>
            <a:r>
              <a:rPr lang="eu-ES" sz="3600" i="1" dirty="0" smtClean="0">
                <a:solidFill>
                  <a:srgbClr val="68007F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Internet</a:t>
            </a:r>
            <a:r>
              <a:rPr lang="eu-ES" sz="3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agertu denetik --&gt;</a:t>
            </a:r>
            <a:endParaRPr lang="eu-ES" altLang="es-ES" sz="35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630816"/>
            <a:ext cx="8136904" cy="321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u-ES" sz="27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kazetariek </a:t>
            </a:r>
            <a:r>
              <a:rPr lang="eu-ES" sz="27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bilatzaileak </a:t>
            </a:r>
            <a:r>
              <a:rPr lang="eu-ES" sz="27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erabili --&gt; </a:t>
            </a:r>
            <a:r>
              <a:rPr lang="eu-ES" sz="2700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dokumentalistak</a:t>
            </a:r>
            <a:r>
              <a:rPr lang="eu-ES" sz="27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u-ES" sz="27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ez </a:t>
            </a:r>
            <a:r>
              <a:rPr lang="eu-ES" sz="27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dira beharrezkoak 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u-ES" sz="27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u-ES" sz="27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Uste okerra: bere biziko garrantzia du dokumentazio </a:t>
            </a:r>
            <a:r>
              <a:rPr lang="eu-ES" sz="27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sailak egin duen aurretiko </a:t>
            </a:r>
            <a:r>
              <a:rPr lang="eu-ES" sz="27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lana (materiala </a:t>
            </a:r>
            <a:r>
              <a:rPr lang="eu-ES" sz="27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aurkitua izateko prestatu du</a:t>
            </a:r>
            <a:r>
              <a:rPr lang="eu-ES" sz="27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): </a:t>
            </a:r>
            <a:r>
              <a:rPr lang="eu-ES" sz="2700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epe luzerako inbertsioa</a:t>
            </a:r>
            <a:endParaRPr lang="es-ES" sz="2700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04664"/>
            <a:ext cx="9126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u-ES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Krisiaz gain beste </a:t>
            </a:r>
            <a:r>
              <a:rPr lang="eu-ES" sz="36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elementu kaltegarri bat: 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1259632" y="2420888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084168" y="1916832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323528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“quien </a:t>
            </a:r>
            <a:r>
              <a:rPr lang="es-ES" b="1" dirty="0">
                <a:solidFill>
                  <a:prstClr val="black"/>
                </a:solidFill>
              </a:rPr>
              <a:t>tiene un buen archivo tiene un </a:t>
            </a:r>
            <a:r>
              <a:rPr lang="es-ES" b="1" dirty="0" smtClean="0">
                <a:solidFill>
                  <a:prstClr val="black"/>
                </a:solidFill>
              </a:rPr>
              <a:t>tesoro” </a:t>
            </a:r>
            <a:r>
              <a:rPr lang="es-ES" dirty="0" smtClean="0">
                <a:solidFill>
                  <a:prstClr val="black"/>
                </a:solidFill>
              </a:rPr>
              <a:t>(Carlos Martín, documentalista </a:t>
            </a:r>
            <a:r>
              <a:rPr lang="es-ES" dirty="0" err="1" smtClean="0">
                <a:solidFill>
                  <a:prstClr val="black"/>
                </a:solidFill>
              </a:rPr>
              <a:t>LaSexta</a:t>
            </a:r>
            <a:r>
              <a:rPr lang="es-ES" dirty="0" smtClean="0">
                <a:solidFill>
                  <a:prstClr val="black"/>
                </a:solidFill>
              </a:rPr>
              <a:t> Noticias </a:t>
            </a:r>
            <a:r>
              <a:rPr lang="es-ES" dirty="0" err="1" smtClean="0">
                <a:solidFill>
                  <a:prstClr val="black"/>
                </a:solidFill>
              </a:rPr>
              <a:t>atalean</a:t>
            </a:r>
            <a:r>
              <a:rPr lang="es-ES" dirty="0" smtClean="0">
                <a:solidFill>
                  <a:prstClr val="black"/>
                </a:solidFill>
              </a:rPr>
              <a:t>)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476672"/>
            <a:ext cx="78488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u-ES" altLang="es-ES" sz="3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II) Kazetariek </a:t>
            </a:r>
            <a:r>
              <a:rPr lang="eu-ES" altLang="es-ES" sz="3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dokumentalisten</a:t>
            </a:r>
            <a:r>
              <a:rPr lang="eu-ES" altLang="es-ES" sz="3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zereginak hartu  </a:t>
            </a:r>
            <a:endParaRPr lang="eu-ES" altLang="es-ES" sz="3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854757" y="2060848"/>
            <a:ext cx="71356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Digitalizazioari</a:t>
            </a:r>
            <a:r>
              <a:rPr lang="eu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esker kazetariak </a:t>
            </a:r>
            <a:r>
              <a:rPr lang="eu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dokumentalisten</a:t>
            </a:r>
            <a:r>
              <a:rPr lang="eu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zeregin batzuk betetzen (testuak bilatu,ikus-entzunezko materiala artxibotik berreskuratu,batzuetan artxiboan gordeko den edukien hautaketa)</a:t>
            </a:r>
            <a:endParaRPr lang="eu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6300192" y="1261502"/>
            <a:ext cx="0" cy="79934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documentalistaenredado.net/humor/ortifus-mmcc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37448"/>
            <a:ext cx="6624736" cy="28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150"/>
            <a:ext cx="480695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688" y="1341438"/>
            <a:ext cx="43148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-36512" y="3141663"/>
            <a:ext cx="1979613" cy="2232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425983"/>
            <a:ext cx="8651821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u-ES" altLang="es-ES" sz="2800" dirty="0">
                <a:solidFill>
                  <a:prstClr val="black"/>
                </a:solidFill>
                <a:latin typeface="Calibri" panose="020F0502020204030204" pitchFamily="34" charset="0"/>
              </a:rPr>
              <a:t>Informazioaren </a:t>
            </a: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bilaketa </a:t>
            </a:r>
            <a:r>
              <a:rPr lang="eu-ES" altLang="es-E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‘demokratizatu’</a:t>
            </a: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egin da --&gt;</a:t>
            </a:r>
            <a:endParaRPr lang="eu-ES" altLang="es-ES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2"/>
            <a:r>
              <a:rPr lang="eu-ES" altLang="es-E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‘</a:t>
            </a:r>
            <a:r>
              <a:rPr lang="eu-ES" altLang="es-ES" sz="2800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Googleizatu</a:t>
            </a:r>
            <a:r>
              <a:rPr lang="eu-ES" altLang="es-E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’</a:t>
            </a: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--&gt; kazetariak </a:t>
            </a:r>
            <a:r>
              <a:rPr lang="eu-ES" altLang="es-E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googlera</a:t>
            </a: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--&gt; </a:t>
            </a:r>
            <a:r>
              <a:rPr lang="eu-ES" altLang="es-E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dokumentalistak</a:t>
            </a: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altxorraren zaindaria izateari utzi </a:t>
            </a:r>
          </a:p>
          <a:p>
            <a:endParaRPr lang="eu-ES" altLang="es-ES" sz="28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E40059"/>
              </a:buClr>
              <a:buFont typeface="Wingdings" panose="05000000000000000000" pitchFamily="2" charset="2"/>
              <a:buChar char="ü"/>
            </a:pP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Baina, NOREN LANA da? Kazetari batzuk ez daude prest dokumentazio-lana egiteko: “nahikoa dugu ikertu eta idaztearekin” --&gt; </a:t>
            </a:r>
            <a:r>
              <a:rPr lang="eu-ES" altLang="es-E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dokumentalisten</a:t>
            </a: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zeregina</a:t>
            </a:r>
          </a:p>
          <a:p>
            <a:endParaRPr lang="eu-ES" altLang="es-ES" sz="28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/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    </a:t>
            </a:r>
            <a:r>
              <a:rPr lang="eu-ES" altLang="es-ES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+</a:t>
            </a: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endParaRPr lang="eu-ES" altLang="es-ES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41325"/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kazetari </a:t>
            </a:r>
            <a:r>
              <a:rPr lang="eu-ES" altLang="es-ES" sz="2800" dirty="0">
                <a:solidFill>
                  <a:prstClr val="black"/>
                </a:solidFill>
                <a:latin typeface="Calibri" panose="020F0502020204030204" pitchFamily="34" charset="0"/>
              </a:rPr>
              <a:t>gehienek </a:t>
            </a: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arazoak bilaketa-tresnak </a:t>
            </a:r>
            <a:r>
              <a:rPr lang="eu-ES" altLang="es-ES" sz="2800" dirty="0">
                <a:solidFill>
                  <a:prstClr val="black"/>
                </a:solidFill>
                <a:latin typeface="Calibri" panose="020F0502020204030204" pitchFamily="34" charset="0"/>
              </a:rPr>
              <a:t>ondo </a:t>
            </a: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erabiltzen (bilaketa </a:t>
            </a:r>
            <a:r>
              <a:rPr lang="eu-ES" altLang="es-ES" sz="2800" dirty="0">
                <a:solidFill>
                  <a:prstClr val="black"/>
                </a:solidFill>
                <a:latin typeface="Calibri" panose="020F0502020204030204" pitchFamily="34" charset="0"/>
              </a:rPr>
              <a:t>sinpleak </a:t>
            </a: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orokorrean, 2 gako-hitz) --&gt; bilaketa </a:t>
            </a:r>
            <a:r>
              <a:rPr lang="eu-ES" altLang="es-ES" sz="2800" dirty="0">
                <a:solidFill>
                  <a:prstClr val="black"/>
                </a:solidFill>
                <a:latin typeface="Calibri" panose="020F0502020204030204" pitchFamily="34" charset="0"/>
              </a:rPr>
              <a:t>konplexuak </a:t>
            </a:r>
            <a:r>
              <a:rPr lang="eu-ES" altLang="es-E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burutzeko </a:t>
            </a:r>
            <a:r>
              <a:rPr lang="eu-ES" altLang="es-E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dokumentalistengana</a:t>
            </a:r>
            <a:endParaRPr lang="eu-ES" altLang="es-ES" sz="28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u-ES" altLang="es-E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476672"/>
            <a:ext cx="8424936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lvl="2" indent="-536575">
              <a:buClr>
                <a:srgbClr val="E40059"/>
              </a:buClr>
              <a:buFont typeface="Wingdings" panose="05000000000000000000" pitchFamily="2" charset="2"/>
              <a:buChar char="ü"/>
            </a:pP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EGIAZTAPENA --&gt; Interneten </a:t>
            </a:r>
            <a:r>
              <a:rPr lang="eu-ES" alt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inf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Gehiegi eta </a:t>
            </a:r>
            <a:r>
              <a:rPr lang="eu-ES" alt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inf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Guztia ez da egia. Fidagarritasuna 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ez dago bermatuta </a:t>
            </a:r>
            <a:r>
              <a:rPr lang="eu-ES" alt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inf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., 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sare sozialekin gauza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bera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. S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aretik 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aterata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baina 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adi-adi egon behar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da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--&gt; Aitzitik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u-ES" altLang="es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dokumentalistek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 ematen dutena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fidagarria</a:t>
            </a:r>
          </a:p>
          <a:p>
            <a:pPr marL="361950" lvl="2">
              <a:buClr>
                <a:srgbClr val="E40059"/>
              </a:buClr>
            </a:pPr>
            <a:endParaRPr lang="eu-ES" altLang="es-ES" sz="27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98525" lvl="2" indent="-536575">
              <a:spcAft>
                <a:spcPts val="600"/>
              </a:spcAft>
              <a:buClr>
                <a:srgbClr val="E40059"/>
              </a:buClr>
              <a:buFont typeface="Wingdings" panose="05000000000000000000" pitchFamily="2" charset="2"/>
              <a:buChar char="ü"/>
            </a:pP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INF. GEHIEGI --&gt; emaitza gehiegi, nola purgatu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. K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azetariak 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ez dauka astirik denak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aztertzeko. </a:t>
            </a:r>
          </a:p>
          <a:p>
            <a:pPr marL="361950" lvl="2">
              <a:spcAft>
                <a:spcPts val="600"/>
              </a:spcAft>
              <a:buClr>
                <a:srgbClr val="E40059"/>
              </a:buClr>
            </a:pPr>
            <a:endParaRPr lang="eu-ES" alt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071563" lvl="2">
              <a:spcAft>
                <a:spcPts val="600"/>
              </a:spcAft>
              <a:buClr>
                <a:srgbClr val="E40059"/>
              </a:buClr>
            </a:pPr>
            <a:r>
              <a:rPr lang="eu-ES" altLang="es-ES" sz="2700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Dokumentalista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da eduki horiek fidagarria diren ala ez jakiteko denbora eta </a:t>
            </a:r>
            <a:r>
              <a:rPr lang="eu-ES" altLang="es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formakuntza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 duena --&gt; artxiboan gertakizunaren gaineko informazio gehiegi dagoenean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(Katalunia eta </a:t>
            </a:r>
            <a:r>
              <a:rPr lang="eu-ES" alt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Mas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Eskozia, </a:t>
            </a:r>
            <a:r>
              <a:rPr lang="eu-ES" alt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Malaya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kasua…)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dokumentalista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 da informazioa ahalik eta azkarren berreskura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dezakeena</a:t>
            </a:r>
            <a:endParaRPr lang="eu-ES" alt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324544" y="188640"/>
            <a:ext cx="9433048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lvl="2" indent="-536575">
              <a:buClr>
                <a:srgbClr val="E40059"/>
              </a:buClr>
              <a:buFont typeface="Wingdings" panose="05000000000000000000" pitchFamily="2" charset="2"/>
              <a:buChar char="ü"/>
            </a:pPr>
            <a:endParaRPr lang="eu-ES" alt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19150" lvl="2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Kazetariak eta ikus-entzunezko materialaren bilaketa  sarean </a:t>
            </a:r>
            <a:r>
              <a:rPr lang="eu-ES" alt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Youtube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--&gt; </a:t>
            </a:r>
            <a:r>
              <a:rPr lang="eu-ES" alt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inf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eu-ES" altLang="es-ES" sz="27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aberasteko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osatzeko (filmak, mugikorrarekin egindako bideoak)</a:t>
            </a:r>
          </a:p>
          <a:p>
            <a:pPr marL="361950" lvl="2"/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Batzuetan </a:t>
            </a:r>
            <a:r>
              <a:rPr lang="eu-ES" altLang="es-ES" sz="27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albiste bihurtu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--&gt; ADB. Deskarga gehien dituzten </a:t>
            </a:r>
          </a:p>
          <a:p>
            <a:pPr marL="361950" lvl="2">
              <a:spcAft>
                <a:spcPts val="2000"/>
              </a:spcAft>
            </a:pP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                         bideoak</a:t>
            </a:r>
          </a:p>
          <a:p>
            <a:pPr marL="361950" lvl="2">
              <a:spcAft>
                <a:spcPts val="2000"/>
              </a:spcAft>
            </a:pPr>
            <a:endParaRPr lang="eu-ES" altLang="es-ES" sz="27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0" lvl="2" indent="-4210050"/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Arazoak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eu-ES" alt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egile-e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skubideak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, kalitatea, 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egiaztapena (gogoratu </a:t>
            </a:r>
            <a:r>
              <a:rPr lang="eu-ES" altLang="es-ES" sz="27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Telemadrid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eta </a:t>
            </a:r>
            <a:r>
              <a:rPr lang="eu-ES" altLang="es-ES" sz="27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Costa </a:t>
            </a:r>
            <a:r>
              <a:rPr lang="eu-ES" altLang="es-ES" sz="2700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Concordia</a:t>
            </a:r>
            <a:r>
              <a:rPr lang="eu-ES" altLang="es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eu-ES" alt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2">
              <a:lnSpc>
                <a:spcPct val="150000"/>
              </a:lnSpc>
            </a:pPr>
            <a:endParaRPr lang="eu-ES" alt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504" y="188640"/>
            <a:ext cx="8988166" cy="370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260648"/>
            <a:ext cx="828092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u-ES" altLang="es-ES" sz="2600" dirty="0" smtClean="0">
                <a:solidFill>
                  <a:srgbClr val="7030A0"/>
                </a:solidFill>
              </a:rPr>
              <a:t>Bilaketa kazetariak egingo badu EZINBESTEKOA da </a:t>
            </a:r>
            <a:r>
              <a:rPr lang="eu-ES" altLang="es-ES" sz="2600" i="1" dirty="0" smtClean="0">
                <a:solidFill>
                  <a:srgbClr val="9C007F">
                    <a:lumMod val="75000"/>
                  </a:srgbClr>
                </a:solidFill>
              </a:rPr>
              <a:t>koordinazioa</a:t>
            </a:r>
            <a:r>
              <a:rPr lang="eu-ES" altLang="es-ES" sz="2600" dirty="0" smtClean="0">
                <a:solidFill>
                  <a:srgbClr val="7030A0"/>
                </a:solidFill>
              </a:rPr>
              <a:t>: </a:t>
            </a:r>
            <a:r>
              <a:rPr lang="eu-ES" altLang="es-ES" sz="2600" dirty="0">
                <a:solidFill>
                  <a:srgbClr val="7030A0"/>
                </a:solidFill>
              </a:rPr>
              <a:t>e</a:t>
            </a:r>
            <a:r>
              <a:rPr lang="eu-ES" altLang="es-ES" sz="2600" dirty="0" smtClean="0">
                <a:solidFill>
                  <a:srgbClr val="7030A0"/>
                </a:solidFill>
              </a:rPr>
              <a:t>rrepikapenak saihesteko </a:t>
            </a:r>
            <a:r>
              <a:rPr lang="eu-ES" sz="2600" dirty="0" smtClean="0">
                <a:solidFill>
                  <a:prstClr val="white"/>
                </a:solidFill>
              </a:rPr>
              <a:t>--&gt; nik </a:t>
            </a:r>
            <a:r>
              <a:rPr lang="eu-ES" sz="2600" dirty="0">
                <a:solidFill>
                  <a:prstClr val="white"/>
                </a:solidFill>
              </a:rPr>
              <a:t>artxiboko irudi bat </a:t>
            </a:r>
            <a:r>
              <a:rPr lang="eu-ES" sz="2600" dirty="0" smtClean="0">
                <a:solidFill>
                  <a:prstClr val="white"/>
                </a:solidFill>
              </a:rPr>
              <a:t>hartu eta </a:t>
            </a:r>
            <a:r>
              <a:rPr lang="eu-ES" sz="2600" dirty="0">
                <a:solidFill>
                  <a:prstClr val="white"/>
                </a:solidFill>
              </a:rPr>
              <a:t>nire ondoan dagoen </a:t>
            </a:r>
            <a:r>
              <a:rPr lang="eu-ES" sz="2600" dirty="0" smtClean="0">
                <a:solidFill>
                  <a:prstClr val="white"/>
                </a:solidFill>
              </a:rPr>
              <a:t>kazetariak -konturatu gabe- </a:t>
            </a:r>
            <a:r>
              <a:rPr lang="eu-ES" sz="2600" dirty="0">
                <a:solidFill>
                  <a:prstClr val="white"/>
                </a:solidFill>
              </a:rPr>
              <a:t>irudi </a:t>
            </a:r>
            <a:r>
              <a:rPr lang="eu-ES" sz="2600" dirty="0" smtClean="0">
                <a:solidFill>
                  <a:prstClr val="white"/>
                </a:solidFill>
              </a:rPr>
              <a:t>berbera bere </a:t>
            </a:r>
            <a:r>
              <a:rPr lang="eu-ES" sz="2600" dirty="0">
                <a:solidFill>
                  <a:prstClr val="white"/>
                </a:solidFill>
              </a:rPr>
              <a:t>albistea </a:t>
            </a:r>
            <a:r>
              <a:rPr lang="eu-ES" sz="2600" dirty="0" smtClean="0">
                <a:solidFill>
                  <a:prstClr val="white"/>
                </a:solidFill>
              </a:rPr>
              <a:t>        osatzeko</a:t>
            </a:r>
            <a:endParaRPr lang="eu-ES" altLang="es-ES" sz="2600" dirty="0">
              <a:solidFill>
                <a:prstClr val="white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779912" y="5626695"/>
            <a:ext cx="550898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u-ES" altLang="es-ES" sz="2900" b="1" dirty="0">
                <a:solidFill>
                  <a:srgbClr val="7030A0"/>
                </a:solidFill>
              </a:rPr>
              <a:t>Edizio lanean garrantzia</a:t>
            </a:r>
          </a:p>
        </p:txBody>
      </p:sp>
      <p:cxnSp>
        <p:nvCxnSpPr>
          <p:cNvPr id="32" name="31 Conector angular"/>
          <p:cNvCxnSpPr/>
          <p:nvPr/>
        </p:nvCxnSpPr>
        <p:spPr>
          <a:xfrm>
            <a:off x="1025420" y="2800893"/>
            <a:ext cx="3654592" cy="3128974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4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563" y="309563"/>
            <a:ext cx="46243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150"/>
            <a:ext cx="4643438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"/>
            <a:ext cx="507682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47663"/>
            <a:ext cx="2808288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900113" y="692150"/>
            <a:ext cx="1511300" cy="259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49275"/>
            <a:ext cx="74295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971600" y="3068960"/>
            <a:ext cx="1928813" cy="2571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700808"/>
            <a:ext cx="9144000" cy="280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428750" marR="0" lvl="2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eu-ES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2) 	Aurrekariak izan dituen gertaera garrantzitsu batean</a:t>
            </a:r>
          </a:p>
          <a:p>
            <a:pPr marL="1885950" marR="0" lvl="3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11000"/>
              <a:buFont typeface="Wingdings" pitchFamily="2" charset="2"/>
              <a:buChar char="Ø"/>
              <a:tabLst/>
              <a:defRPr/>
            </a:pPr>
            <a:r>
              <a:rPr kumimoji="0" lang="eu-E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Aparteko pieza edo zatidura</a:t>
            </a:r>
          </a:p>
          <a:p>
            <a:pPr marL="1885950" marR="0" lvl="3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11000"/>
              <a:buFont typeface="Wingdings" pitchFamily="2" charset="2"/>
              <a:buChar char="Ø"/>
              <a:tabLst/>
              <a:defRPr/>
            </a:pPr>
            <a:r>
              <a:rPr kumimoji="0" lang="eu-E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Batzuetan fitxa</a:t>
            </a:r>
          </a:p>
          <a:p>
            <a:pPr marL="1885950" marR="0" lvl="3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11000"/>
              <a:buFont typeface="Wingdings" pitchFamily="2" charset="2"/>
              <a:buChar char="Ø"/>
              <a:tabLst/>
              <a:defRPr/>
            </a:pPr>
            <a:r>
              <a:rPr kumimoji="0" lang="eu-E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Erreferentzia egokiak (proportzionaltasuna)</a:t>
            </a:r>
          </a:p>
          <a:p>
            <a:pPr marL="1828800" marR="0" lvl="3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u-E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u-E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u-E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332656"/>
            <a:ext cx="4403000" cy="806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None/>
            </a:pPr>
            <a:r>
              <a:rPr lang="es-ES" sz="2700" dirty="0" smtClean="0">
                <a:latin typeface="Calibri" pitchFamily="34" charset="0"/>
              </a:rPr>
              <a:t>4.1.</a:t>
            </a:r>
            <a:r>
              <a:rPr lang="eu-ES" sz="2700" dirty="0" smtClean="0">
                <a:latin typeface="Calibri" pitchFamily="34" charset="0"/>
              </a:rPr>
              <a:t> Testuaren datu osagarriak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333375"/>
            <a:ext cx="4608513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3375"/>
            <a:ext cx="461645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4284663" y="4868863"/>
            <a:ext cx="3887787" cy="1728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1713"/>
            <a:ext cx="9144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ransmisión de listas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947</Words>
  <Application>Microsoft Office PowerPoint</Application>
  <PresentationFormat>Presentación en pantalla (4:3)</PresentationFormat>
  <Paragraphs>149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Tema de Office</vt:lpstr>
      <vt:lpstr>3_Transmisión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26</cp:revision>
  <dcterms:created xsi:type="dcterms:W3CDTF">2014-09-20T10:10:49Z</dcterms:created>
  <dcterms:modified xsi:type="dcterms:W3CDTF">2015-08-16T12:49:05Z</dcterms:modified>
</cp:coreProperties>
</file>