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D4DD-9119-485F-B587-5D278E3DA924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23/10/2018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31-0777-471E-9A71-2596CAF0D884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248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D4DD-9119-485F-B587-5D278E3DA924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23/10/2018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31-0777-471E-9A71-2596CAF0D884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349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D4DD-9119-485F-B587-5D278E3DA924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23/10/2018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31-0777-471E-9A71-2596CAF0D884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15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1E5EF-5F96-45E2-A6A5-107F1E051F44}" type="slidenum">
              <a:rPr lang="es-E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09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D4DD-9119-485F-B587-5D278E3DA924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23/10/2018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31-0777-471E-9A71-2596CAF0D884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Line 21"/>
          <p:cNvSpPr>
            <a:spLocks noChangeShapeType="1"/>
          </p:cNvSpPr>
          <p:nvPr userDrawn="1"/>
        </p:nvSpPr>
        <p:spPr bwMode="auto">
          <a:xfrm>
            <a:off x="304800" y="1124744"/>
            <a:ext cx="8610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91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D4DD-9119-485F-B587-5D278E3DA924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23/10/2018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31-0777-471E-9A71-2596CAF0D884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60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D4DD-9119-485F-B587-5D278E3DA924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23/10/2018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31-0777-471E-9A71-2596CAF0D884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258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D4DD-9119-485F-B587-5D278E3DA924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23/10/2018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31-0777-471E-9A71-2596CAF0D884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283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D4DD-9119-485F-B587-5D278E3DA924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23/10/2018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31-0777-471E-9A71-2596CAF0D884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48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D4DD-9119-485F-B587-5D278E3DA924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23/10/2018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31-0777-471E-9A71-2596CAF0D884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722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D4DD-9119-485F-B587-5D278E3DA924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23/10/2018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31-0777-471E-9A71-2596CAF0D884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589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5D4DD-9119-485F-B587-5D278E3DA924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23/10/2018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B31-0777-471E-9A71-2596CAF0D884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855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25D4DD-9119-485F-B587-5D278E3DA924}" type="datetimeFigureOut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23/10/2018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140B31-0777-471E-9A71-2596CAF0D884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771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 bwMode="auto">
          <a:xfrm>
            <a:off x="251520" y="1268760"/>
            <a:ext cx="8497887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 eaLnBrk="1" hangingPunct="1">
              <a:defRPr/>
            </a:pPr>
            <a:endParaRPr lang="es-ES" altLang="es-ES" sz="3600" b="1" kern="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514350" indent="-514350" eaLnBrk="1" hangingPunct="1">
              <a:defRPr/>
            </a:pPr>
            <a:r>
              <a:rPr lang="eu-ES" altLang="es-ES" sz="3600" b="1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3. Komunikabideen estilo liburuak eta haien funtzioak</a:t>
            </a:r>
          </a:p>
        </p:txBody>
      </p:sp>
    </p:spTree>
    <p:extLst>
      <p:ext uri="{BB962C8B-B14F-4D97-AF65-F5344CB8AC3E}">
        <p14:creationId xmlns:p14="http://schemas.microsoft.com/office/powerpoint/2010/main" xmlns="" val="30495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-612576" y="44673"/>
            <a:ext cx="9577064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371600" lvl="2" indent="-457200" eaLnBrk="1" hangingPunct="1">
              <a:defRPr/>
            </a:pP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EFE:</a:t>
            </a:r>
          </a:p>
          <a:p>
            <a:pPr marL="1828800" lvl="3" indent="-457200" eaLnBrk="1" hangingPunct="1">
              <a:lnSpc>
                <a:spcPts val="3500"/>
              </a:lnSpc>
              <a:defRPr/>
            </a:pP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31 orri makinaz idatziak</a:t>
            </a:r>
          </a:p>
          <a:p>
            <a:pPr marL="1828800" lvl="3" indent="-457200" eaLnBrk="1" hangingPunct="1">
              <a:lnSpc>
                <a:spcPts val="3500"/>
              </a:lnSpc>
            </a:pP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Helburua: idazketa estiloa “harmonizatu” eta </a:t>
            </a:r>
            <a:r>
              <a:rPr lang="eu-ES" altLang="es-ES" sz="27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EFEk</a:t>
            </a: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 bere estilo propioa izan dezala</a:t>
            </a:r>
          </a:p>
          <a:p>
            <a:pPr marL="1828800" lvl="3" indent="-457200" eaLnBrk="1" hangingPunct="1">
              <a:lnSpc>
                <a:spcPts val="3500"/>
              </a:lnSpc>
            </a:pP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Bi zati: transmisio mota eta albisteak //           zuzentasuna, auzi gramatikal eta lexikoak</a:t>
            </a:r>
          </a:p>
          <a:p>
            <a:pPr marL="1828800" lvl="3" indent="-457200" eaLnBrk="1" hangingPunct="1">
              <a:lnSpc>
                <a:spcPts val="3500"/>
              </a:lnSpc>
              <a:defRPr/>
            </a:pP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1978: bigarrena, “</a:t>
            </a:r>
            <a:r>
              <a:rPr lang="eu-ES" altLang="es-ES" sz="27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Informazioa”(arau</a:t>
            </a: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 etikoak), “</a:t>
            </a:r>
            <a:r>
              <a:rPr lang="eu-ES" altLang="es-ES" sz="27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Idazketa”(estiloa,zuzentasuna)</a:t>
            </a: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, “</a:t>
            </a:r>
            <a:r>
              <a:rPr lang="eu-ES" altLang="es-ES" sz="27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Transmisioa”(albiste</a:t>
            </a: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 motak, lehentasunak)</a:t>
            </a:r>
          </a:p>
          <a:p>
            <a:pPr marL="1828800" lvl="3" indent="-457200" eaLnBrk="1" hangingPunct="1">
              <a:lnSpc>
                <a:spcPts val="3500"/>
              </a:lnSpc>
            </a:pP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80. hamarkadan: hirugarrena,</a:t>
            </a:r>
            <a:r>
              <a:rPr lang="eu-ES" altLang="es-ES" sz="26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 “</a:t>
            </a:r>
            <a:r>
              <a:rPr lang="eu-ES" altLang="es-ES" sz="26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Hacer</a:t>
            </a:r>
            <a:r>
              <a:rPr lang="eu-ES" altLang="es-ES" sz="26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 frente </a:t>
            </a:r>
            <a:r>
              <a:rPr lang="eu-ES" altLang="es-ES" sz="2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a</a:t>
            </a:r>
            <a:r>
              <a:rPr lang="eu-ES" sz="2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l </a:t>
            </a:r>
            <a:r>
              <a:rPr lang="eu-ES" sz="26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arrollador</a:t>
            </a:r>
            <a:r>
              <a:rPr lang="eu-ES" sz="2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u-ES" sz="26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acoso</a:t>
            </a:r>
            <a:r>
              <a:rPr lang="eu-ES" sz="2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del </a:t>
            </a:r>
            <a:r>
              <a:rPr lang="eu-ES" sz="26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colonialismo</a:t>
            </a:r>
            <a:r>
              <a:rPr lang="eu-ES" sz="2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u-ES" sz="26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cultural</a:t>
            </a:r>
            <a:r>
              <a:rPr lang="eu-ES" sz="2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u-ES" sz="26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anglosajón</a:t>
            </a:r>
            <a:r>
              <a:rPr lang="eu-ES" sz="2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”, </a:t>
            </a:r>
            <a:r>
              <a:rPr lang="eu-ES" sz="2700" dirty="0" smtClean="0">
                <a:solidFill>
                  <a:prstClr val="black"/>
                </a:solidFill>
                <a:latin typeface="Calibri" panose="020F0502020204030204" pitchFamily="34" charset="0"/>
              </a:rPr>
              <a:t>arrakasta,baina espainieraren erabilera zuzenean kontzentratua:transkripzioak, </a:t>
            </a: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neologismoak; izen propioak, siglak, </a:t>
            </a:r>
            <a:r>
              <a:rPr lang="eu-ES" altLang="es-ES" sz="27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laburdurak…</a:t>
            </a:r>
            <a:endParaRPr lang="eu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828800" lvl="3" indent="-457200" eaLnBrk="1" hangingPunct="1">
              <a:buFontTx/>
              <a:buNone/>
              <a:defRPr/>
            </a:pPr>
            <a:endParaRPr lang="eu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828800" lvl="3" indent="-457200" eaLnBrk="1" hangingPunct="1">
              <a:defRPr/>
            </a:pPr>
            <a:endParaRPr lang="eu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828800" lvl="3" indent="-457200" eaLnBrk="1" hangingPunct="1">
              <a:buFontTx/>
              <a:buNone/>
              <a:defRPr/>
            </a:pPr>
            <a:endParaRPr lang="eu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828800" lvl="3" indent="-457200" eaLnBrk="1" hangingPunct="1">
              <a:defRPr/>
            </a:pPr>
            <a:endParaRPr lang="eu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828800" lvl="3" indent="-457200" eaLnBrk="1" hangingPunct="1">
              <a:defRPr/>
            </a:pPr>
            <a:endParaRPr lang="eu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371600" lvl="2" indent="-457200" eaLnBrk="1" hangingPunct="1">
              <a:buFontTx/>
              <a:buNone/>
              <a:defRPr/>
            </a:pPr>
            <a:endParaRPr lang="eu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609600" indent="-609600" eaLnBrk="1" hangingPunct="1">
              <a:buFontTx/>
              <a:buNone/>
              <a:defRPr/>
            </a:pPr>
            <a:endParaRPr lang="eu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7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692696"/>
            <a:ext cx="8280920" cy="5013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u-ES" sz="2700" dirty="0" err="1">
                <a:solidFill>
                  <a:prstClr val="black"/>
                </a:solidFill>
                <a:latin typeface="Calibri" panose="020F0502020204030204" pitchFamily="34" charset="0"/>
              </a:rPr>
              <a:t>El</a:t>
            </a:r>
            <a:r>
              <a:rPr lang="eu-ES" sz="27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u-ES" sz="2700" dirty="0" err="1">
                <a:solidFill>
                  <a:prstClr val="black"/>
                </a:solidFill>
                <a:latin typeface="Calibri" panose="020F0502020204030204" pitchFamily="34" charset="0"/>
              </a:rPr>
              <a:t>País</a:t>
            </a:r>
            <a:r>
              <a:rPr lang="eu-ES" sz="2700" dirty="0">
                <a:solidFill>
                  <a:prstClr val="black"/>
                </a:solidFill>
                <a:latin typeface="Calibri" panose="020F0502020204030204" pitchFamily="34" charset="0"/>
              </a:rPr>
              <a:t>: 1978, </a:t>
            </a:r>
            <a:r>
              <a:rPr lang="eu-ES" sz="2700" dirty="0" err="1">
                <a:solidFill>
                  <a:prstClr val="black"/>
                </a:solidFill>
                <a:latin typeface="Calibri" panose="020F0502020204030204" pitchFamily="34" charset="0"/>
              </a:rPr>
              <a:t>Álex</a:t>
            </a:r>
            <a:r>
              <a:rPr lang="eu-ES" sz="27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u-ES" sz="2700" dirty="0" err="1">
                <a:solidFill>
                  <a:prstClr val="black"/>
                </a:solidFill>
                <a:latin typeface="Calibri" panose="020F0502020204030204" pitchFamily="34" charset="0"/>
              </a:rPr>
              <a:t>Grijelmo</a:t>
            </a:r>
            <a:r>
              <a:rPr lang="eu-ES" sz="2700" dirty="0">
                <a:solidFill>
                  <a:prstClr val="black"/>
                </a:solidFill>
                <a:latin typeface="Calibri" panose="020F0502020204030204" pitchFamily="34" charset="0"/>
              </a:rPr>
              <a:t> 90ean 3.edizioa,hedapena.</a:t>
            </a:r>
          </a:p>
          <a:p>
            <a:pPr>
              <a:lnSpc>
                <a:spcPct val="150000"/>
              </a:lnSpc>
            </a:pPr>
            <a:r>
              <a:rPr lang="eu-ES" sz="2700" i="1" dirty="0">
                <a:solidFill>
                  <a:prstClr val="black"/>
                </a:solidFill>
                <a:latin typeface="Calibri" panose="020F0502020204030204" pitchFamily="34" charset="0"/>
              </a:rPr>
              <a:t>Manual de </a:t>
            </a:r>
            <a:r>
              <a:rPr lang="eu-ES" sz="2700" i="1" dirty="0" err="1">
                <a:solidFill>
                  <a:prstClr val="black"/>
                </a:solidFill>
                <a:latin typeface="Calibri" panose="020F0502020204030204" pitchFamily="34" charset="0"/>
              </a:rPr>
              <a:t>Español</a:t>
            </a:r>
            <a:r>
              <a:rPr lang="eu-ES" sz="2700" i="1" dirty="0">
                <a:solidFill>
                  <a:prstClr val="black"/>
                </a:solidFill>
                <a:latin typeface="Calibri" panose="020F0502020204030204" pitchFamily="34" charset="0"/>
              </a:rPr>
              <a:t> Urgente </a:t>
            </a:r>
            <a:r>
              <a:rPr lang="eu-ES" sz="2700" dirty="0">
                <a:solidFill>
                  <a:prstClr val="black"/>
                </a:solidFill>
                <a:latin typeface="Calibri" panose="020F0502020204030204" pitchFamily="34" charset="0"/>
              </a:rPr>
              <a:t>EFE</a:t>
            </a:r>
          </a:p>
          <a:p>
            <a:pPr>
              <a:lnSpc>
                <a:spcPct val="150000"/>
              </a:lnSpc>
            </a:pPr>
            <a:r>
              <a:rPr lang="eu-ES" sz="2700" dirty="0">
                <a:solidFill>
                  <a:prstClr val="black"/>
                </a:solidFill>
                <a:latin typeface="Calibri" panose="020F0502020204030204" pitchFamily="34" charset="0"/>
              </a:rPr>
              <a:t>1)Kazetaritza gaiak, tipografikoak, ortografiko eta gramatikalak, 2)Hiztegia, 3)Siglak,izen propioak,neurriak </a:t>
            </a:r>
          </a:p>
          <a:p>
            <a:pPr>
              <a:lnSpc>
                <a:spcPct val="150000"/>
              </a:lnSpc>
            </a:pPr>
            <a:endParaRPr lang="eu-ES" sz="27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u-ES" sz="2700" dirty="0">
                <a:solidFill>
                  <a:prstClr val="black"/>
                </a:solidFill>
                <a:latin typeface="Calibri" panose="020F0502020204030204" pitchFamily="34" charset="0"/>
              </a:rPr>
              <a:t>La </a:t>
            </a:r>
            <a:r>
              <a:rPr lang="eu-ES" sz="2700" dirty="0" err="1">
                <a:solidFill>
                  <a:prstClr val="black"/>
                </a:solidFill>
                <a:latin typeface="Calibri" panose="020F0502020204030204" pitchFamily="34" charset="0"/>
              </a:rPr>
              <a:t>Vanguardia</a:t>
            </a:r>
            <a:r>
              <a:rPr lang="eu-ES" sz="2700" dirty="0">
                <a:solidFill>
                  <a:prstClr val="black"/>
                </a:solidFill>
                <a:latin typeface="Calibri" panose="020F0502020204030204" pitchFamily="34" charset="0"/>
              </a:rPr>
              <a:t>: 1986</a:t>
            </a:r>
          </a:p>
          <a:p>
            <a:pPr>
              <a:lnSpc>
                <a:spcPct val="150000"/>
              </a:lnSpc>
            </a:pPr>
            <a:r>
              <a:rPr lang="eu-ES" sz="2700" dirty="0">
                <a:solidFill>
                  <a:prstClr val="black"/>
                </a:solidFill>
                <a:latin typeface="Calibri" panose="020F0502020204030204" pitchFamily="34" charset="0"/>
              </a:rPr>
              <a:t>Lehenengo aldiz Katalunian argitaratutako egunkari batentzako estilo arauak. EFE eta </a:t>
            </a:r>
            <a:r>
              <a:rPr lang="eu-ES" sz="2700" dirty="0" err="1">
                <a:solidFill>
                  <a:prstClr val="black"/>
                </a:solidFill>
                <a:latin typeface="Calibri" panose="020F0502020204030204" pitchFamily="34" charset="0"/>
              </a:rPr>
              <a:t>El</a:t>
            </a:r>
            <a:r>
              <a:rPr lang="eu-ES" sz="27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u-ES" sz="2700" dirty="0" err="1">
                <a:solidFill>
                  <a:prstClr val="black"/>
                </a:solidFill>
                <a:latin typeface="Calibri" panose="020F0502020204030204" pitchFamily="34" charset="0"/>
              </a:rPr>
              <a:t>País</a:t>
            </a:r>
            <a:r>
              <a:rPr lang="eu-ES" sz="2700" dirty="0">
                <a:solidFill>
                  <a:prstClr val="black"/>
                </a:solidFill>
                <a:latin typeface="Calibri" panose="020F0502020204030204" pitchFamily="34" charset="0"/>
              </a:rPr>
              <a:t> erreferentziatzat</a:t>
            </a:r>
          </a:p>
        </p:txBody>
      </p:sp>
    </p:spTree>
    <p:extLst>
      <p:ext uri="{BB962C8B-B14F-4D97-AF65-F5344CB8AC3E}">
        <p14:creationId xmlns:p14="http://schemas.microsoft.com/office/powerpoint/2010/main" xmlns="" val="322304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-347388" y="1310368"/>
            <a:ext cx="9504363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371600" lvl="2" indent="-457200" eaLnBrk="1" hangingPunct="1">
              <a:lnSpc>
                <a:spcPct val="150000"/>
              </a:lnSpc>
              <a:defRPr/>
            </a:pP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Euskaldunon Egunkaria:</a:t>
            </a:r>
          </a:p>
          <a:p>
            <a:pPr marL="1828800" lvl="3" indent="-457200" eaLnBrk="1" hangingPunct="1">
              <a:defRPr/>
            </a:pP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Hasi baino lehen oinarrizko arauak, ikastaroak</a:t>
            </a:r>
          </a:p>
          <a:p>
            <a:pPr marL="1828800" lvl="3" indent="-457200" eaLnBrk="1" hangingPunct="1">
              <a:defRPr/>
            </a:pP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Lehen urteetan: oharrak, erabakiak gehituz</a:t>
            </a:r>
          </a:p>
          <a:p>
            <a:pPr marL="1828800" lvl="3" indent="-457200" eaLnBrk="1" hangingPunct="1">
              <a:defRPr/>
            </a:pP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1992: guztia bildu eta lehen </a:t>
            </a:r>
            <a:r>
              <a:rPr lang="eu-ES" altLang="es-ES" sz="27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‘Estilo</a:t>
            </a: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u-ES" altLang="es-ES" sz="27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Liburua’</a:t>
            </a:r>
            <a:endParaRPr lang="eu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828800" lvl="3" indent="-457200" eaLnBrk="1" hangingPunct="1">
              <a:defRPr/>
            </a:pP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Edukia:</a:t>
            </a:r>
          </a:p>
          <a:p>
            <a:pPr marL="2286000" lvl="4" indent="-457200" eaLnBrk="1" hangingPunct="1">
              <a:defRPr/>
            </a:pP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Oinarrizko irizpideak</a:t>
            </a:r>
          </a:p>
          <a:p>
            <a:pPr marL="2286000" lvl="4" indent="-457200" eaLnBrk="1" hangingPunct="1">
              <a:defRPr/>
            </a:pP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Gramatikako huts tipikoak</a:t>
            </a:r>
          </a:p>
          <a:p>
            <a:pPr marL="2286000" lvl="4" indent="-457200" eaLnBrk="1" hangingPunct="1"/>
            <a:r>
              <a:rPr lang="eu-ES" altLang="es-ES" sz="2700" kern="0" dirty="0">
                <a:solidFill>
                  <a:prstClr val="black"/>
                </a:solidFill>
                <a:latin typeface="Calibri" panose="020F0502020204030204" pitchFamily="34" charset="0"/>
              </a:rPr>
              <a:t>Hiztegia, kalean zeuden hiztegiek eskaintzen zituzten aukeretatik bat hartuta</a:t>
            </a:r>
            <a:endParaRPr lang="eu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286000" lvl="4" indent="-457200" eaLnBrk="1" hangingPunct="1">
              <a:defRPr/>
            </a:pP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Sigla zerrenda</a:t>
            </a:r>
          </a:p>
          <a:p>
            <a:pPr marL="1828800" lvl="3" indent="-457200" eaLnBrk="1" hangingPunct="1">
              <a:lnSpc>
                <a:spcPct val="150000"/>
              </a:lnSpc>
              <a:buFontTx/>
              <a:buNone/>
              <a:defRPr/>
            </a:pPr>
            <a:endParaRPr lang="eu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828800" lvl="3" indent="-457200" eaLnBrk="1" hangingPunct="1">
              <a:lnSpc>
                <a:spcPct val="150000"/>
              </a:lnSpc>
              <a:defRPr/>
            </a:pPr>
            <a:endParaRPr lang="eu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828800" lvl="3" indent="-457200" eaLnBrk="1" hangingPunct="1">
              <a:lnSpc>
                <a:spcPct val="150000"/>
              </a:lnSpc>
              <a:buFontTx/>
              <a:buNone/>
              <a:defRPr/>
            </a:pPr>
            <a:endParaRPr lang="eu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828800" lvl="3" indent="-457200" eaLnBrk="1" hangingPunct="1">
              <a:lnSpc>
                <a:spcPct val="150000"/>
              </a:lnSpc>
              <a:defRPr/>
            </a:pPr>
            <a:endParaRPr lang="eu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828800" lvl="3" indent="-457200" eaLnBrk="1" hangingPunct="1">
              <a:lnSpc>
                <a:spcPct val="150000"/>
              </a:lnSpc>
              <a:buFontTx/>
              <a:buNone/>
              <a:defRPr/>
            </a:pPr>
            <a:endParaRPr lang="eu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828800" lvl="3" indent="-457200" eaLnBrk="1" hangingPunct="1">
              <a:lnSpc>
                <a:spcPct val="150000"/>
              </a:lnSpc>
              <a:defRPr/>
            </a:pPr>
            <a:endParaRPr lang="eu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828800" lvl="3" indent="-457200" eaLnBrk="1" hangingPunct="1">
              <a:lnSpc>
                <a:spcPct val="150000"/>
              </a:lnSpc>
              <a:defRPr/>
            </a:pPr>
            <a:endParaRPr lang="eu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371600" lvl="2" indent="-457200" eaLnBrk="1" hangingPunct="1">
              <a:lnSpc>
                <a:spcPct val="150000"/>
              </a:lnSpc>
              <a:buFontTx/>
              <a:buNone/>
              <a:defRPr/>
            </a:pPr>
            <a:endParaRPr lang="eu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  <a:defRPr/>
            </a:pPr>
            <a:endParaRPr lang="eu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" name="4 CuadroTexto"/>
          <p:cNvSpPr txBox="1">
            <a:spLocks noChangeArrowheads="1"/>
          </p:cNvSpPr>
          <p:nvPr/>
        </p:nvSpPr>
        <p:spPr bwMode="auto">
          <a:xfrm>
            <a:off x="444775" y="338609"/>
            <a:ext cx="748823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2700" b="1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EUSKARAZ</a:t>
            </a:r>
          </a:p>
        </p:txBody>
      </p:sp>
    </p:spTree>
    <p:extLst>
      <p:ext uri="{BB962C8B-B14F-4D97-AF65-F5344CB8AC3E}">
        <p14:creationId xmlns:p14="http://schemas.microsoft.com/office/powerpoint/2010/main" xmlns="" val="50378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684584" y="1412776"/>
            <a:ext cx="9937751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28800" lvl="3" indent="-457200" eaLnBrk="1" hangingPunct="1">
              <a:defRPr/>
            </a:pP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1995: Bigarren Estilo Liburua:</a:t>
            </a:r>
          </a:p>
          <a:p>
            <a:pPr marL="1828800" lvl="4" indent="0" eaLnBrk="1" hangingPunct="1">
              <a:buFontTx/>
              <a:buNone/>
              <a:defRPr/>
            </a:pP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Euskaltzaindiaren arau berriak</a:t>
            </a:r>
          </a:p>
          <a:p>
            <a:pPr marL="2286000" lvl="4" indent="-457200" eaLnBrk="1" hangingPunct="1">
              <a:defRPr/>
            </a:pP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Munduko izendegia</a:t>
            </a:r>
          </a:p>
          <a:p>
            <a:pPr marL="2286000" lvl="4" indent="-457200" eaLnBrk="1" hangingPunct="1">
              <a:defRPr/>
            </a:pP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Hiztegia, gramatika berria</a:t>
            </a:r>
          </a:p>
          <a:p>
            <a:pPr marL="1828800" lvl="4" indent="0" eaLnBrk="1" hangingPunct="1">
              <a:buFontTx/>
              <a:buNone/>
              <a:defRPr/>
            </a:pPr>
            <a:endParaRPr lang="eu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828800" lvl="3" indent="-457200" eaLnBrk="1" hangingPunct="1"/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2001: Hirugarren Estilo Liburua</a:t>
            </a:r>
            <a:r>
              <a:rPr lang="eu-ES" altLang="es-ES" sz="2700" kern="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u-ES" altLang="es-ES" sz="24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"</a:t>
            </a:r>
            <a:r>
              <a:rPr lang="eu-ES" altLang="es-ES" sz="2400" kern="0" dirty="0">
                <a:solidFill>
                  <a:prstClr val="black"/>
                </a:solidFill>
                <a:latin typeface="Calibri" panose="020F0502020204030204" pitchFamily="34" charset="0"/>
              </a:rPr>
              <a:t>Joskera lantegi", </a:t>
            </a:r>
            <a:r>
              <a:rPr lang="eu-ES" altLang="es-ES" sz="24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"</a:t>
            </a:r>
            <a:r>
              <a:rPr lang="eu-ES" altLang="es-ES" sz="2400" kern="0" dirty="0">
                <a:solidFill>
                  <a:prstClr val="black"/>
                </a:solidFill>
                <a:latin typeface="Calibri" panose="020F0502020204030204" pitchFamily="34" charset="0"/>
              </a:rPr>
              <a:t>Euskara batuaren ajeak" edota </a:t>
            </a:r>
            <a:r>
              <a:rPr lang="eu-ES" altLang="es-ES" sz="24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"</a:t>
            </a:r>
            <a:r>
              <a:rPr lang="eu-ES" altLang="es-ES" sz="2400" kern="0" dirty="0">
                <a:solidFill>
                  <a:prstClr val="black"/>
                </a:solidFill>
                <a:latin typeface="Calibri" panose="020F0502020204030204" pitchFamily="34" charset="0"/>
              </a:rPr>
              <a:t>Euskararen sendabelarrak" </a:t>
            </a:r>
            <a:r>
              <a:rPr lang="eu-ES" altLang="es-ES" sz="24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liburuak</a:t>
            </a:r>
          </a:p>
          <a:p>
            <a:pPr marL="2286000" lvl="4" indent="-457200" eaLnBrk="1" hangingPunct="1">
              <a:defRPr/>
            </a:pP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Sintaxia, erraztasuna eta argitasuna</a:t>
            </a:r>
          </a:p>
          <a:p>
            <a:pPr marL="2286000" lvl="4" indent="-457200" eaLnBrk="1" hangingPunct="1">
              <a:defRPr/>
            </a:pP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Editoreen garrantzia</a:t>
            </a:r>
          </a:p>
          <a:p>
            <a:pPr marL="2286000" lvl="4" indent="-457200" eaLnBrk="1" hangingPunct="1">
              <a:defRPr/>
            </a:pP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Idazkuntza (puntuazioa(BAI), akats ohikoenak, itzulpenak)</a:t>
            </a:r>
          </a:p>
          <a:p>
            <a:pPr marL="2286000" lvl="4" indent="-457200" eaLnBrk="1" hangingPunct="1">
              <a:defRPr/>
            </a:pPr>
            <a:endParaRPr lang="eu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828800" lvl="3" indent="-457200" eaLnBrk="1" hangingPunct="1">
              <a:lnSpc>
                <a:spcPct val="150000"/>
              </a:lnSpc>
              <a:buFontTx/>
              <a:buNone/>
              <a:defRPr/>
            </a:pPr>
            <a:endParaRPr lang="eu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828800" lvl="3" indent="-457200" eaLnBrk="1" hangingPunct="1">
              <a:lnSpc>
                <a:spcPct val="150000"/>
              </a:lnSpc>
              <a:defRPr/>
            </a:pPr>
            <a:endParaRPr lang="eu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828800" lvl="3" indent="-457200" eaLnBrk="1" hangingPunct="1">
              <a:lnSpc>
                <a:spcPct val="150000"/>
              </a:lnSpc>
              <a:buFontTx/>
              <a:buNone/>
              <a:defRPr/>
            </a:pPr>
            <a:endParaRPr lang="eu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828800" lvl="3" indent="-457200" eaLnBrk="1" hangingPunct="1">
              <a:lnSpc>
                <a:spcPct val="150000"/>
              </a:lnSpc>
              <a:defRPr/>
            </a:pPr>
            <a:endParaRPr lang="eu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828800" lvl="3" indent="-457200" eaLnBrk="1" hangingPunct="1">
              <a:lnSpc>
                <a:spcPct val="150000"/>
              </a:lnSpc>
              <a:buFontTx/>
              <a:buNone/>
              <a:defRPr/>
            </a:pPr>
            <a:endParaRPr lang="eu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828800" lvl="3" indent="-457200" eaLnBrk="1" hangingPunct="1">
              <a:lnSpc>
                <a:spcPct val="150000"/>
              </a:lnSpc>
              <a:defRPr/>
            </a:pPr>
            <a:endParaRPr lang="eu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828800" lvl="3" indent="-457200" eaLnBrk="1" hangingPunct="1">
              <a:lnSpc>
                <a:spcPct val="150000"/>
              </a:lnSpc>
              <a:defRPr/>
            </a:pPr>
            <a:endParaRPr lang="eu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371600" lvl="2" indent="-457200" eaLnBrk="1" hangingPunct="1">
              <a:lnSpc>
                <a:spcPct val="150000"/>
              </a:lnSpc>
              <a:buFontTx/>
              <a:buNone/>
              <a:defRPr/>
            </a:pPr>
            <a:endParaRPr lang="eu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  <a:defRPr/>
            </a:pPr>
            <a:endParaRPr lang="eu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-180528" y="466647"/>
            <a:ext cx="581439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u-ES" altLang="es-ES" sz="2700" kern="0" dirty="0">
                <a:solidFill>
                  <a:prstClr val="black"/>
                </a:solidFill>
                <a:latin typeface="Calibri" panose="020F0502020204030204" pitchFamily="34" charset="0"/>
              </a:rPr>
              <a:t>Euskaldunon Egunkaria:</a:t>
            </a:r>
          </a:p>
        </p:txBody>
      </p:sp>
    </p:spTree>
    <p:extLst>
      <p:ext uri="{BB962C8B-B14F-4D97-AF65-F5344CB8AC3E}">
        <p14:creationId xmlns:p14="http://schemas.microsoft.com/office/powerpoint/2010/main" xmlns="" val="2170042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332656"/>
            <a:ext cx="86756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s-ES" altLang="es-ES" sz="2700" kern="0" dirty="0">
                <a:solidFill>
                  <a:prstClr val="black"/>
                </a:solidFill>
                <a:latin typeface="Calibri" panose="020F0502020204030204" pitchFamily="34" charset="0"/>
              </a:rPr>
              <a:t>3</a:t>
            </a:r>
            <a:r>
              <a:rPr lang="es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.2. </a:t>
            </a: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Estilo liburuen funtzioak</a:t>
            </a:r>
            <a:r>
              <a:rPr lang="es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/>
            </a:r>
            <a:br>
              <a:rPr lang="es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</a:br>
            <a:endParaRPr lang="es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4545" y="1340768"/>
            <a:ext cx="9144000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90600" lvl="1" indent="-533400" eaLnBrk="1" hangingPunct="1">
              <a:lnSpc>
                <a:spcPct val="125000"/>
              </a:lnSpc>
              <a:buFont typeface="Arial" charset="0"/>
              <a:buChar char="•"/>
              <a:defRPr/>
            </a:pPr>
            <a:r>
              <a:rPr lang="es-ES" altLang="es-ES" sz="27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Bateratzea</a:t>
            </a:r>
            <a:r>
              <a:rPr lang="es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: </a:t>
            </a:r>
            <a:r>
              <a:rPr lang="es-ES" altLang="es-ES" sz="27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izen</a:t>
            </a:r>
            <a:r>
              <a:rPr lang="es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7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berdinak</a:t>
            </a:r>
            <a:r>
              <a:rPr lang="es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 &gt;&gt; ordena, </a:t>
            </a:r>
            <a:r>
              <a:rPr lang="es-ES" altLang="es-ES" sz="27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koherentzia</a:t>
            </a:r>
            <a:endParaRPr lang="es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990600" lvl="1" indent="-533400" eaLnBrk="1" hangingPunct="1">
              <a:lnSpc>
                <a:spcPct val="125000"/>
              </a:lnSpc>
              <a:buFont typeface="Arial" charset="0"/>
              <a:buChar char="•"/>
              <a:defRPr/>
            </a:pPr>
            <a:r>
              <a:rPr lang="es-ES" altLang="es-ES" sz="27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Hiztegia</a:t>
            </a:r>
            <a:endParaRPr lang="es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990600" lvl="1" indent="-533400" eaLnBrk="1" hangingPunct="1">
              <a:lnSpc>
                <a:spcPct val="125000"/>
              </a:lnSpc>
              <a:buFont typeface="Arial" charset="0"/>
              <a:buChar char="•"/>
              <a:defRPr/>
            </a:pPr>
            <a:r>
              <a:rPr lang="es-ES" altLang="es-ES" sz="27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Zalantzak</a:t>
            </a:r>
            <a:endParaRPr lang="es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990600" lvl="1" indent="-533400" eaLnBrk="1" hangingPunct="1">
              <a:lnSpc>
                <a:spcPct val="125000"/>
              </a:lnSpc>
              <a:buFont typeface="Arial" charset="0"/>
              <a:buChar char="•"/>
              <a:defRPr/>
            </a:pPr>
            <a:r>
              <a:rPr lang="es-ES" altLang="es-ES" sz="27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Baliokidetasunak</a:t>
            </a:r>
            <a:endParaRPr lang="es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990600" lvl="1" indent="-533400" eaLnBrk="1" hangingPunct="1">
              <a:lnSpc>
                <a:spcPct val="125000"/>
              </a:lnSpc>
              <a:buFont typeface="Arial" charset="0"/>
              <a:buChar char="•"/>
              <a:defRPr/>
            </a:pPr>
            <a:r>
              <a:rPr lang="es-ES" altLang="es-ES" sz="27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Zenbakiak</a:t>
            </a:r>
            <a:r>
              <a:rPr lang="es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, letra </a:t>
            </a:r>
            <a:r>
              <a:rPr lang="es-ES" altLang="es-ES" sz="27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larriak</a:t>
            </a:r>
            <a:r>
              <a:rPr lang="es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es-ES" altLang="es-ES" sz="27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siglak</a:t>
            </a:r>
            <a:endParaRPr lang="es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990600" lvl="1" indent="-533400" eaLnBrk="1" hangingPunct="1">
              <a:lnSpc>
                <a:spcPct val="125000"/>
              </a:lnSpc>
              <a:buFont typeface="Arial" charset="0"/>
              <a:buChar char="•"/>
              <a:defRPr/>
            </a:pPr>
            <a:r>
              <a:rPr lang="es-ES" altLang="es-ES" sz="27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Generoak</a:t>
            </a:r>
            <a:r>
              <a:rPr lang="es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 (2. </a:t>
            </a:r>
            <a:r>
              <a:rPr lang="es-ES" altLang="es-ES" sz="27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generazioan</a:t>
            </a:r>
            <a:r>
              <a:rPr lang="es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</a:p>
          <a:p>
            <a:pPr marL="990600" lvl="1" indent="-533400" eaLnBrk="1" hangingPunct="1">
              <a:lnSpc>
                <a:spcPct val="125000"/>
              </a:lnSpc>
              <a:buFont typeface="Arial" charset="0"/>
              <a:buChar char="•"/>
              <a:defRPr/>
            </a:pPr>
            <a:r>
              <a:rPr lang="es-ES" altLang="es-ES" sz="27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Oinarrizko</a:t>
            </a:r>
            <a:r>
              <a:rPr lang="es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7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printzipioak</a:t>
            </a:r>
            <a:endParaRPr lang="es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990600" lvl="1" indent="-533400" eaLnBrk="1" hangingPunct="1">
              <a:lnSpc>
                <a:spcPct val="125000"/>
              </a:lnSpc>
              <a:buFont typeface="Arial" charset="0"/>
              <a:buChar char="•"/>
              <a:defRPr/>
            </a:pPr>
            <a:r>
              <a:rPr lang="es-ES" altLang="es-ES" sz="27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Informazioak</a:t>
            </a:r>
            <a:r>
              <a:rPr lang="es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7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lantzeko</a:t>
            </a:r>
            <a:r>
              <a:rPr lang="es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7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jarraibideak</a:t>
            </a:r>
            <a:endParaRPr lang="es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990600" lvl="1" indent="-533400" eaLnBrk="1" hangingPunct="1">
              <a:lnSpc>
                <a:spcPct val="125000"/>
              </a:lnSpc>
              <a:buFont typeface="Arial" charset="0"/>
              <a:buChar char="•"/>
              <a:defRPr/>
            </a:pPr>
            <a:endParaRPr lang="es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817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3508" y="1484288"/>
            <a:ext cx="8713788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371600" lvl="2" indent="-457200" eaLnBrk="1" hangingPunct="1">
              <a:lnSpc>
                <a:spcPct val="150000"/>
              </a:lnSpc>
              <a:defRPr/>
            </a:pPr>
            <a:r>
              <a:rPr lang="eu-ES" altLang="es-ES" sz="2700" kern="0" smtClean="0">
                <a:solidFill>
                  <a:prstClr val="black"/>
                </a:solidFill>
                <a:latin typeface="Calibri" panose="020F0502020204030204" pitchFamily="34" charset="0"/>
              </a:rPr>
              <a:t>Bada: </a:t>
            </a:r>
          </a:p>
          <a:p>
            <a:pPr marL="1828800" lvl="3" indent="-457200" eaLnBrk="1" hangingPunct="1">
              <a:lnSpc>
                <a:spcPct val="150000"/>
              </a:lnSpc>
              <a:defRPr/>
            </a:pPr>
            <a:r>
              <a:rPr lang="eu-ES" altLang="es-ES" sz="2700" kern="0" smtClean="0">
                <a:solidFill>
                  <a:prstClr val="black"/>
                </a:solidFill>
                <a:latin typeface="Calibri" panose="020F0502020204030204" pitchFamily="34" charset="0"/>
              </a:rPr>
              <a:t>Irakurleentzat kalitate kontrola</a:t>
            </a:r>
          </a:p>
          <a:p>
            <a:pPr marL="1828800" lvl="3" indent="-457200" eaLnBrk="1" hangingPunct="1">
              <a:lnSpc>
                <a:spcPct val="150000"/>
              </a:lnSpc>
              <a:defRPr/>
            </a:pPr>
            <a:r>
              <a:rPr lang="eu-ES" altLang="es-ES" sz="2700" kern="0" smtClean="0">
                <a:solidFill>
                  <a:prstClr val="black"/>
                </a:solidFill>
                <a:latin typeface="Calibri" panose="020F0502020204030204" pitchFamily="34" charset="0"/>
              </a:rPr>
              <a:t>Erredakzio barneko kodea (errespetua)</a:t>
            </a:r>
          </a:p>
          <a:p>
            <a:pPr marL="1371600" lvl="2" indent="-457200" eaLnBrk="1" hangingPunct="1">
              <a:lnSpc>
                <a:spcPct val="150000"/>
              </a:lnSpc>
              <a:defRPr/>
            </a:pPr>
            <a:r>
              <a:rPr lang="eu-ES" altLang="es-ES" sz="2700" kern="0" smtClean="0">
                <a:solidFill>
                  <a:prstClr val="black"/>
                </a:solidFill>
                <a:latin typeface="Calibri" panose="020F0502020204030204" pitchFamily="34" charset="0"/>
              </a:rPr>
              <a:t>Ez da: </a:t>
            </a:r>
          </a:p>
          <a:p>
            <a:pPr marL="1828800" lvl="3" indent="-457200" eaLnBrk="1" hangingPunct="1">
              <a:lnSpc>
                <a:spcPct val="150000"/>
              </a:lnSpc>
              <a:defRPr/>
            </a:pPr>
            <a:r>
              <a:rPr lang="eu-ES" altLang="es-ES" sz="2700" kern="0" smtClean="0">
                <a:solidFill>
                  <a:prstClr val="black"/>
                </a:solidFill>
                <a:latin typeface="Calibri" panose="020F0502020204030204" pitchFamily="34" charset="0"/>
              </a:rPr>
              <a:t>Hiztegi bat</a:t>
            </a:r>
          </a:p>
          <a:p>
            <a:pPr marL="1828800" lvl="3" indent="-457200" eaLnBrk="1" hangingPunct="1">
              <a:lnSpc>
                <a:spcPct val="150000"/>
              </a:lnSpc>
              <a:defRPr/>
            </a:pPr>
            <a:r>
              <a:rPr lang="eu-ES" altLang="es-ES" sz="2700" kern="0" smtClean="0">
                <a:solidFill>
                  <a:prstClr val="black"/>
                </a:solidFill>
                <a:latin typeface="Calibri" panose="020F0502020204030204" pitchFamily="34" charset="0"/>
              </a:rPr>
              <a:t>Gramatika bat</a:t>
            </a:r>
          </a:p>
          <a:p>
            <a:pPr marL="1828800" lvl="3" indent="-457200" eaLnBrk="1" hangingPunct="1">
              <a:lnSpc>
                <a:spcPct val="150000"/>
              </a:lnSpc>
              <a:buFontTx/>
              <a:buNone/>
              <a:defRPr/>
            </a:pPr>
            <a:r>
              <a:rPr lang="eu-ES" altLang="es-ES" sz="2700" kern="0" smtClean="0">
                <a:solidFill>
                  <a:prstClr val="black"/>
                </a:solidFill>
                <a:latin typeface="Calibri" panose="020F0502020204030204" pitchFamily="34" charset="0"/>
              </a:rPr>
              <a:t>	</a:t>
            </a:r>
            <a:endParaRPr lang="eu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429880" y="620688"/>
            <a:ext cx="727233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2700" b="1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ESTILO LIBURUA</a:t>
            </a:r>
          </a:p>
        </p:txBody>
      </p:sp>
    </p:spTree>
    <p:extLst>
      <p:ext uri="{BB962C8B-B14F-4D97-AF65-F5344CB8AC3E}">
        <p14:creationId xmlns:p14="http://schemas.microsoft.com/office/powerpoint/2010/main" xmlns="" val="2025787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-180976" y="1340768"/>
            <a:ext cx="9324975" cy="320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Beste errekurtso batzuk:</a:t>
            </a:r>
          </a:p>
          <a:p>
            <a:pPr lvl="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Gazteleraz: RAE, Manuel SECO, Sinonimoak, esaerak, …</a:t>
            </a:r>
          </a:p>
          <a:p>
            <a:pPr lvl="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Euskaraz: Euskaltzaindia, Hiztegiak, Corpusak …</a:t>
            </a:r>
          </a:p>
          <a:p>
            <a:pPr lvl="2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u-ES" altLang="es-ES" sz="27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Arrazoi ezberdinak: erabakiak, ideologia, </a:t>
            </a:r>
            <a:r>
              <a:rPr lang="eu-ES" altLang="es-ES" sz="27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zuzentasuna…</a:t>
            </a:r>
            <a:endParaRPr lang="eu-ES" altLang="es-ES" sz="27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760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250825" y="1412727"/>
            <a:ext cx="889317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800"/>
              </a:spcBef>
            </a:pPr>
            <a:r>
              <a:rPr lang="es-ES" sz="2600" b="1" u="sng" dirty="0" err="1" smtClean="0">
                <a:solidFill>
                  <a:prstClr val="black"/>
                </a:solidFill>
                <a:latin typeface="Calibri" pitchFamily="34" charset="0"/>
              </a:rPr>
              <a:t>EiTB</a:t>
            </a:r>
            <a:r>
              <a:rPr lang="es-ES" sz="2600" dirty="0" smtClean="0">
                <a:solidFill>
                  <a:prstClr val="black"/>
                </a:solidFill>
                <a:latin typeface="Calibri" pitchFamily="34" charset="0"/>
              </a:rPr>
              <a:t>   </a:t>
            </a:r>
            <a:r>
              <a:rPr lang="eu-ES" sz="2600" b="1" dirty="0" smtClean="0">
                <a:solidFill>
                  <a:prstClr val="black"/>
                </a:solidFill>
                <a:latin typeface="Calibri" pitchFamily="34" charset="0"/>
              </a:rPr>
              <a:t>Legeak ezartzen dituen oinarrizko printzipioak </a:t>
            </a:r>
            <a:r>
              <a:rPr lang="eu-ES" sz="2600" dirty="0" smtClean="0">
                <a:solidFill>
                  <a:prstClr val="black"/>
                </a:solidFill>
                <a:latin typeface="Calibri" pitchFamily="34" charset="0"/>
              </a:rPr>
              <a:t/>
            </a:r>
            <a:br>
              <a:rPr lang="eu-ES" sz="2600" dirty="0" smtClean="0">
                <a:solidFill>
                  <a:prstClr val="black"/>
                </a:solidFill>
                <a:latin typeface="Calibri" pitchFamily="34" charset="0"/>
              </a:rPr>
            </a:br>
            <a:r>
              <a:rPr lang="eu-ES" sz="2600" dirty="0" smtClean="0">
                <a:solidFill>
                  <a:prstClr val="black"/>
                </a:solidFill>
                <a:latin typeface="Calibri" pitchFamily="34" charset="0"/>
              </a:rPr>
              <a:t>(5/1982 Legea, maiatzaren 2koa, Euskal Irrati Telebista Herri Erakundea sortzeari buruzkoa; 3 </a:t>
            </a:r>
            <a:r>
              <a:rPr lang="eu-ES" sz="2600" dirty="0" err="1" smtClean="0">
                <a:solidFill>
                  <a:prstClr val="black"/>
                </a:solidFill>
                <a:latin typeface="Calibri" pitchFamily="34" charset="0"/>
              </a:rPr>
              <a:t>art</a:t>
            </a:r>
            <a:r>
              <a:rPr lang="eu-ES" sz="2600" dirty="0" smtClean="0">
                <a:solidFill>
                  <a:prstClr val="black"/>
                </a:solidFill>
                <a:latin typeface="Calibri" pitchFamily="34" charset="0"/>
              </a:rPr>
              <a:t>.)</a:t>
            </a:r>
            <a:endParaRPr lang="es-ES" sz="26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914400" lvl="1" indent="-457200">
              <a:lnSpc>
                <a:spcPct val="150000"/>
              </a:lnSpc>
              <a:spcBef>
                <a:spcPts val="1200"/>
              </a:spcBef>
              <a:buFontTx/>
              <a:buAutoNum type="arabicPeriod"/>
            </a:pPr>
            <a:r>
              <a:rPr lang="eu-ES" sz="2600" dirty="0" smtClean="0">
                <a:solidFill>
                  <a:prstClr val="black"/>
                </a:solidFill>
                <a:latin typeface="Calibri" pitchFamily="34" charset="0"/>
              </a:rPr>
              <a:t>Informazioen objektibotasuna, egiazkotasuna, inpartzialtasuna</a:t>
            </a:r>
            <a:endParaRPr lang="es-ES" sz="26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914400" lvl="1" indent="-457200">
              <a:lnSpc>
                <a:spcPct val="150000"/>
              </a:lnSpc>
              <a:spcBef>
                <a:spcPts val="1200"/>
              </a:spcBef>
              <a:buFontTx/>
              <a:buAutoNum type="arabicPeriod"/>
            </a:pPr>
            <a:r>
              <a:rPr lang="eu-ES" sz="2600" dirty="0" smtClean="0">
                <a:solidFill>
                  <a:prstClr val="black"/>
                </a:solidFill>
                <a:latin typeface="Calibri" pitchFamily="34" charset="0"/>
              </a:rPr>
              <a:t>Informazioa eta iritzia banatu eta bereiztea. Iritziaren kasuan, eman duen pertsona identifikatzea</a:t>
            </a:r>
            <a:endParaRPr lang="es-ES" sz="26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914400" lvl="1" indent="-457200">
              <a:lnSpc>
                <a:spcPct val="150000"/>
              </a:lnSpc>
              <a:spcBef>
                <a:spcPts val="1200"/>
              </a:spcBef>
              <a:buFontTx/>
              <a:buAutoNum type="arabicPeriod"/>
            </a:pPr>
            <a:r>
              <a:rPr lang="eu-ES" sz="2600" dirty="0" smtClean="0">
                <a:solidFill>
                  <a:prstClr val="black"/>
                </a:solidFill>
                <a:latin typeface="Calibri" pitchFamily="34" charset="0"/>
              </a:rPr>
              <a:t>Publizitate komertziala banatzea eta bereiztea</a:t>
            </a:r>
          </a:p>
          <a:p>
            <a:pPr marL="914400" lvl="1" indent="-457200">
              <a:lnSpc>
                <a:spcPct val="150000"/>
              </a:lnSpc>
              <a:spcBef>
                <a:spcPts val="1200"/>
              </a:spcBef>
              <a:buFontTx/>
              <a:buAutoNum type="arabicPeriod"/>
            </a:pPr>
            <a:r>
              <a:rPr lang="eu-ES" sz="2600" dirty="0" smtClean="0">
                <a:solidFill>
                  <a:prstClr val="black"/>
                </a:solidFill>
                <a:latin typeface="Calibri" pitchFamily="34" charset="0"/>
              </a:rPr>
              <a:t>Berdintasun-printzipioa eta pluralismo politiko, erlijioso, sozial, kultural eta linguistikoa errespetatzea. Ad: Akonfesionaltasuna</a:t>
            </a:r>
          </a:p>
          <a:p>
            <a:pPr marL="914400" lvl="1" indent="-457200">
              <a:lnSpc>
                <a:spcPct val="150000"/>
              </a:lnSpc>
              <a:spcBef>
                <a:spcPts val="1200"/>
              </a:spcBef>
              <a:buFontTx/>
              <a:buAutoNum type="arabicPeriod"/>
            </a:pPr>
            <a:endParaRPr lang="es-ES" sz="2600" dirty="0" smtClean="0">
              <a:solidFill>
                <a:prstClr val="black"/>
              </a:solidFill>
              <a:latin typeface="Calibri" pitchFamily="34" charset="0"/>
            </a:endParaRPr>
          </a:p>
          <a:p>
            <a:pPr>
              <a:spcBef>
                <a:spcPts val="1800"/>
              </a:spcBef>
            </a:pPr>
            <a:endParaRPr lang="es-ES" sz="2600" dirty="0" smtClean="0">
              <a:solidFill>
                <a:prstClr val="black"/>
              </a:solidFill>
              <a:latin typeface="Calibri" pitchFamily="34" charset="0"/>
            </a:endParaRPr>
          </a:p>
          <a:p>
            <a:pPr>
              <a:spcBef>
                <a:spcPts val="1800"/>
              </a:spcBef>
            </a:pPr>
            <a:endParaRPr lang="es-ES" sz="2600" dirty="0" smtClean="0">
              <a:solidFill>
                <a:prstClr val="black"/>
              </a:solidFill>
              <a:latin typeface="Calibri" pitchFamily="34" charset="0"/>
            </a:endParaRPr>
          </a:p>
          <a:p>
            <a:pPr>
              <a:spcBef>
                <a:spcPts val="1800"/>
              </a:spcBef>
            </a:pPr>
            <a:endParaRPr lang="es-ES" sz="2600" dirty="0" smtClean="0">
              <a:solidFill>
                <a:prstClr val="black"/>
              </a:solidFill>
              <a:latin typeface="Calibri" pitchFamily="34" charset="0"/>
            </a:endParaRPr>
          </a:p>
          <a:p>
            <a:pPr>
              <a:spcBef>
                <a:spcPts val="1800"/>
              </a:spcBef>
            </a:pPr>
            <a:endParaRPr lang="es-ES" sz="2600" u="sng" dirty="0" smtClean="0">
              <a:solidFill>
                <a:prstClr val="black"/>
              </a:solidFill>
              <a:latin typeface="Calibri" pitchFamily="34" charset="0"/>
            </a:endParaRPr>
          </a:p>
          <a:p>
            <a:pPr>
              <a:spcBef>
                <a:spcPts val="1800"/>
              </a:spcBef>
            </a:pPr>
            <a:endParaRPr lang="es-ES" sz="26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914400" lvl="1" indent="-457200" eaLnBrk="1" hangingPunct="1">
              <a:spcBef>
                <a:spcPts val="1800"/>
              </a:spcBef>
            </a:pPr>
            <a:endParaRPr lang="es-ES" sz="26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/>
        </p:nvSpPr>
        <p:spPr bwMode="auto">
          <a:xfrm>
            <a:off x="250825" y="404664"/>
            <a:ext cx="7920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838200" indent="-838200" eaLnBrk="1" hangingPunct="1"/>
            <a:r>
              <a:rPr lang="es-ES" sz="2600" dirty="0">
                <a:solidFill>
                  <a:prstClr val="black"/>
                </a:solidFill>
                <a:latin typeface="Calibri" pitchFamily="34" charset="0"/>
              </a:rPr>
              <a:t>3</a:t>
            </a:r>
            <a:r>
              <a:rPr lang="es-ES" sz="2600" dirty="0" smtClean="0">
                <a:solidFill>
                  <a:prstClr val="black"/>
                </a:solidFill>
                <a:latin typeface="Calibri" pitchFamily="34" charset="0"/>
              </a:rPr>
              <a:t>.3. </a:t>
            </a:r>
            <a:r>
              <a:rPr lang="eu-ES" sz="2600" dirty="0" smtClean="0">
                <a:solidFill>
                  <a:prstClr val="black"/>
                </a:solidFill>
                <a:latin typeface="Calibri" pitchFamily="34" charset="0"/>
              </a:rPr>
              <a:t>Estilo liburuak: oinarrizko printzipioak</a:t>
            </a:r>
            <a:endParaRPr lang="es-ES" sz="26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49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-253629" y="1052736"/>
            <a:ext cx="10082213" cy="563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28750" lvl="2" indent="-514350">
              <a:lnSpc>
                <a:spcPct val="150000"/>
              </a:lnSpc>
              <a:buFont typeface="Arial" charset="0"/>
              <a:buAutoNum type="arabicPeriod" startAt="5"/>
            </a:pPr>
            <a:r>
              <a:rPr lang="eu-ES" sz="2700" dirty="0">
                <a:solidFill>
                  <a:prstClr val="black"/>
                </a:solidFill>
                <a:latin typeface="Calibri" pitchFamily="34" charset="0"/>
              </a:rPr>
              <a:t>Konstituzioan eta Autonomia-estatutuan jasota dauden bizikidetzaren herritar-balioak defendatu eta sustatu</a:t>
            </a:r>
            <a:endParaRPr lang="es-ES" sz="2700" dirty="0">
              <a:solidFill>
                <a:prstClr val="black"/>
              </a:solidFill>
              <a:latin typeface="Calibri" pitchFamily="34" charset="0"/>
            </a:endParaRPr>
          </a:p>
          <a:p>
            <a:pPr marL="1428750" lvl="2" indent="-514350">
              <a:lnSpc>
                <a:spcPct val="150000"/>
              </a:lnSpc>
              <a:buFont typeface="Arial" charset="0"/>
              <a:buAutoNum type="arabicPeriod" startAt="5"/>
            </a:pPr>
            <a:r>
              <a:rPr lang="eu-ES" sz="2700" dirty="0">
                <a:solidFill>
                  <a:prstClr val="black"/>
                </a:solidFill>
                <a:latin typeface="Calibri" pitchFamily="34" charset="0"/>
              </a:rPr>
              <a:t>Konstituzioan eta Autonomia-estatutuan jasota dauden eskubide guztiak errespetatzea</a:t>
            </a:r>
            <a:endParaRPr lang="es-ES" sz="2700" dirty="0">
              <a:solidFill>
                <a:prstClr val="black"/>
              </a:solidFill>
              <a:latin typeface="Calibri" pitchFamily="34" charset="0"/>
            </a:endParaRPr>
          </a:p>
          <a:p>
            <a:pPr marL="1428750" lvl="2" indent="-514350">
              <a:lnSpc>
                <a:spcPct val="150000"/>
              </a:lnSpc>
              <a:buFont typeface="Arial" charset="0"/>
              <a:buAutoNum type="arabicPeriod" startAt="5"/>
            </a:pPr>
            <a:r>
              <a:rPr lang="eu-ES" sz="2700" dirty="0">
                <a:solidFill>
                  <a:prstClr val="black"/>
                </a:solidFill>
                <a:latin typeface="Calibri" pitchFamily="34" charset="0"/>
              </a:rPr>
              <a:t>Pertsonen ohorea, izen ona, irudia, intimitatea errespetatu</a:t>
            </a:r>
            <a:endParaRPr lang="es-ES" sz="2700" dirty="0">
              <a:solidFill>
                <a:prstClr val="black"/>
              </a:solidFill>
              <a:latin typeface="Calibri" pitchFamily="34" charset="0"/>
            </a:endParaRPr>
          </a:p>
          <a:p>
            <a:pPr marL="1428750" lvl="2" indent="-514350">
              <a:lnSpc>
                <a:spcPct val="150000"/>
              </a:lnSpc>
              <a:buFont typeface="Arial" charset="0"/>
              <a:buAutoNum type="arabicPeriod" startAt="5"/>
            </a:pPr>
            <a:r>
              <a:rPr lang="eu-ES" sz="2700" dirty="0">
                <a:solidFill>
                  <a:prstClr val="black"/>
                </a:solidFill>
                <a:latin typeface="Calibri" pitchFamily="34" charset="0"/>
              </a:rPr>
              <a:t>Haurrak eta gazteak babestea eta sustatzea</a:t>
            </a:r>
          </a:p>
          <a:p>
            <a:pPr marL="1428750" lvl="2" indent="-514350">
              <a:lnSpc>
                <a:spcPct val="150000"/>
              </a:lnSpc>
              <a:buFont typeface="Arial" charset="0"/>
              <a:buAutoNum type="arabicPeriod" startAt="5"/>
            </a:pPr>
            <a:r>
              <a:rPr lang="eu-ES" sz="2700" dirty="0">
                <a:solidFill>
                  <a:prstClr val="black"/>
                </a:solidFill>
                <a:latin typeface="Calibri" pitchFamily="34" charset="0"/>
              </a:rPr>
              <a:t>Euskara eta euskal kultura sustatzea</a:t>
            </a:r>
            <a:endParaRPr lang="es-ES" sz="2700" dirty="0">
              <a:solidFill>
                <a:prstClr val="black"/>
              </a:solidFill>
              <a:latin typeface="Calibri" pitchFamily="34" charset="0"/>
            </a:endParaRPr>
          </a:p>
          <a:p>
            <a:pPr marL="1428750" lvl="2" indent="-514350">
              <a:lnSpc>
                <a:spcPct val="150000"/>
              </a:lnSpc>
              <a:buFont typeface="Arial" charset="0"/>
              <a:buAutoNum type="arabicPeriod" startAt="5"/>
            </a:pPr>
            <a:r>
              <a:rPr lang="eu-ES" sz="2700" dirty="0">
                <a:solidFill>
                  <a:prstClr val="black"/>
                </a:solidFill>
                <a:latin typeface="Calibri" pitchFamily="34" charset="0"/>
              </a:rPr>
              <a:t>Komunikabide multimedia ?</a:t>
            </a:r>
          </a:p>
          <a:p>
            <a:pPr marL="1428750" lvl="2" indent="-514350">
              <a:lnSpc>
                <a:spcPct val="150000"/>
              </a:lnSpc>
              <a:buFont typeface="Arial" charset="0"/>
              <a:buAutoNum type="arabicPeriod" startAt="5"/>
            </a:pPr>
            <a:endParaRPr lang="eu-ES" sz="27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59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endParaRPr lang="es-ES" sz="2600" dirty="0" smtClean="0">
              <a:latin typeface="Calibri" pitchFamily="34" charset="0"/>
              <a:hlinkClick r:id=""/>
            </a:endParaRPr>
          </a:p>
          <a:p>
            <a:pPr algn="ctr">
              <a:buFontTx/>
              <a:buNone/>
            </a:pPr>
            <a:endParaRPr lang="es-ES" sz="2600" dirty="0" smtClean="0">
              <a:latin typeface="Calibri" pitchFamily="34" charset="0"/>
              <a:hlinkClick r:id=""/>
            </a:endParaRPr>
          </a:p>
          <a:p>
            <a:pPr algn="ctr">
              <a:buFontTx/>
              <a:buNone/>
            </a:pPr>
            <a:r>
              <a:rPr lang="es-ES" sz="2600" dirty="0" smtClean="0">
                <a:latin typeface="Calibri" pitchFamily="34" charset="0"/>
                <a:hlinkClick r:id=""/>
              </a:rPr>
              <a:t>http://www.youtube.com/watch?v=amXmjgqF7yI&amp;list=PLv1SguM5p60MpaNWaoM4YObcLq8fpjk1e&amp;index=2</a:t>
            </a:r>
            <a:endParaRPr lang="es-ES" sz="2600" dirty="0" smtClean="0">
              <a:latin typeface="Calibri" pitchFamily="34" charset="0"/>
            </a:endParaRPr>
          </a:p>
          <a:p>
            <a:endParaRPr lang="es-ES" sz="2600" dirty="0" smtClean="0"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1340768"/>
            <a:ext cx="55446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dirty="0" err="1">
                <a:solidFill>
                  <a:prstClr val="black"/>
                </a:solidFill>
                <a:latin typeface="Calibri" pitchFamily="34" charset="0"/>
              </a:rPr>
              <a:t>Kritika</a:t>
            </a:r>
            <a:r>
              <a:rPr lang="es-ES" sz="27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s-ES" sz="2700" dirty="0" err="1">
                <a:solidFill>
                  <a:prstClr val="black"/>
                </a:solidFill>
                <a:latin typeface="Calibri" pitchFamily="34" charset="0"/>
              </a:rPr>
              <a:t>editorialari</a:t>
            </a:r>
            <a:r>
              <a:rPr lang="es-ES" sz="2700" dirty="0">
                <a:solidFill>
                  <a:prstClr val="black"/>
                </a:solidFill>
                <a:latin typeface="Calibri" pitchFamily="34" charset="0"/>
              </a:rPr>
              <a:t>: </a:t>
            </a:r>
            <a:r>
              <a:rPr lang="es-ES" sz="2700" dirty="0" err="1">
                <a:solidFill>
                  <a:prstClr val="black"/>
                </a:solidFill>
                <a:latin typeface="Calibri" pitchFamily="34" charset="0"/>
              </a:rPr>
              <a:t>Batzoki</a:t>
            </a:r>
            <a:r>
              <a:rPr lang="es-ES" sz="27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s-ES" sz="2700" dirty="0" err="1">
                <a:solidFill>
                  <a:prstClr val="black"/>
                </a:solidFill>
                <a:latin typeface="Calibri" pitchFamily="34" charset="0"/>
              </a:rPr>
              <a:t>telebista</a:t>
            </a:r>
            <a:endParaRPr lang="es-ES" sz="27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27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dirty="0" err="1" smtClean="0"/>
              <a:t>Hizkuntza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ez</a:t>
            </a:r>
            <a:r>
              <a:rPr lang="es-ES" sz="3600" b="1" dirty="0" smtClean="0"/>
              <a:t> da </a:t>
            </a:r>
            <a:r>
              <a:rPr lang="es-ES" sz="3600" b="1" dirty="0" err="1" smtClean="0"/>
              <a:t>komunikaziorako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lanabes</a:t>
            </a:r>
            <a:r>
              <a:rPr lang="es-ES" sz="3600" b="1" dirty="0" smtClean="0"/>
              <a:t> neutro </a:t>
            </a:r>
            <a:r>
              <a:rPr lang="es-ES" sz="3600" b="1" dirty="0" err="1" smtClean="0"/>
              <a:t>bat</a:t>
            </a:r>
            <a:r>
              <a:rPr lang="es-ES" sz="3600" b="1" dirty="0" smtClean="0"/>
              <a:t>; </a:t>
            </a:r>
            <a:r>
              <a:rPr lang="es-ES" sz="3600" b="1" dirty="0" err="1" smtClean="0"/>
              <a:t>aitzitik</a:t>
            </a:r>
            <a:r>
              <a:rPr lang="es-ES" sz="3600" b="1" dirty="0" smtClean="0"/>
              <a:t>, </a:t>
            </a:r>
            <a:r>
              <a:rPr lang="es-ES" sz="3600" b="1" dirty="0" err="1" smtClean="0"/>
              <a:t>eraikuntza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soziala</a:t>
            </a:r>
            <a:r>
              <a:rPr lang="es-ES" sz="3600" b="1" dirty="0" smtClean="0"/>
              <a:t> da, eta </a:t>
            </a:r>
            <a:r>
              <a:rPr lang="es-ES" sz="3600" b="1" dirty="0" err="1" smtClean="0"/>
              <a:t>ideologiaren</a:t>
            </a:r>
            <a:r>
              <a:rPr lang="es-ES" sz="3600" b="1" dirty="0" smtClean="0"/>
              <a:t> –</a:t>
            </a:r>
            <a:r>
              <a:rPr lang="es-ES" sz="3600" b="1" dirty="0" err="1" smtClean="0"/>
              <a:t>normalean</a:t>
            </a:r>
            <a:r>
              <a:rPr lang="es-ES" sz="3600" b="1" dirty="0" smtClean="0"/>
              <a:t>, </a:t>
            </a:r>
            <a:r>
              <a:rPr lang="es-ES" sz="3600" b="1" dirty="0" err="1" smtClean="0"/>
              <a:t>hegemoniaren</a:t>
            </a:r>
            <a:r>
              <a:rPr lang="es-ES" sz="3600" b="1" dirty="0" smtClean="0"/>
              <a:t>- </a:t>
            </a:r>
            <a:r>
              <a:rPr lang="es-ES" sz="3600" b="1" dirty="0" err="1" smtClean="0"/>
              <a:t>garraiobide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xmlns="" val="2840160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/>
        </p:nvSpPr>
        <p:spPr bwMode="auto">
          <a:xfrm>
            <a:off x="575468" y="188640"/>
            <a:ext cx="7993063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000"/>
              </a:spcBef>
            </a:pPr>
            <a:r>
              <a:rPr lang="es-ES" sz="2800" b="1" u="sng" dirty="0" smtClean="0">
                <a:solidFill>
                  <a:prstClr val="black"/>
                </a:solidFill>
                <a:latin typeface="Calibri" pitchFamily="34" charset="0"/>
              </a:rPr>
              <a:t>BBC</a:t>
            </a:r>
            <a:r>
              <a:rPr lang="es-ES" sz="2800" b="1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s-ES" sz="2800" dirty="0" smtClean="0">
                <a:solidFill>
                  <a:prstClr val="black"/>
                </a:solidFill>
                <a:latin typeface="Calibri" pitchFamily="34" charset="0"/>
              </a:rPr>
              <a:t>(British </a:t>
            </a:r>
            <a:r>
              <a:rPr lang="es-ES" sz="2800" dirty="0" err="1" smtClean="0">
                <a:solidFill>
                  <a:prstClr val="black"/>
                </a:solidFill>
                <a:latin typeface="Calibri" pitchFamily="34" charset="0"/>
              </a:rPr>
              <a:t>Broadcasting</a:t>
            </a:r>
            <a:r>
              <a:rPr lang="es-ES" sz="28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s-ES" sz="2800" dirty="0" err="1" smtClean="0">
                <a:solidFill>
                  <a:prstClr val="black"/>
                </a:solidFill>
                <a:latin typeface="Calibri" pitchFamily="34" charset="0"/>
              </a:rPr>
              <a:t>Corporation</a:t>
            </a:r>
            <a:r>
              <a:rPr lang="es-ES" sz="2800" dirty="0" smtClean="0">
                <a:solidFill>
                  <a:prstClr val="black"/>
                </a:solidFill>
                <a:latin typeface="Calibri" pitchFamily="34" charset="0"/>
              </a:rPr>
              <a:t>)</a:t>
            </a:r>
          </a:p>
          <a:p>
            <a:pPr>
              <a:spcBef>
                <a:spcPts val="1000"/>
              </a:spcBef>
              <a:buFontTx/>
              <a:buNone/>
            </a:pPr>
            <a:endParaRPr lang="es-ES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914400" lvl="1" indent="-457200">
              <a:spcBef>
                <a:spcPts val="1000"/>
              </a:spcBef>
              <a:buFontTx/>
              <a:buAutoNum type="arabicPeriod"/>
            </a:pPr>
            <a:r>
              <a:rPr lang="eu-ES" dirty="0" smtClean="0">
                <a:solidFill>
                  <a:prstClr val="black"/>
                </a:solidFill>
                <a:latin typeface="Calibri" pitchFamily="34" charset="0"/>
              </a:rPr>
              <a:t>Egiatasuna, zehaztasuna eta doitasuna </a:t>
            </a:r>
          </a:p>
          <a:p>
            <a:pPr marL="914400" lvl="1" indent="-457200">
              <a:spcBef>
                <a:spcPts val="1000"/>
              </a:spcBef>
              <a:buFontTx/>
              <a:buAutoNum type="arabicPeriod"/>
            </a:pPr>
            <a:r>
              <a:rPr lang="eu-ES" dirty="0" smtClean="0">
                <a:solidFill>
                  <a:prstClr val="black"/>
                </a:solidFill>
                <a:latin typeface="Calibri" pitchFamily="34" charset="0"/>
              </a:rPr>
              <a:t>Inpartzialtasuna eta iritzi ezberdinak</a:t>
            </a:r>
          </a:p>
          <a:p>
            <a:pPr marL="914400" lvl="1" indent="-457200">
              <a:spcBef>
                <a:spcPts val="1000"/>
              </a:spcBef>
              <a:buFontTx/>
              <a:buAutoNum type="arabicPeriod"/>
            </a:pPr>
            <a:r>
              <a:rPr lang="eu-ES" dirty="0" smtClean="0">
                <a:solidFill>
                  <a:prstClr val="black"/>
                </a:solidFill>
                <a:latin typeface="Calibri" pitchFamily="34" charset="0"/>
              </a:rPr>
              <a:t>Independentzia eta zintzotasuna</a:t>
            </a:r>
          </a:p>
          <a:p>
            <a:pPr marL="914400" lvl="1" indent="-457200">
              <a:spcBef>
                <a:spcPts val="1000"/>
              </a:spcBef>
              <a:buFontTx/>
              <a:buAutoNum type="arabicPeriod"/>
            </a:pPr>
            <a:r>
              <a:rPr lang="eu-ES" dirty="0" smtClean="0">
                <a:solidFill>
                  <a:prstClr val="black"/>
                </a:solidFill>
                <a:latin typeface="Calibri" pitchFamily="34" charset="0"/>
              </a:rPr>
              <a:t>Interes publikoarekiko zerbitzua</a:t>
            </a:r>
          </a:p>
          <a:p>
            <a:pPr marL="914400" lvl="1" indent="-457200">
              <a:spcBef>
                <a:spcPts val="1000"/>
              </a:spcBef>
              <a:buFontTx/>
              <a:buAutoNum type="arabicPeriod"/>
            </a:pPr>
            <a:r>
              <a:rPr lang="eu-ES" dirty="0" smtClean="0">
                <a:solidFill>
                  <a:prstClr val="black"/>
                </a:solidFill>
                <a:latin typeface="Calibri" pitchFamily="34" charset="0"/>
              </a:rPr>
              <a:t>Inpartzialtasuna</a:t>
            </a:r>
          </a:p>
          <a:p>
            <a:pPr marL="914400" lvl="1" indent="-457200">
              <a:spcBef>
                <a:spcPts val="1000"/>
              </a:spcBef>
              <a:buFontTx/>
              <a:buAutoNum type="arabicPeriod"/>
            </a:pPr>
            <a:r>
              <a:rPr lang="eu-ES" dirty="0" smtClean="0">
                <a:solidFill>
                  <a:prstClr val="black"/>
                </a:solidFill>
                <a:latin typeface="Calibri" pitchFamily="34" charset="0"/>
              </a:rPr>
              <a:t>Intimitatea </a:t>
            </a:r>
          </a:p>
          <a:p>
            <a:pPr marL="914400" lvl="1" indent="-457200">
              <a:spcBef>
                <a:spcPts val="1000"/>
              </a:spcBef>
              <a:buFontTx/>
              <a:buAutoNum type="arabicPeriod"/>
            </a:pPr>
            <a:r>
              <a:rPr lang="eu-ES" dirty="0" smtClean="0">
                <a:solidFill>
                  <a:prstClr val="black"/>
                </a:solidFill>
                <a:latin typeface="Calibri" pitchFamily="34" charset="0"/>
              </a:rPr>
              <a:t>Kalteak eta aurreiritziak </a:t>
            </a:r>
          </a:p>
          <a:p>
            <a:pPr marL="914400" lvl="1" indent="-457200">
              <a:spcBef>
                <a:spcPts val="1000"/>
              </a:spcBef>
              <a:buFontTx/>
              <a:buAutoNum type="arabicPeriod"/>
            </a:pPr>
            <a:r>
              <a:rPr lang="eu-ES" dirty="0" smtClean="0">
                <a:solidFill>
                  <a:prstClr val="black"/>
                </a:solidFill>
                <a:latin typeface="Calibri" pitchFamily="34" charset="0"/>
              </a:rPr>
              <a:t>Adingabekoak </a:t>
            </a:r>
          </a:p>
          <a:p>
            <a:pPr marL="914400" lvl="1" indent="-457200">
              <a:spcBef>
                <a:spcPts val="1000"/>
              </a:spcBef>
              <a:buFontTx/>
              <a:buAutoNum type="arabicPeriod"/>
            </a:pPr>
            <a:r>
              <a:rPr lang="eu-ES" dirty="0" smtClean="0">
                <a:solidFill>
                  <a:prstClr val="black"/>
                </a:solidFill>
                <a:latin typeface="Calibri" pitchFamily="34" charset="0"/>
              </a:rPr>
              <a:t>Audientziarekiko ardura</a:t>
            </a:r>
          </a:p>
          <a:p>
            <a:pPr marL="914400" lvl="1" indent="-457200">
              <a:spcBef>
                <a:spcPts val="1000"/>
              </a:spcBef>
              <a:buFontTx/>
              <a:buAutoNum type="arabicPeriod"/>
            </a:pPr>
            <a:endParaRPr lang="eu-ES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914400" lvl="1" indent="-457200">
              <a:spcBef>
                <a:spcPts val="1000"/>
              </a:spcBef>
              <a:buFontTx/>
              <a:buAutoNum type="arabicPeriod"/>
            </a:pPr>
            <a:endParaRPr lang="es-ES" dirty="0" smtClean="0">
              <a:solidFill>
                <a:prstClr val="black"/>
              </a:solidFill>
              <a:latin typeface="Calibri" pitchFamily="34" charset="0"/>
            </a:endParaRPr>
          </a:p>
          <a:p>
            <a:pPr>
              <a:spcBef>
                <a:spcPts val="1000"/>
              </a:spcBef>
            </a:pPr>
            <a:endParaRPr lang="es-ES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>
              <a:spcBef>
                <a:spcPts val="1000"/>
              </a:spcBef>
            </a:pPr>
            <a:endParaRPr lang="es-ES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>
              <a:spcBef>
                <a:spcPts val="1000"/>
              </a:spcBef>
            </a:pPr>
            <a:endParaRPr lang="es-ES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>
              <a:spcBef>
                <a:spcPts val="1000"/>
              </a:spcBef>
            </a:pPr>
            <a:endParaRPr lang="es-ES" sz="2800" u="sng" dirty="0" smtClean="0">
              <a:solidFill>
                <a:prstClr val="black"/>
              </a:solidFill>
              <a:latin typeface="Calibri" pitchFamily="34" charset="0"/>
            </a:endParaRPr>
          </a:p>
          <a:p>
            <a:pPr>
              <a:spcBef>
                <a:spcPts val="1000"/>
              </a:spcBef>
            </a:pPr>
            <a:endParaRPr lang="es-ES" sz="2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914400" lvl="1" indent="-457200" eaLnBrk="1" hangingPunct="1">
              <a:spcBef>
                <a:spcPts val="1000"/>
              </a:spcBef>
            </a:pPr>
            <a:endParaRPr lang="es-ES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8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5536" y="620688"/>
            <a:ext cx="88931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 eaLnBrk="0" hangingPunct="0">
              <a:spcBef>
                <a:spcPts val="2000"/>
              </a:spcBef>
              <a:buFontTx/>
              <a:buChar char="•"/>
              <a:defRPr/>
            </a:pPr>
            <a:r>
              <a:rPr lang="es-ES" sz="2800" b="1" u="sng" kern="0" dirty="0">
                <a:solidFill>
                  <a:prstClr val="black"/>
                </a:solidFill>
                <a:latin typeface="Calibri" pitchFamily="34" charset="0"/>
              </a:rPr>
              <a:t>BERRIA</a:t>
            </a:r>
          </a:p>
          <a:p>
            <a:pPr marL="432000" lvl="1">
              <a:spcBef>
                <a:spcPts val="2000"/>
              </a:spcBef>
              <a:buFont typeface="Arial" pitchFamily="34" charset="0"/>
              <a:buChar char="•"/>
              <a:defRPr/>
            </a:pPr>
            <a:r>
              <a:rPr lang="eu-ES" sz="2800" dirty="0">
                <a:solidFill>
                  <a:prstClr val="black"/>
                </a:solidFill>
                <a:latin typeface="Calibri" pitchFamily="34" charset="0"/>
              </a:rPr>
              <a:t> Egunkari zabala eta independentea</a:t>
            </a:r>
            <a:endParaRPr lang="es-ES" sz="2800" dirty="0">
              <a:solidFill>
                <a:prstClr val="black"/>
              </a:solidFill>
              <a:latin typeface="Calibri" pitchFamily="34" charset="0"/>
            </a:endParaRPr>
          </a:p>
          <a:p>
            <a:pPr marL="432000" lvl="1">
              <a:spcBef>
                <a:spcPts val="2000"/>
              </a:spcBef>
              <a:buFont typeface="Arial" pitchFamily="34" charset="0"/>
              <a:buChar char="•"/>
              <a:defRPr/>
            </a:pPr>
            <a:r>
              <a:rPr lang="eu-ES" sz="2800" dirty="0">
                <a:solidFill>
                  <a:prstClr val="black"/>
                </a:solidFill>
                <a:latin typeface="Calibri" pitchFamily="34" charset="0"/>
              </a:rPr>
              <a:t> Sentsibilitate guztiak</a:t>
            </a:r>
            <a:endParaRPr lang="es-ES" sz="2800" dirty="0">
              <a:solidFill>
                <a:prstClr val="black"/>
              </a:solidFill>
              <a:latin typeface="Calibri" pitchFamily="34" charset="0"/>
            </a:endParaRPr>
          </a:p>
          <a:p>
            <a:pPr marL="432000" lvl="1">
              <a:spcBef>
                <a:spcPts val="2000"/>
              </a:spcBef>
              <a:buFont typeface="Arial" pitchFamily="34" charset="0"/>
              <a:buChar char="•"/>
              <a:defRPr/>
            </a:pPr>
            <a:r>
              <a:rPr lang="eu-ES" sz="2800" dirty="0">
                <a:solidFill>
                  <a:prstClr val="black"/>
                </a:solidFill>
                <a:latin typeface="Calibri" pitchFamily="34" charset="0"/>
              </a:rPr>
              <a:t> Pluraltasunaren </a:t>
            </a:r>
            <a:r>
              <a:rPr lang="eu-ES" sz="2800" dirty="0" smtClean="0">
                <a:solidFill>
                  <a:prstClr val="black"/>
                </a:solidFill>
                <a:latin typeface="Calibri" pitchFamily="34" charset="0"/>
              </a:rPr>
              <a:t>alde</a:t>
            </a:r>
            <a:endParaRPr lang="es-ES" sz="2800" dirty="0">
              <a:solidFill>
                <a:prstClr val="black"/>
              </a:solidFill>
              <a:latin typeface="Calibri" pitchFamily="34" charset="0"/>
            </a:endParaRPr>
          </a:p>
          <a:p>
            <a:pPr marL="432000" lvl="1">
              <a:spcBef>
                <a:spcPts val="2000"/>
              </a:spcBef>
              <a:buFont typeface="Arial" pitchFamily="34" charset="0"/>
              <a:buChar char="•"/>
              <a:defRPr/>
            </a:pPr>
            <a:r>
              <a:rPr lang="eu-ES" sz="2800" dirty="0">
                <a:solidFill>
                  <a:prstClr val="black"/>
                </a:solidFill>
                <a:latin typeface="Calibri" pitchFamily="34" charset="0"/>
              </a:rPr>
              <a:t> Euskaraz argitaratzen den bakarra, eta komunitate horrek osatutako irakurleria dauka </a:t>
            </a:r>
            <a:r>
              <a:rPr lang="eu-ES" sz="2800" dirty="0" smtClean="0">
                <a:solidFill>
                  <a:prstClr val="black"/>
                </a:solidFill>
                <a:latin typeface="Calibri" pitchFamily="34" charset="0"/>
              </a:rPr>
              <a:t>erreferentziatzat</a:t>
            </a:r>
            <a:endParaRPr lang="es-ES" sz="2800" dirty="0">
              <a:solidFill>
                <a:prstClr val="black"/>
              </a:solidFill>
              <a:latin typeface="Calibri" pitchFamily="34" charset="0"/>
            </a:endParaRPr>
          </a:p>
          <a:p>
            <a:pPr marL="432000" lvl="1">
              <a:spcBef>
                <a:spcPts val="2000"/>
              </a:spcBef>
              <a:buFont typeface="Arial" pitchFamily="34" charset="0"/>
              <a:buChar char="•"/>
              <a:defRPr/>
            </a:pPr>
            <a:r>
              <a:rPr lang="eu-ES" sz="2800" dirty="0">
                <a:solidFill>
                  <a:prstClr val="black"/>
                </a:solidFill>
                <a:latin typeface="Calibri" pitchFamily="34" charset="0"/>
              </a:rPr>
              <a:t> Hizkuntzaren bitartez, euskaldunen komunitatearen indar kohesionatzaile eta integratzaile gisa ari den kultur baliabide modernoa eta tresna sozial bateratzailea da</a:t>
            </a:r>
            <a:endParaRPr lang="es-ES" sz="2800" dirty="0">
              <a:solidFill>
                <a:prstClr val="black"/>
              </a:solidFill>
              <a:latin typeface="Calibri" pitchFamily="34" charset="0"/>
            </a:endParaRPr>
          </a:p>
          <a:p>
            <a:pPr marL="914400" lvl="1" indent="-457200" eaLnBrk="0" hangingPunct="0">
              <a:lnSpc>
                <a:spcPct val="150000"/>
              </a:lnSpc>
              <a:spcBef>
                <a:spcPts val="2000"/>
              </a:spcBef>
              <a:defRPr/>
            </a:pPr>
            <a:endParaRPr lang="es-ES" sz="2800" kern="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2000"/>
              </a:spcBef>
              <a:buFontTx/>
              <a:buChar char="•"/>
              <a:defRPr/>
            </a:pPr>
            <a:endParaRPr lang="es-ES" sz="2800" kern="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2000"/>
              </a:spcBef>
              <a:buFontTx/>
              <a:buChar char="•"/>
              <a:defRPr/>
            </a:pPr>
            <a:endParaRPr lang="es-ES" sz="2800" kern="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2000"/>
              </a:spcBef>
              <a:buFontTx/>
              <a:buChar char="•"/>
              <a:defRPr/>
            </a:pPr>
            <a:endParaRPr lang="es-ES" sz="2800" kern="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2000"/>
              </a:spcBef>
              <a:buFontTx/>
              <a:buChar char="•"/>
              <a:defRPr/>
            </a:pPr>
            <a:endParaRPr lang="es-ES" sz="2800" u="sng" kern="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2000"/>
              </a:spcBef>
              <a:buFontTx/>
              <a:buChar char="•"/>
              <a:defRPr/>
            </a:pPr>
            <a:endParaRPr lang="es-ES" sz="2800" kern="0" dirty="0">
              <a:solidFill>
                <a:prstClr val="black"/>
              </a:solidFill>
              <a:latin typeface="Calibri" pitchFamily="34" charset="0"/>
            </a:endParaRPr>
          </a:p>
          <a:p>
            <a:pPr marL="990600" lvl="1" indent="-533400">
              <a:spcBef>
                <a:spcPts val="2000"/>
              </a:spcBef>
              <a:buFontTx/>
              <a:buChar char="–"/>
              <a:defRPr/>
            </a:pPr>
            <a:endParaRPr lang="es-ES" sz="2800" kern="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892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548680"/>
            <a:ext cx="88931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800"/>
              </a:spcBef>
              <a:defRPr/>
            </a:pPr>
            <a:r>
              <a:rPr lang="es-ES" sz="2700" kern="0" dirty="0" err="1">
                <a:solidFill>
                  <a:prstClr val="black"/>
                </a:solidFill>
                <a:latin typeface="Calibri" pitchFamily="34" charset="0"/>
              </a:rPr>
              <a:t>Jarraibideak</a:t>
            </a:r>
            <a:r>
              <a:rPr lang="es-ES" sz="2700" kern="0" dirty="0">
                <a:solidFill>
                  <a:prstClr val="black"/>
                </a:solidFill>
                <a:latin typeface="Calibri" pitchFamily="34" charset="0"/>
              </a:rPr>
              <a:t>:</a:t>
            </a:r>
          </a:p>
          <a:p>
            <a:pPr marL="457200" indent="-457200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eu-ES" sz="2700" dirty="0">
                <a:solidFill>
                  <a:prstClr val="black"/>
                </a:solidFill>
                <a:latin typeface="Calibri" pitchFamily="34" charset="0"/>
              </a:rPr>
              <a:t>Ikuspegi aniztasuna</a:t>
            </a:r>
          </a:p>
          <a:p>
            <a:pPr marL="457200" indent="-457200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eu-ES" sz="2700" dirty="0">
                <a:solidFill>
                  <a:prstClr val="black"/>
                </a:solidFill>
                <a:latin typeface="Calibri" pitchFamily="34" charset="0"/>
              </a:rPr>
              <a:t>Bereizkeriarik gabeko tratamendua</a:t>
            </a:r>
          </a:p>
          <a:p>
            <a:pPr marL="457200" indent="-457200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eu-ES" sz="2700" dirty="0">
                <a:solidFill>
                  <a:prstClr val="black"/>
                </a:solidFill>
                <a:latin typeface="Calibri" pitchFamily="34" charset="0"/>
              </a:rPr>
              <a:t>Kazetariak zintzotasunez erantzun</a:t>
            </a:r>
          </a:p>
          <a:p>
            <a:pPr marL="914400" lvl="1" indent="-457200" eaLnBrk="0" hangingPunct="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u-ES" sz="2700" dirty="0">
                <a:solidFill>
                  <a:prstClr val="black"/>
                </a:solidFill>
                <a:latin typeface="Calibri" pitchFamily="34" charset="0"/>
              </a:rPr>
              <a:t>Informazioa era </a:t>
            </a:r>
            <a:r>
              <a:rPr lang="eu-ES" sz="2700" dirty="0" err="1">
                <a:solidFill>
                  <a:prstClr val="black"/>
                </a:solidFill>
                <a:latin typeface="Calibri" pitchFamily="34" charset="0"/>
              </a:rPr>
              <a:t>zilegian</a:t>
            </a:r>
            <a:r>
              <a:rPr lang="eu-ES" sz="2700" dirty="0">
                <a:solidFill>
                  <a:prstClr val="black"/>
                </a:solidFill>
                <a:latin typeface="Calibri" pitchFamily="34" charset="0"/>
              </a:rPr>
              <a:t> biltzen (sekretu profesionala)</a:t>
            </a:r>
          </a:p>
          <a:p>
            <a:pPr marL="914400" lvl="1" indent="-457200" eaLnBrk="0" hangingPunct="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u-ES" sz="2700" dirty="0">
                <a:solidFill>
                  <a:prstClr val="black"/>
                </a:solidFill>
                <a:latin typeface="Calibri" pitchFamily="34" charset="0"/>
              </a:rPr>
              <a:t>Egiatasuna:</a:t>
            </a:r>
          </a:p>
          <a:p>
            <a:pPr marL="1371600" lvl="2" indent="-457200" eaLnBrk="0" hangingPunct="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u-ES" sz="2700" dirty="0">
                <a:solidFill>
                  <a:prstClr val="black"/>
                </a:solidFill>
                <a:latin typeface="Calibri" pitchFamily="34" charset="0"/>
              </a:rPr>
              <a:t>Datu eta dokumentazioa behar bezala egiaztatu </a:t>
            </a:r>
          </a:p>
          <a:p>
            <a:pPr marL="1371600" lvl="2" indent="-457200" eaLnBrk="0" hangingPunct="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u-ES" sz="2700" dirty="0">
                <a:solidFill>
                  <a:prstClr val="black"/>
                </a:solidFill>
                <a:latin typeface="Calibri" pitchFamily="34" charset="0"/>
              </a:rPr>
              <a:t>Zurrumurru, uste eta esamesek ez dute lekurik </a:t>
            </a:r>
          </a:p>
          <a:p>
            <a:pPr marL="1371600" lvl="2" indent="-457200" eaLnBrk="0" hangingPunct="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u-ES" sz="2700" dirty="0">
                <a:solidFill>
                  <a:prstClr val="black"/>
                </a:solidFill>
                <a:latin typeface="Calibri" pitchFamily="34" charset="0"/>
              </a:rPr>
              <a:t>Albistea bere osotasunean landu </a:t>
            </a:r>
          </a:p>
          <a:p>
            <a:pPr marL="1371600" lvl="2" indent="-457200" eaLnBrk="0" hangingPunct="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u-ES" sz="2700" dirty="0">
                <a:solidFill>
                  <a:prstClr val="black"/>
                </a:solidFill>
                <a:latin typeface="Calibri" pitchFamily="34" charset="0"/>
              </a:rPr>
              <a:t>Akatsak: zuzendu, argitaratu eta biharamunean akatsa eta datu zuzena, biak argitaratu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s-ES" sz="2700" dirty="0">
              <a:solidFill>
                <a:prstClr val="black"/>
              </a:solidFill>
              <a:latin typeface="Calibri" pitchFamily="34" charset="0"/>
            </a:endParaRPr>
          </a:p>
          <a:p>
            <a:pPr marL="1257300" lvl="2" indent="-342900" eaLnBrk="0" hangingPunct="0">
              <a:spcBef>
                <a:spcPts val="1800"/>
              </a:spcBef>
              <a:buFont typeface="Arial" pitchFamily="34" charset="0"/>
              <a:buChar char="•"/>
              <a:defRPr/>
            </a:pPr>
            <a:endParaRPr lang="es-ES" sz="2700" kern="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1800"/>
              </a:spcBef>
              <a:buFontTx/>
              <a:buChar char="•"/>
              <a:defRPr/>
            </a:pPr>
            <a:endParaRPr lang="es-ES" sz="2700" kern="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1800"/>
              </a:spcBef>
              <a:buFontTx/>
              <a:buChar char="•"/>
              <a:defRPr/>
            </a:pPr>
            <a:endParaRPr lang="es-ES" sz="2700" kern="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1800"/>
              </a:spcBef>
              <a:buFontTx/>
              <a:buChar char="•"/>
              <a:defRPr/>
            </a:pPr>
            <a:endParaRPr lang="es-ES" sz="2700" kern="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1800"/>
              </a:spcBef>
              <a:buFontTx/>
              <a:buChar char="•"/>
              <a:defRPr/>
            </a:pPr>
            <a:endParaRPr lang="es-ES" sz="2700" u="sng" kern="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1800"/>
              </a:spcBef>
              <a:buFontTx/>
              <a:buChar char="•"/>
              <a:defRPr/>
            </a:pPr>
            <a:endParaRPr lang="es-ES" sz="2700" kern="0" dirty="0">
              <a:solidFill>
                <a:prstClr val="black"/>
              </a:solidFill>
              <a:latin typeface="Calibri" pitchFamily="34" charset="0"/>
            </a:endParaRPr>
          </a:p>
          <a:p>
            <a:pPr marL="990600" lvl="1" indent="-533400">
              <a:spcBef>
                <a:spcPts val="1800"/>
              </a:spcBef>
              <a:buFontTx/>
              <a:buChar char="–"/>
              <a:defRPr/>
            </a:pPr>
            <a:endParaRPr lang="es-ES" sz="2700" kern="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08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9044" y="1565502"/>
            <a:ext cx="81686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70C0"/>
                </a:solidFill>
                <a:latin typeface="Calibri" panose="020F0502020204030204" pitchFamily="34" charset="0"/>
              </a:rPr>
              <a:t>ESTILO LIBURUAK SAREAN </a:t>
            </a:r>
            <a:r>
              <a:rPr lang="eu-ES" sz="2400" dirty="0">
                <a:solidFill>
                  <a:srgbClr val="0070C0"/>
                </a:solidFill>
                <a:latin typeface="Calibri" panose="020F0502020204030204" pitchFamily="34" charset="0"/>
              </a:rPr>
              <a:t>(hautatu bi eta alderatu), ikusi ditugunak kontutan hartuta): </a:t>
            </a:r>
          </a:p>
          <a:p>
            <a:endParaRPr lang="es-ES" sz="24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es-ES" sz="2400" b="1" i="1" dirty="0" err="1">
                <a:solidFill>
                  <a:srgbClr val="0070C0"/>
                </a:solidFill>
                <a:latin typeface="Calibri" panose="020F0502020204030204" pitchFamily="34" charset="0"/>
              </a:rPr>
              <a:t>EiTB</a:t>
            </a:r>
            <a:endParaRPr lang="es-ES" sz="2400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es-ES" sz="2400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es-ES" sz="2400" b="1" i="1" dirty="0" err="1">
                <a:solidFill>
                  <a:srgbClr val="0070C0"/>
                </a:solidFill>
                <a:latin typeface="Calibri" panose="020F0502020204030204" pitchFamily="34" charset="0"/>
              </a:rPr>
              <a:t>Berria</a:t>
            </a:r>
            <a:endParaRPr lang="es-ES" sz="2400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es-ES" sz="2400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es-ES" sz="2400" b="1" i="1" dirty="0">
                <a:solidFill>
                  <a:srgbClr val="0070C0"/>
                </a:solidFill>
                <a:latin typeface="Calibri" panose="020F0502020204030204" pitchFamily="34" charset="0"/>
              </a:rPr>
              <a:t>EITB</a:t>
            </a:r>
          </a:p>
          <a:p>
            <a:endParaRPr lang="es-ES" sz="2400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es-ES" sz="2400" b="1" i="1" dirty="0">
                <a:solidFill>
                  <a:srgbClr val="0070C0"/>
                </a:solidFill>
                <a:latin typeface="Calibri" panose="020F0502020204030204" pitchFamily="34" charset="0"/>
              </a:rPr>
              <a:t>BBC</a:t>
            </a:r>
          </a:p>
          <a:p>
            <a:endParaRPr lang="es-ES" sz="2400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es-ES" sz="2400" b="1" i="1" dirty="0">
                <a:solidFill>
                  <a:srgbClr val="0070C0"/>
                </a:solidFill>
                <a:latin typeface="Calibri" panose="020F0502020204030204" pitchFamily="34" charset="0"/>
              </a:rPr>
              <a:t>El País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39552" y="33265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prstClr val="black"/>
                </a:solidFill>
              </a:rPr>
              <a:t>ARIKETATXOA</a:t>
            </a:r>
          </a:p>
        </p:txBody>
      </p:sp>
    </p:spTree>
    <p:extLst>
      <p:ext uri="{BB962C8B-B14F-4D97-AF65-F5344CB8AC3E}">
        <p14:creationId xmlns:p14="http://schemas.microsoft.com/office/powerpoint/2010/main" xmlns="" val="38378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188640"/>
            <a:ext cx="88931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2000"/>
              </a:spcBef>
              <a:buFontTx/>
              <a:buChar char="•"/>
              <a:defRPr/>
            </a:pPr>
            <a:r>
              <a:rPr lang="es-ES" sz="2800" b="1" u="sng" kern="0" dirty="0">
                <a:solidFill>
                  <a:prstClr val="black"/>
                </a:solidFill>
                <a:latin typeface="Calibri" pitchFamily="34" charset="0"/>
              </a:rPr>
              <a:t>BERRIA</a:t>
            </a:r>
            <a:r>
              <a:rPr lang="es-ES" sz="2800" kern="0" dirty="0">
                <a:solidFill>
                  <a:prstClr val="black"/>
                </a:solidFill>
                <a:latin typeface="Calibri" pitchFamily="34" charset="0"/>
              </a:rPr>
              <a:t>  </a:t>
            </a:r>
            <a:r>
              <a:rPr lang="eu-ES" sz="2700" i="1" kern="0" dirty="0">
                <a:solidFill>
                  <a:prstClr val="black"/>
                </a:solidFill>
                <a:latin typeface="Calibri" pitchFamily="34" charset="0"/>
              </a:rPr>
              <a:t>Jarraibideak:</a:t>
            </a:r>
          </a:p>
          <a:p>
            <a:pPr marL="457200" indent="-457200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eu-ES" sz="2700" dirty="0">
                <a:solidFill>
                  <a:prstClr val="black"/>
                </a:solidFill>
                <a:latin typeface="Calibri" pitchFamily="34" charset="0"/>
              </a:rPr>
              <a:t>Ikuspegi aniztasuna</a:t>
            </a:r>
          </a:p>
          <a:p>
            <a:pPr marL="457200" indent="-457200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eu-ES" sz="2700" dirty="0">
                <a:solidFill>
                  <a:prstClr val="black"/>
                </a:solidFill>
                <a:latin typeface="Calibri" pitchFamily="34" charset="0"/>
              </a:rPr>
              <a:t>Bereizkeriarik gabeko tratamendua(</a:t>
            </a:r>
            <a:r>
              <a:rPr lang="eu-ES" sz="2000" dirty="0">
                <a:solidFill>
                  <a:prstClr val="black"/>
                </a:solidFill>
                <a:latin typeface="Calibri" pitchFamily="34" charset="0"/>
              </a:rPr>
              <a:t>ikasleak:</a:t>
            </a:r>
            <a:r>
              <a:rPr lang="eu-ES" sz="2700" dirty="0">
                <a:solidFill>
                  <a:prstClr val="black"/>
                </a:solidFill>
                <a:latin typeface="Calibri" pitchFamily="34" charset="0"/>
              </a:rPr>
              <a:t>gizon eta emakumeei tratu simetrikoa,estereotipo,klixeak baztertu)</a:t>
            </a:r>
          </a:p>
          <a:p>
            <a:pPr marL="457200" indent="-457200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eu-ES" sz="2700" dirty="0">
                <a:solidFill>
                  <a:prstClr val="black"/>
                </a:solidFill>
                <a:latin typeface="Calibri" pitchFamily="34" charset="0"/>
              </a:rPr>
              <a:t>Kazetariak zintzotasunez erantzungo du </a:t>
            </a:r>
          </a:p>
          <a:p>
            <a:pPr marL="914400" lvl="1" indent="-457200" eaLnBrk="0" hangingPunct="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u-ES" sz="2700" dirty="0">
                <a:solidFill>
                  <a:prstClr val="black"/>
                </a:solidFill>
                <a:latin typeface="Calibri" pitchFamily="34" charset="0"/>
              </a:rPr>
              <a:t>Informazioa zilegitasunez biltzen (sekretu profesionala)</a:t>
            </a:r>
          </a:p>
          <a:p>
            <a:pPr marL="914400" lvl="1" indent="-457200" eaLnBrk="0" hangingPunct="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u-ES" sz="2700" dirty="0">
                <a:solidFill>
                  <a:prstClr val="black"/>
                </a:solidFill>
                <a:latin typeface="Calibri" pitchFamily="34" charset="0"/>
              </a:rPr>
              <a:t>Egiatasuna:</a:t>
            </a:r>
          </a:p>
          <a:p>
            <a:pPr marL="1371600" lvl="2" indent="-457200" eaLnBrk="0" hangingPunct="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u-ES" sz="2700" dirty="0">
                <a:solidFill>
                  <a:prstClr val="black"/>
                </a:solidFill>
                <a:latin typeface="Calibri" pitchFamily="34" charset="0"/>
              </a:rPr>
              <a:t>Datu eta dokumentazioa behar bezala egiaztatu </a:t>
            </a:r>
          </a:p>
          <a:p>
            <a:pPr marL="1371600" lvl="2" indent="-457200" eaLnBrk="0" hangingPunct="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u-ES" sz="2700" dirty="0">
                <a:solidFill>
                  <a:prstClr val="black"/>
                </a:solidFill>
                <a:latin typeface="Calibri" pitchFamily="34" charset="0"/>
              </a:rPr>
              <a:t>Zurrumurru, uste eta esamesek ez dute lekurik </a:t>
            </a:r>
          </a:p>
          <a:p>
            <a:pPr marL="1371600" lvl="2" indent="-457200" eaLnBrk="0" hangingPunct="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u-ES" sz="2700" dirty="0">
                <a:solidFill>
                  <a:prstClr val="black"/>
                </a:solidFill>
                <a:latin typeface="Calibri" pitchFamily="34" charset="0"/>
              </a:rPr>
              <a:t>Albistea bere osotasunean landu </a:t>
            </a:r>
          </a:p>
          <a:p>
            <a:pPr marL="1371600" lvl="2" indent="-457200" eaLnBrk="0" hangingPunct="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u-ES" sz="2700" dirty="0">
                <a:solidFill>
                  <a:prstClr val="black"/>
                </a:solidFill>
                <a:latin typeface="Calibri" pitchFamily="34" charset="0"/>
              </a:rPr>
              <a:t>Akatsak: zuzendu, argitaratu eta biharamunean akatsa eta datu zuzena, biak argitaratu </a:t>
            </a:r>
            <a:r>
              <a:rPr lang="eu-ES" sz="2700" b="1" dirty="0">
                <a:solidFill>
                  <a:prstClr val="black"/>
                </a:solidFill>
                <a:latin typeface="Calibri" pitchFamily="34" charset="0"/>
              </a:rPr>
              <a:t>ADIBIDEA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u-ES" sz="2700" dirty="0">
              <a:solidFill>
                <a:prstClr val="black"/>
              </a:solidFill>
              <a:latin typeface="Calibri" pitchFamily="34" charset="0"/>
            </a:endParaRPr>
          </a:p>
          <a:p>
            <a:pPr marL="1257300" lvl="2" indent="-342900" eaLnBrk="0" hangingPunct="0">
              <a:spcBef>
                <a:spcPts val="1800"/>
              </a:spcBef>
              <a:buFont typeface="Arial" pitchFamily="34" charset="0"/>
              <a:buChar char="•"/>
              <a:defRPr/>
            </a:pPr>
            <a:endParaRPr lang="eu-ES" sz="2700" kern="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1800"/>
              </a:spcBef>
              <a:buFontTx/>
              <a:buChar char="•"/>
              <a:defRPr/>
            </a:pPr>
            <a:endParaRPr lang="eu-ES" sz="2700" kern="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1800"/>
              </a:spcBef>
              <a:buFontTx/>
              <a:buChar char="•"/>
              <a:defRPr/>
            </a:pPr>
            <a:endParaRPr lang="eu-ES" sz="2700" kern="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1800"/>
              </a:spcBef>
              <a:buFontTx/>
              <a:buChar char="•"/>
              <a:defRPr/>
            </a:pPr>
            <a:endParaRPr lang="eu-ES" sz="2700" kern="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1800"/>
              </a:spcBef>
              <a:buFontTx/>
              <a:buChar char="•"/>
              <a:defRPr/>
            </a:pPr>
            <a:endParaRPr lang="eu-ES" sz="2700" u="sng" kern="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1800"/>
              </a:spcBef>
              <a:buFontTx/>
              <a:buChar char="•"/>
              <a:defRPr/>
            </a:pPr>
            <a:endParaRPr lang="eu-ES" sz="2700" kern="0" dirty="0">
              <a:solidFill>
                <a:prstClr val="black"/>
              </a:solidFill>
              <a:latin typeface="Calibri" pitchFamily="34" charset="0"/>
            </a:endParaRPr>
          </a:p>
          <a:p>
            <a:pPr marL="990600" lvl="1" indent="-533400">
              <a:spcBef>
                <a:spcPts val="1800"/>
              </a:spcBef>
              <a:buFontTx/>
              <a:buChar char="–"/>
              <a:defRPr/>
            </a:pPr>
            <a:endParaRPr lang="eu-ES" sz="2700" kern="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57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1339"/>
            <a:ext cx="9180512" cy="702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179512" y="2780928"/>
            <a:ext cx="87484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152400" y="3068960"/>
            <a:ext cx="68678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0" y="4725144"/>
            <a:ext cx="87484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787805"/>
            <a:ext cx="9577064" cy="157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13 Conector recto"/>
          <p:cNvCxnSpPr/>
          <p:nvPr/>
        </p:nvCxnSpPr>
        <p:spPr>
          <a:xfrm>
            <a:off x="5868144" y="2132856"/>
            <a:ext cx="12961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608004" y="2708920"/>
            <a:ext cx="12961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9144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425870"/>
            <a:ext cx="3602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ts val="2000"/>
              </a:spcBef>
              <a:buFontTx/>
              <a:buChar char="•"/>
              <a:defRPr/>
            </a:pPr>
            <a:r>
              <a:rPr lang="es-ES" sz="2800" b="1" u="sng" kern="0" dirty="0">
                <a:solidFill>
                  <a:prstClr val="black"/>
                </a:solidFill>
                <a:latin typeface="Calibri" pitchFamily="34" charset="0"/>
              </a:rPr>
              <a:t>BERRIA</a:t>
            </a:r>
            <a:r>
              <a:rPr lang="es-ES" sz="2800" kern="0" dirty="0">
                <a:solidFill>
                  <a:prstClr val="black"/>
                </a:solidFill>
                <a:latin typeface="Calibri" pitchFamily="34" charset="0"/>
              </a:rPr>
              <a:t>  </a:t>
            </a:r>
            <a:r>
              <a:rPr lang="eu-ES" sz="2700" i="1" kern="0" dirty="0">
                <a:solidFill>
                  <a:prstClr val="black"/>
                </a:solidFill>
                <a:latin typeface="Calibri" pitchFamily="34" charset="0"/>
              </a:rPr>
              <a:t>Jarraibideak: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1520" y="1340768"/>
            <a:ext cx="69847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1800"/>
              </a:spcBef>
              <a:spcAft>
                <a:spcPct val="0"/>
              </a:spcAft>
            </a:pPr>
            <a:r>
              <a:rPr lang="eu-ES" altLang="es-ES" sz="2700" dirty="0">
                <a:solidFill>
                  <a:prstClr val="black"/>
                </a:solidFill>
                <a:latin typeface="Calibri" panose="020F0502020204030204" pitchFamily="34" charset="0"/>
              </a:rPr>
              <a:t>3. Kazetariak zintzotasunez erantzungo du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07504" y="2060848"/>
            <a:ext cx="903649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ts val="1800"/>
              </a:spcBef>
              <a:spcAft>
                <a:spcPct val="0"/>
              </a:spcAft>
              <a:buFont typeface="Arial" charset="0"/>
              <a:buChar char="•"/>
            </a:pPr>
            <a:r>
              <a:rPr lang="eu-ES" altLang="es-ES" sz="2700" dirty="0">
                <a:solidFill>
                  <a:prstClr val="black"/>
                </a:solidFill>
                <a:latin typeface="Calibri" panose="020F0502020204030204" pitchFamily="34" charset="0"/>
              </a:rPr>
              <a:t>  Pertsonen ohore, intimitate eta irudi eskubideak errespetatu</a:t>
            </a:r>
            <a:endParaRPr lang="es-ES" altLang="es-ES" sz="27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2" fontAlgn="base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u-ES" altLang="es-ES" sz="2700" dirty="0">
                <a:solidFill>
                  <a:prstClr val="black"/>
                </a:solidFill>
                <a:latin typeface="Calibri" panose="020F0502020204030204" pitchFamily="34" charset="0"/>
              </a:rPr>
              <a:t>Istripuetan hildakoen edo larri zauritutakoen, eta hondamendien eta indarkeriaren biktima izan diren adingabeen izenik ez da emango</a:t>
            </a:r>
          </a:p>
          <a:p>
            <a:pPr lvl="2" fontAlgn="base">
              <a:spcBef>
                <a:spcPts val="1200"/>
              </a:spcBef>
              <a:spcAft>
                <a:spcPct val="0"/>
              </a:spcAft>
            </a:pPr>
            <a:endParaRPr lang="eu-ES" altLang="es-ES" sz="27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2" fontAlgn="base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u-ES" altLang="es-ES" sz="2700" dirty="0">
                <a:solidFill>
                  <a:prstClr val="black"/>
                </a:solidFill>
                <a:latin typeface="Calibri" panose="020F0502020204030204" pitchFamily="34" charset="0"/>
              </a:rPr>
              <a:t>Bere buruaz beste egin duten pertsonen izen osoa ez da jakinaraziko. Salbuespena: pertsonaia publikoak </a:t>
            </a:r>
            <a:r>
              <a:rPr lang="eu-ES" altLang="es-ES" sz="2700" b="1" dirty="0">
                <a:solidFill>
                  <a:prstClr val="black"/>
                </a:solidFill>
                <a:latin typeface="Calibri" panose="020F0502020204030204" pitchFamily="34" charset="0"/>
              </a:rPr>
              <a:t>ADB</a:t>
            </a:r>
            <a:endParaRPr lang="es-ES" altLang="es-ES" sz="27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39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4110"/>
            <a:ext cx="9144000" cy="7745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3707904" y="2780928"/>
            <a:ext cx="45365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179512" y="3068960"/>
            <a:ext cx="38164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635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425870"/>
            <a:ext cx="3602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ts val="2000"/>
              </a:spcBef>
              <a:buFontTx/>
              <a:buChar char="•"/>
              <a:defRPr/>
            </a:pPr>
            <a:r>
              <a:rPr lang="es-ES" sz="2800" b="1" u="sng" kern="0" dirty="0">
                <a:solidFill>
                  <a:prstClr val="black"/>
                </a:solidFill>
                <a:latin typeface="Calibri" pitchFamily="34" charset="0"/>
              </a:rPr>
              <a:t>BERRIA</a:t>
            </a:r>
            <a:r>
              <a:rPr lang="es-ES" sz="2800" kern="0" dirty="0">
                <a:solidFill>
                  <a:prstClr val="black"/>
                </a:solidFill>
                <a:latin typeface="Calibri" pitchFamily="34" charset="0"/>
              </a:rPr>
              <a:t>  </a:t>
            </a:r>
            <a:r>
              <a:rPr lang="eu-ES" sz="2700" i="1" kern="0" dirty="0">
                <a:solidFill>
                  <a:prstClr val="black"/>
                </a:solidFill>
                <a:latin typeface="Calibri" pitchFamily="34" charset="0"/>
              </a:rPr>
              <a:t>Jarraibideak: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1520" y="1340768"/>
            <a:ext cx="69847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1800"/>
              </a:spcBef>
              <a:spcAft>
                <a:spcPct val="0"/>
              </a:spcAft>
            </a:pPr>
            <a:r>
              <a:rPr lang="eu-ES" altLang="es-ES" sz="2700" dirty="0">
                <a:solidFill>
                  <a:prstClr val="black"/>
                </a:solidFill>
                <a:latin typeface="Calibri" panose="020F0502020204030204" pitchFamily="34" charset="0"/>
              </a:rPr>
              <a:t>3. Kazetariak zintzotasunez erantzungo du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07504" y="2060848"/>
            <a:ext cx="903649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ts val="1800"/>
              </a:spcBef>
              <a:spcAft>
                <a:spcPct val="0"/>
              </a:spcAft>
              <a:buFont typeface="Arial" charset="0"/>
              <a:buChar char="•"/>
            </a:pPr>
            <a:r>
              <a:rPr lang="eu-ES" altLang="es-ES" sz="2700" dirty="0">
                <a:solidFill>
                  <a:prstClr val="black"/>
                </a:solidFill>
                <a:latin typeface="Calibri" panose="020F0502020204030204" pitchFamily="34" charset="0"/>
              </a:rPr>
              <a:t>  Pertsonen ohore, intimitate eta irudi eskubideak errespetatu</a:t>
            </a:r>
          </a:p>
          <a:p>
            <a:pPr lvl="1" fontAlgn="base">
              <a:spcBef>
                <a:spcPts val="1800"/>
              </a:spcBef>
              <a:spcAft>
                <a:spcPct val="0"/>
              </a:spcAft>
            </a:pPr>
            <a:endParaRPr lang="es-ES" altLang="es-ES" sz="27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11213" lvl="2" indent="-88900" fontAlgn="base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u-ES" altLang="es-ES" sz="2700" dirty="0">
                <a:solidFill>
                  <a:prstClr val="black"/>
                </a:solidFill>
                <a:latin typeface="Calibri" panose="020F0502020204030204" pitchFamily="34" charset="0"/>
              </a:rPr>
              <a:t>Errugabetasun presuntzioa oinarrizko eskubidea da.</a:t>
            </a:r>
            <a:r>
              <a:rPr lang="eu-ES" altLang="es-ES" sz="2700" b="1" dirty="0">
                <a:solidFill>
                  <a:prstClr val="black"/>
                </a:solidFill>
                <a:latin typeface="Calibri" panose="020F0502020204030204" pitchFamily="34" charset="0"/>
              </a:rPr>
              <a:t>ADB</a:t>
            </a:r>
            <a:r>
              <a:rPr lang="eu-ES" altLang="es-ES" sz="27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pPr lvl="2" fontAlgn="base">
              <a:spcBef>
                <a:spcPts val="1200"/>
              </a:spcBef>
              <a:spcAft>
                <a:spcPct val="0"/>
              </a:spcAft>
            </a:pPr>
            <a:endParaRPr lang="eu-ES" altLang="es-ES" sz="27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48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772" y="-99392"/>
            <a:ext cx="9512436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1763688" y="1916832"/>
            <a:ext cx="45365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3707904" y="2420888"/>
            <a:ext cx="1656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336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732260"/>
            <a:ext cx="6400800" cy="5577060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-</a:t>
            </a:r>
            <a:r>
              <a:rPr lang="es-ES" dirty="0" err="1" smtClean="0"/>
              <a:t>Nigger</a:t>
            </a:r>
            <a:r>
              <a:rPr lang="es-ES" dirty="0" smtClean="0"/>
              <a:t>, </a:t>
            </a:r>
            <a:r>
              <a:rPr lang="es-ES" dirty="0" err="1" smtClean="0"/>
              <a:t>black</a:t>
            </a:r>
            <a:r>
              <a:rPr lang="es-ES" dirty="0" smtClean="0"/>
              <a:t>, </a:t>
            </a:r>
            <a:r>
              <a:rPr lang="es-ES" dirty="0" err="1" smtClean="0"/>
              <a:t>afroamerikar</a:t>
            </a:r>
            <a:endParaRPr lang="es-ES" dirty="0" smtClean="0"/>
          </a:p>
          <a:p>
            <a:r>
              <a:rPr lang="es-ES" dirty="0" smtClean="0"/>
              <a:t>- “Un magrebí, ecuatoriano, inmigrante, de origen… agrede…”</a:t>
            </a:r>
          </a:p>
          <a:p>
            <a:r>
              <a:rPr lang="es-ES" dirty="0" smtClean="0"/>
              <a:t>-Crimen pasional, violencia doméstica, genero  </a:t>
            </a:r>
            <a:r>
              <a:rPr lang="es-ES" dirty="0" err="1" smtClean="0"/>
              <a:t>indarkeria</a:t>
            </a:r>
            <a:r>
              <a:rPr lang="es-ES" dirty="0" smtClean="0"/>
              <a:t>, </a:t>
            </a:r>
            <a:r>
              <a:rPr lang="es-ES" dirty="0" err="1" smtClean="0"/>
              <a:t>emakumeen</a:t>
            </a:r>
            <a:r>
              <a:rPr lang="es-ES" dirty="0" smtClean="0"/>
              <a:t> </a:t>
            </a:r>
            <a:r>
              <a:rPr lang="es-ES" dirty="0" err="1" smtClean="0"/>
              <a:t>kontrako</a:t>
            </a:r>
            <a:r>
              <a:rPr lang="es-ES" dirty="0" smtClean="0"/>
              <a:t> </a:t>
            </a:r>
            <a:r>
              <a:rPr lang="es-ES" dirty="0" err="1" smtClean="0"/>
              <a:t>indarkeria</a:t>
            </a:r>
            <a:r>
              <a:rPr lang="es-ES" dirty="0" smtClean="0"/>
              <a:t>, </a:t>
            </a:r>
            <a:r>
              <a:rPr lang="es-ES" dirty="0" err="1" smtClean="0"/>
              <a:t>indarkeria</a:t>
            </a:r>
            <a:r>
              <a:rPr lang="es-ES" dirty="0" smtClean="0"/>
              <a:t> </a:t>
            </a:r>
            <a:r>
              <a:rPr lang="es-ES" dirty="0" err="1" smtClean="0"/>
              <a:t>matxista</a:t>
            </a:r>
            <a:r>
              <a:rPr lang="es-ES" dirty="0" smtClean="0"/>
              <a:t>… (Fallece una mujer…)</a:t>
            </a:r>
          </a:p>
          <a:p>
            <a:r>
              <a:rPr lang="es-ES" dirty="0" smtClean="0"/>
              <a:t>-Albo </a:t>
            </a:r>
            <a:r>
              <a:rPr lang="es-ES" dirty="0" err="1" smtClean="0"/>
              <a:t>kalteak</a:t>
            </a:r>
            <a:r>
              <a:rPr lang="es-ES" dirty="0" smtClean="0"/>
              <a:t>, </a:t>
            </a:r>
            <a:r>
              <a:rPr lang="es-ES" dirty="0" err="1" smtClean="0"/>
              <a:t>gerra</a:t>
            </a:r>
            <a:r>
              <a:rPr lang="es-ES" dirty="0" smtClean="0"/>
              <a:t> </a:t>
            </a:r>
            <a:r>
              <a:rPr lang="es-ES" dirty="0" err="1" smtClean="0"/>
              <a:t>humanitarioa</a:t>
            </a:r>
            <a:r>
              <a:rPr lang="es-ES" dirty="0" smtClean="0"/>
              <a:t>, </a:t>
            </a:r>
            <a:r>
              <a:rPr lang="es-ES" dirty="0" err="1" smtClean="0"/>
              <a:t>paperik</a:t>
            </a:r>
            <a:r>
              <a:rPr lang="es-ES" dirty="0" smtClean="0"/>
              <a:t> </a:t>
            </a:r>
            <a:r>
              <a:rPr lang="es-ES" dirty="0" err="1" smtClean="0"/>
              <a:t>gabeak</a:t>
            </a:r>
            <a:endParaRPr lang="es-ES" dirty="0" smtClean="0"/>
          </a:p>
          <a:p>
            <a:r>
              <a:rPr lang="es-ES" dirty="0" smtClean="0"/>
              <a:t>-</a:t>
            </a:r>
            <a:r>
              <a:rPr lang="es-ES" dirty="0" err="1" smtClean="0"/>
              <a:t>Euskal</a:t>
            </a:r>
            <a:r>
              <a:rPr lang="es-ES" dirty="0" smtClean="0"/>
              <a:t> </a:t>
            </a:r>
            <a:r>
              <a:rPr lang="es-ES" dirty="0" err="1" smtClean="0"/>
              <a:t>Herria</a:t>
            </a:r>
            <a:r>
              <a:rPr lang="es-ES" dirty="0" smtClean="0"/>
              <a:t>, EAE, Euskadi, </a:t>
            </a:r>
            <a:r>
              <a:rPr lang="es-ES" dirty="0" err="1" smtClean="0"/>
              <a:t>Hegoaldea</a:t>
            </a:r>
            <a:r>
              <a:rPr lang="es-ES" dirty="0" smtClean="0"/>
              <a:t>, </a:t>
            </a:r>
            <a:r>
              <a:rPr lang="es-ES" dirty="0" err="1" smtClean="0"/>
              <a:t>Iparraldea</a:t>
            </a:r>
            <a:r>
              <a:rPr lang="es-ES" dirty="0" smtClean="0"/>
              <a:t>, </a:t>
            </a:r>
            <a:r>
              <a:rPr lang="es-ES" dirty="0" err="1" smtClean="0"/>
              <a:t>Espainia</a:t>
            </a:r>
            <a:r>
              <a:rPr lang="es-ES" dirty="0" smtClean="0"/>
              <a:t>, </a:t>
            </a:r>
            <a:r>
              <a:rPr lang="es-ES" dirty="0" err="1" smtClean="0"/>
              <a:t>Frantzia</a:t>
            </a:r>
            <a:r>
              <a:rPr lang="es-ES" dirty="0" smtClean="0"/>
              <a:t>, </a:t>
            </a:r>
            <a:r>
              <a:rPr lang="es-ES" dirty="0" err="1" smtClean="0"/>
              <a:t>Espainiako</a:t>
            </a:r>
            <a:r>
              <a:rPr lang="es-ES" dirty="0" smtClean="0"/>
              <a:t> Estatua</a:t>
            </a:r>
          </a:p>
          <a:p>
            <a:r>
              <a:rPr lang="es-ES" dirty="0" smtClean="0"/>
              <a:t>-</a:t>
            </a:r>
            <a:r>
              <a:rPr lang="es-ES" dirty="0" err="1" smtClean="0"/>
              <a:t>Krisi</a:t>
            </a:r>
            <a:r>
              <a:rPr lang="es-ES" dirty="0" smtClean="0"/>
              <a:t>, </a:t>
            </a:r>
            <a:r>
              <a:rPr lang="es-ES" dirty="0" err="1" smtClean="0"/>
              <a:t>ekintzaile</a:t>
            </a:r>
            <a:r>
              <a:rPr lang="es-ES" dirty="0" smtClean="0"/>
              <a:t>, </a:t>
            </a:r>
            <a:r>
              <a:rPr lang="es-ES" dirty="0" err="1" smtClean="0"/>
              <a:t>langabe</a:t>
            </a:r>
            <a:r>
              <a:rPr lang="es-ES" dirty="0" smtClean="0"/>
              <a:t>/</a:t>
            </a:r>
            <a:r>
              <a:rPr lang="es-ES" dirty="0" err="1" smtClean="0"/>
              <a:t>enplegurik</a:t>
            </a:r>
            <a:r>
              <a:rPr lang="es-ES" dirty="0" smtClean="0"/>
              <a:t> </a:t>
            </a:r>
            <a:r>
              <a:rPr lang="es-ES" dirty="0" err="1" smtClean="0"/>
              <a:t>gabe</a:t>
            </a:r>
            <a:r>
              <a:rPr lang="es-ES" dirty="0" smtClean="0"/>
              <a:t>, </a:t>
            </a:r>
            <a:r>
              <a:rPr lang="es-ES" dirty="0" err="1" smtClean="0"/>
              <a:t>koordainketa</a:t>
            </a:r>
            <a:r>
              <a:rPr lang="es-ES" dirty="0" smtClean="0"/>
              <a:t>, </a:t>
            </a:r>
            <a:r>
              <a:rPr lang="es-ES" dirty="0" err="1" smtClean="0"/>
              <a:t>berrordainketa</a:t>
            </a:r>
            <a:endParaRPr lang="es-ES" dirty="0" smtClean="0"/>
          </a:p>
          <a:p>
            <a:r>
              <a:rPr lang="es-ES" dirty="0" smtClean="0"/>
              <a:t>-Puta, prostituta, </a:t>
            </a:r>
            <a:r>
              <a:rPr lang="es-ES" dirty="0" err="1" smtClean="0"/>
              <a:t>prostituzioan</a:t>
            </a:r>
            <a:r>
              <a:rPr lang="es-ES" dirty="0" smtClean="0"/>
              <a:t> </a:t>
            </a:r>
            <a:r>
              <a:rPr lang="es-ES" dirty="0" err="1" smtClean="0"/>
              <a:t>aritu</a:t>
            </a:r>
            <a:r>
              <a:rPr lang="es-ES" dirty="0" smtClean="0"/>
              <a:t>, </a:t>
            </a:r>
            <a:r>
              <a:rPr lang="es-ES" dirty="0" err="1" smtClean="0"/>
              <a:t>sexu</a:t>
            </a:r>
            <a:r>
              <a:rPr lang="es-ES" dirty="0" smtClean="0"/>
              <a:t> </a:t>
            </a:r>
            <a:r>
              <a:rPr lang="es-ES" dirty="0" err="1" smtClean="0"/>
              <a:t>langile</a:t>
            </a:r>
            <a:r>
              <a:rPr lang="es-ES" dirty="0" smtClean="0"/>
              <a:t>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848701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425870"/>
            <a:ext cx="3602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ts val="2000"/>
              </a:spcBef>
              <a:buFontTx/>
              <a:buChar char="•"/>
              <a:defRPr/>
            </a:pPr>
            <a:r>
              <a:rPr lang="es-ES" sz="2800" b="1" u="sng" kern="0" dirty="0">
                <a:solidFill>
                  <a:prstClr val="black"/>
                </a:solidFill>
                <a:latin typeface="Calibri" pitchFamily="34" charset="0"/>
              </a:rPr>
              <a:t>BERRIA</a:t>
            </a:r>
            <a:r>
              <a:rPr lang="es-ES" sz="2800" kern="0" dirty="0">
                <a:solidFill>
                  <a:prstClr val="black"/>
                </a:solidFill>
                <a:latin typeface="Calibri" pitchFamily="34" charset="0"/>
              </a:rPr>
              <a:t>  </a:t>
            </a:r>
            <a:r>
              <a:rPr lang="eu-ES" sz="2700" i="1" kern="0" dirty="0">
                <a:solidFill>
                  <a:prstClr val="black"/>
                </a:solidFill>
                <a:latin typeface="Calibri" pitchFamily="34" charset="0"/>
              </a:rPr>
              <a:t>Jarraibideak: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1520" y="1196752"/>
            <a:ext cx="69847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1800"/>
              </a:spcBef>
              <a:spcAft>
                <a:spcPct val="0"/>
              </a:spcAft>
            </a:pPr>
            <a:r>
              <a:rPr lang="eu-ES" altLang="es-ES" sz="2600" dirty="0">
                <a:solidFill>
                  <a:prstClr val="black"/>
                </a:solidFill>
                <a:latin typeface="Calibri" panose="020F0502020204030204" pitchFamily="34" charset="0"/>
              </a:rPr>
              <a:t>3. Kazetariak zintzotasunez erantzungo du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07504" y="1700808"/>
            <a:ext cx="90364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fontAlgn="base"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u-ES" altLang="es-ES" sz="2600" dirty="0">
                <a:solidFill>
                  <a:prstClr val="black"/>
                </a:solidFill>
                <a:latin typeface="Calibri" panose="020F0502020204030204" pitchFamily="34" charset="0"/>
              </a:rPr>
              <a:t>Hizkuntza era zuzen eta egokian erabili</a:t>
            </a:r>
          </a:p>
          <a:p>
            <a:pPr marL="1076325" lvl="1" indent="-176213" fontAlgn="base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u-ES" altLang="es-ES" sz="2600" dirty="0">
                <a:solidFill>
                  <a:prstClr val="black"/>
                </a:solidFill>
                <a:latin typeface="Calibri" panose="020F0502020204030204" pitchFamily="34" charset="0"/>
              </a:rPr>
              <a:t>Hedabideen zereginetako bat</a:t>
            </a:r>
          </a:p>
          <a:p>
            <a:pPr marL="1076325" lvl="1" indent="-176213" fontAlgn="base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u-ES" altLang="es-ES" sz="2600" dirty="0">
                <a:solidFill>
                  <a:prstClr val="black"/>
                </a:solidFill>
                <a:latin typeface="Calibri" panose="020F0502020204030204" pitchFamily="34" charset="0"/>
              </a:rPr>
              <a:t>Gramatika egokia, zuzentasun sintaktikoa</a:t>
            </a:r>
          </a:p>
          <a:p>
            <a:pPr marL="1076325" lvl="1" indent="-176213" fontAlgn="base">
              <a:spcBef>
                <a:spcPts val="18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u-ES" altLang="es-ES" sz="2600" dirty="0">
                <a:solidFill>
                  <a:prstClr val="black"/>
                </a:solidFill>
                <a:latin typeface="Calibri" panose="020F0502020204030204" pitchFamily="34" charset="0"/>
              </a:rPr>
              <a:t>Ez gaitzespen ez aurreiritzirik </a:t>
            </a:r>
          </a:p>
          <a:p>
            <a:pPr lvl="1" indent="-280988" fontAlgn="base">
              <a:spcBef>
                <a:spcPts val="1800"/>
              </a:spcBef>
              <a:spcAft>
                <a:spcPct val="0"/>
              </a:spcAft>
              <a:buFont typeface="Arial" charset="0"/>
              <a:buAutoNum type="arabicPeriod" startAt="4"/>
            </a:pPr>
            <a:r>
              <a:rPr lang="eu-ES" altLang="es-ES" sz="2600" dirty="0">
                <a:solidFill>
                  <a:prstClr val="black"/>
                </a:solidFill>
                <a:latin typeface="Calibri" panose="020F0502020204030204" pitchFamily="34" charset="0"/>
              </a:rPr>
              <a:t>Informazioa eta iritzia: inpartzial, zorrotz eta zehatz</a:t>
            </a:r>
          </a:p>
          <a:p>
            <a:pPr indent="176213" fontAlgn="base">
              <a:spcBef>
                <a:spcPts val="1800"/>
              </a:spcBef>
              <a:spcAft>
                <a:spcPct val="0"/>
              </a:spcAft>
            </a:pPr>
            <a:r>
              <a:rPr lang="eu-ES" altLang="es-ES" sz="2600" dirty="0">
                <a:solidFill>
                  <a:prstClr val="black"/>
                </a:solidFill>
                <a:latin typeface="Calibri" panose="020F0502020204030204" pitchFamily="34" charset="0"/>
              </a:rPr>
              <a:t>5. Informazio iturriak</a:t>
            </a:r>
          </a:p>
          <a:p>
            <a:pPr marL="987425" lvl="1" indent="-530225" fontAlgn="base">
              <a:spcBef>
                <a:spcPts val="1800"/>
              </a:spcBef>
              <a:spcAft>
                <a:spcPct val="0"/>
              </a:spcAft>
              <a:buFont typeface="Arial" charset="0"/>
              <a:buChar char="•"/>
            </a:pPr>
            <a:r>
              <a:rPr lang="eu-ES" altLang="es-ES" sz="2600" i="1" dirty="0" err="1">
                <a:solidFill>
                  <a:prstClr val="black"/>
                </a:solidFill>
                <a:latin typeface="Calibri" panose="020F0502020204030204" pitchFamily="34" charset="0"/>
              </a:rPr>
              <a:t>Off</a:t>
            </a:r>
            <a:r>
              <a:rPr lang="eu-ES" altLang="es-ES" sz="2600" i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u-ES" altLang="es-ES" sz="2600" i="1" dirty="0" err="1">
                <a:solidFill>
                  <a:prstClr val="black"/>
                </a:solidFill>
                <a:latin typeface="Calibri" panose="020F0502020204030204" pitchFamily="34" charset="0"/>
              </a:rPr>
              <a:t>the</a:t>
            </a:r>
            <a:r>
              <a:rPr lang="eu-ES" altLang="es-ES" sz="2600" i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u-ES" altLang="es-ES" sz="2600" i="1" dirty="0" err="1">
                <a:solidFill>
                  <a:prstClr val="black"/>
                </a:solidFill>
                <a:latin typeface="Calibri" panose="020F0502020204030204" pitchFamily="34" charset="0"/>
              </a:rPr>
              <a:t>record</a:t>
            </a:r>
            <a:r>
              <a:rPr lang="eu-ES" altLang="es-ES" sz="2600" i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u-ES" altLang="es-ES" sz="2600" dirty="0">
                <a:solidFill>
                  <a:prstClr val="black"/>
                </a:solidFill>
                <a:latin typeface="Calibri" panose="020F0502020204030204" pitchFamily="34" charset="0"/>
              </a:rPr>
              <a:t>ez da argitaratuko </a:t>
            </a:r>
          </a:p>
          <a:p>
            <a:pPr marL="987425" lvl="1" indent="-530225" fontAlgn="base">
              <a:spcBef>
                <a:spcPts val="1800"/>
              </a:spcBef>
              <a:spcAft>
                <a:spcPct val="0"/>
              </a:spcAft>
              <a:buFont typeface="Arial" charset="0"/>
              <a:buChar char="•"/>
            </a:pPr>
            <a:r>
              <a:rPr lang="eu-ES" altLang="es-ES" sz="2600" dirty="0">
                <a:solidFill>
                  <a:prstClr val="black"/>
                </a:solidFill>
                <a:latin typeface="Calibri" panose="020F0502020204030204" pitchFamily="34" charset="0"/>
              </a:rPr>
              <a:t>Iturri anonimoak: ez</a:t>
            </a:r>
          </a:p>
          <a:p>
            <a:pPr lvl="1" fontAlgn="base">
              <a:spcBef>
                <a:spcPts val="1800"/>
              </a:spcBef>
              <a:spcAft>
                <a:spcPct val="0"/>
              </a:spcAft>
            </a:pPr>
            <a:endParaRPr lang="es-ES" altLang="es-ES" sz="27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2" fontAlgn="base">
              <a:spcBef>
                <a:spcPts val="1200"/>
              </a:spcBef>
              <a:spcAft>
                <a:spcPct val="0"/>
              </a:spcAft>
            </a:pPr>
            <a:endParaRPr lang="eu-ES" altLang="es-ES" sz="27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2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260400"/>
            <a:ext cx="7345512" cy="43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1213" eaLnBrk="0" hangingPunct="0">
              <a:spcBef>
                <a:spcPts val="1800"/>
              </a:spcBef>
              <a:buFontTx/>
              <a:buChar char="•"/>
              <a:defRPr/>
            </a:pPr>
            <a:r>
              <a:rPr lang="es-ES" sz="2700" b="1" u="sng" kern="0" dirty="0">
                <a:solidFill>
                  <a:prstClr val="black"/>
                </a:solidFill>
                <a:latin typeface="Calibri" panose="020F0502020204030204" pitchFamily="34" charset="0"/>
              </a:rPr>
              <a:t>EL PAÍS</a:t>
            </a:r>
          </a:p>
          <a:p>
            <a:pPr marL="432000" lvl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u-ES" sz="2700" dirty="0">
                <a:solidFill>
                  <a:prstClr val="black"/>
                </a:solidFill>
                <a:latin typeface="Calibri" panose="020F0502020204030204" pitchFamily="34" charset="0"/>
              </a:rPr>
              <a:t> Arau nagusiak:</a:t>
            </a:r>
          </a:p>
          <a:p>
            <a:pPr marL="1346400" lvl="2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u-ES" sz="2700" dirty="0">
                <a:solidFill>
                  <a:prstClr val="black"/>
                </a:solidFill>
                <a:latin typeface="Calibri" panose="020F0502020204030204" pitchFamily="34" charset="0"/>
              </a:rPr>
              <a:t>Zurrumurruak ez dira albiste</a:t>
            </a:r>
            <a:endParaRPr lang="es-ES" sz="27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346400" lvl="2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u-ES" sz="2700" dirty="0">
                <a:solidFill>
                  <a:prstClr val="black"/>
                </a:solidFill>
                <a:latin typeface="Calibri" panose="020F0502020204030204" pitchFamily="34" charset="0"/>
              </a:rPr>
              <a:t>Gatazka batean alde biak </a:t>
            </a:r>
            <a:r>
              <a:rPr lang="eu-ES" sz="2700" dirty="0" err="1">
                <a:solidFill>
                  <a:prstClr val="black"/>
                </a:solidFill>
                <a:latin typeface="Calibri" panose="020F0502020204030204" pitchFamily="34" charset="0"/>
              </a:rPr>
              <a:t>bilatu/islatu</a:t>
            </a:r>
            <a:r>
              <a:rPr lang="eu-ES" sz="2700" dirty="0">
                <a:solidFill>
                  <a:prstClr val="black"/>
                </a:solidFill>
                <a:latin typeface="Calibri" panose="020F0502020204030204" pitchFamily="34" charset="0"/>
              </a:rPr>
              <a:t> behar dira</a:t>
            </a:r>
            <a:endParaRPr lang="es-ES" sz="27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346400" lvl="2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u-ES" sz="2700" dirty="0">
                <a:solidFill>
                  <a:prstClr val="black"/>
                </a:solidFill>
                <a:latin typeface="Calibri" panose="020F0502020204030204" pitchFamily="34" charset="0"/>
              </a:rPr>
              <a:t>Titularrak albisteko testuarekin harreman estua</a:t>
            </a:r>
          </a:p>
          <a:p>
            <a:pPr marL="1346400" lvl="2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u-ES" sz="2700" dirty="0">
                <a:solidFill>
                  <a:prstClr val="black"/>
                </a:solidFill>
                <a:latin typeface="Calibri" panose="020F0502020204030204" pitchFamily="34" charset="0"/>
              </a:rPr>
              <a:t>Iturrien erabilera zintzoa</a:t>
            </a:r>
            <a:endParaRPr lang="es-ES" sz="27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346400" lvl="2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u-ES" sz="2700" dirty="0">
                <a:solidFill>
                  <a:prstClr val="black"/>
                </a:solidFill>
                <a:latin typeface="Calibri" panose="020F0502020204030204" pitchFamily="34" charset="0"/>
              </a:rPr>
              <a:t>Informazio eta iritziaren arteko bereizketa </a:t>
            </a:r>
          </a:p>
          <a:p>
            <a:pPr marL="1346400" lvl="2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u-ES" sz="2700" dirty="0">
                <a:solidFill>
                  <a:prstClr val="black"/>
                </a:solidFill>
                <a:latin typeface="Calibri" panose="020F0502020204030204" pitchFamily="34" charset="0"/>
              </a:rPr>
              <a:t>Joera guztiak </a:t>
            </a:r>
            <a:r>
              <a:rPr lang="eu-ES" sz="2700" dirty="0" err="1">
                <a:solidFill>
                  <a:prstClr val="black"/>
                </a:solidFill>
                <a:latin typeface="Calibri" panose="020F0502020204030204" pitchFamily="34" charset="0"/>
              </a:rPr>
              <a:t>barne-hartu</a:t>
            </a:r>
            <a:r>
              <a:rPr lang="eu-ES" sz="2700" dirty="0">
                <a:solidFill>
                  <a:prstClr val="black"/>
                </a:solidFill>
                <a:latin typeface="Calibri" panose="020F0502020204030204" pitchFamily="34" charset="0"/>
              </a:rPr>
              <a:t>, helburuak lortzeko biolentzia defendatzen dutenak izan ezik </a:t>
            </a:r>
          </a:p>
          <a:p>
            <a:pPr marL="1346400" lvl="2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u-ES" sz="2700" dirty="0">
                <a:solidFill>
                  <a:prstClr val="black"/>
                </a:solidFill>
                <a:latin typeface="Calibri" panose="020F0502020204030204" pitchFamily="34" charset="0"/>
              </a:rPr>
              <a:t>Egunero egiazko  informazioa, ahalik eta osotu, interesgarri, eguneratu eta kalitate handienekoa.</a:t>
            </a:r>
          </a:p>
          <a:p>
            <a:pPr marL="889200" lvl="2">
              <a:spcBef>
                <a:spcPts val="1200"/>
              </a:spcBef>
              <a:defRPr/>
            </a:pPr>
            <a:r>
              <a:rPr lang="eu-ES" sz="2700" dirty="0">
                <a:solidFill>
                  <a:prstClr val="black"/>
                </a:solidFill>
                <a:latin typeface="Calibri" panose="020F0502020204030204" pitchFamily="34" charset="0"/>
              </a:rPr>
              <a:t>      Zuzentasuna 1go kazetaria, gero editorea.  </a:t>
            </a:r>
            <a:endParaRPr lang="es-ES" sz="27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89200" lvl="2">
              <a:spcBef>
                <a:spcPts val="1200"/>
              </a:spcBef>
              <a:defRPr/>
            </a:pPr>
            <a:endParaRPr lang="es-ES" sz="27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346400" lvl="2" indent="-457200">
              <a:spcBef>
                <a:spcPts val="1200"/>
              </a:spcBef>
              <a:buFont typeface="+mj-lt"/>
              <a:buAutoNum type="arabicPeriod"/>
              <a:defRPr/>
            </a:pPr>
            <a:endParaRPr lang="es-ES" sz="27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914400" lvl="1" indent="-457200" eaLnBrk="0" hangingPunct="0">
              <a:lnSpc>
                <a:spcPct val="150000"/>
              </a:lnSpc>
              <a:spcBef>
                <a:spcPts val="1200"/>
              </a:spcBef>
              <a:defRPr/>
            </a:pPr>
            <a:endParaRPr lang="es-ES" sz="2700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 eaLnBrk="0" hangingPunct="0">
              <a:spcBef>
                <a:spcPts val="1800"/>
              </a:spcBef>
              <a:buFontTx/>
              <a:buChar char="•"/>
              <a:defRPr/>
            </a:pPr>
            <a:endParaRPr lang="es-ES" sz="2700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 eaLnBrk="0" hangingPunct="0">
              <a:spcBef>
                <a:spcPts val="1800"/>
              </a:spcBef>
              <a:buFontTx/>
              <a:buChar char="•"/>
              <a:defRPr/>
            </a:pPr>
            <a:endParaRPr lang="es-ES" sz="2700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 eaLnBrk="0" hangingPunct="0">
              <a:spcBef>
                <a:spcPts val="1800"/>
              </a:spcBef>
              <a:buFontTx/>
              <a:buChar char="•"/>
              <a:defRPr/>
            </a:pPr>
            <a:endParaRPr lang="es-ES" sz="2700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 eaLnBrk="0" hangingPunct="0">
              <a:spcBef>
                <a:spcPts val="1800"/>
              </a:spcBef>
              <a:buFontTx/>
              <a:buChar char="•"/>
              <a:defRPr/>
            </a:pPr>
            <a:endParaRPr lang="es-ES" sz="2700" u="sng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 eaLnBrk="0" hangingPunct="0">
              <a:spcBef>
                <a:spcPts val="1800"/>
              </a:spcBef>
              <a:buFontTx/>
              <a:buChar char="•"/>
              <a:defRPr/>
            </a:pPr>
            <a:endParaRPr lang="es-ES" sz="2700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990600" lvl="1" indent="-533400">
              <a:spcBef>
                <a:spcPts val="1800"/>
              </a:spcBef>
              <a:buFontTx/>
              <a:buChar char="–"/>
              <a:defRPr/>
            </a:pPr>
            <a:endParaRPr lang="es-ES" sz="2700" kern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 rot="10800000" flipH="1" flipV="1">
            <a:off x="9756576" y="-5427984"/>
            <a:ext cx="1872208" cy="1603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3413" lvl="2" indent="-1905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s-ES" sz="2700" dirty="0" err="1">
                <a:solidFill>
                  <a:prstClr val="black"/>
                </a:solidFill>
                <a:latin typeface="Calibri" panose="020F0502020204030204" pitchFamily="34" charset="0"/>
              </a:rPr>
              <a:t>Politika</a:t>
            </a:r>
            <a:r>
              <a:rPr lang="es-ES" sz="27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sz="2700" dirty="0" err="1">
                <a:solidFill>
                  <a:prstClr val="black"/>
                </a:solidFill>
                <a:latin typeface="Calibri" panose="020F0502020204030204" pitchFamily="34" charset="0"/>
              </a:rPr>
              <a:t>editoriala</a:t>
            </a:r>
            <a:r>
              <a:rPr lang="es-ES" sz="2700" dirty="0">
                <a:solidFill>
                  <a:prstClr val="black"/>
                </a:solidFill>
                <a:latin typeface="Calibri" panose="020F0502020204030204" pitchFamily="34" charset="0"/>
              </a:rPr>
              <a:t>:</a:t>
            </a:r>
            <a:endParaRPr lang="eu-ES" sz="27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346400" lvl="2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u-ES" sz="2700" dirty="0">
                <a:solidFill>
                  <a:prstClr val="black"/>
                </a:solidFill>
                <a:latin typeface="Calibri" panose="020F0502020204030204" pitchFamily="34" charset="0"/>
              </a:rPr>
              <a:t>Ez da boxeoari buruzko informaziorik argitaratuko </a:t>
            </a:r>
            <a:endParaRPr lang="es-ES" sz="27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89200" lvl="2">
              <a:defRPr/>
            </a:pPr>
            <a:r>
              <a:rPr lang="eu-ES" sz="2700" dirty="0">
                <a:solidFill>
                  <a:prstClr val="black"/>
                </a:solidFill>
                <a:latin typeface="Calibri" panose="020F0502020204030204" pitchFamily="34" charset="0"/>
              </a:rPr>
              <a:t>      KIROLETATIK KANPO, SALBUESPENAK </a:t>
            </a:r>
          </a:p>
        </p:txBody>
      </p:sp>
    </p:spTree>
    <p:extLst>
      <p:ext uri="{BB962C8B-B14F-4D97-AF65-F5344CB8AC3E}">
        <p14:creationId xmlns:p14="http://schemas.microsoft.com/office/powerpoint/2010/main" xmlns="" val="153329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657850" cy="719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1936" y="-1"/>
            <a:ext cx="5728576" cy="700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939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459432"/>
            <a:ext cx="7480230" cy="692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7591" y="-99392"/>
            <a:ext cx="6166937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154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320" y="15186"/>
            <a:ext cx="9129713" cy="684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9078"/>
            <a:ext cx="6516216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179512" y="908720"/>
            <a:ext cx="23042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3528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5536" y="836712"/>
            <a:ext cx="88931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s-ES" sz="2700" kern="0" dirty="0" err="1">
                <a:solidFill>
                  <a:prstClr val="black"/>
                </a:solidFill>
                <a:latin typeface="Calibri" panose="020F0502020204030204" pitchFamily="34" charset="0"/>
              </a:rPr>
              <a:t>Politika</a:t>
            </a:r>
            <a:r>
              <a:rPr lang="es-ES" sz="2700" kern="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sz="2700" kern="0" dirty="0" err="1">
                <a:solidFill>
                  <a:prstClr val="black"/>
                </a:solidFill>
                <a:latin typeface="Calibri" panose="020F0502020204030204" pitchFamily="34" charset="0"/>
              </a:rPr>
              <a:t>editoriala</a:t>
            </a:r>
            <a:r>
              <a:rPr lang="es-ES" sz="2700" kern="0" dirty="0">
                <a:solidFill>
                  <a:prstClr val="black"/>
                </a:solidFill>
                <a:latin typeface="Calibri" panose="020F0502020204030204" pitchFamily="34" charset="0"/>
              </a:rPr>
              <a:t>:</a:t>
            </a:r>
          </a:p>
          <a:p>
            <a:pPr marL="432000" lvl="1">
              <a:spcBef>
                <a:spcPts val="1200"/>
              </a:spcBef>
              <a:defRPr/>
            </a:pPr>
            <a:r>
              <a:rPr lang="eu-ES" sz="2700" dirty="0">
                <a:solidFill>
                  <a:prstClr val="black"/>
                </a:solidFill>
                <a:latin typeface="Calibri" panose="020F0502020204030204" pitchFamily="34" charset="0"/>
              </a:rPr>
              <a:t>2. Ez da bonba mehatxu faltsurik argitaratuko</a:t>
            </a:r>
          </a:p>
          <a:p>
            <a:pPr marL="432000" lvl="1">
              <a:spcBef>
                <a:spcPts val="1200"/>
              </a:spcBef>
              <a:defRPr/>
            </a:pPr>
            <a:endParaRPr lang="es-ES" sz="27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32000" lvl="1">
              <a:spcBef>
                <a:spcPts val="1200"/>
              </a:spcBef>
              <a:defRPr/>
            </a:pPr>
            <a:r>
              <a:rPr lang="es-ES" sz="2700" dirty="0">
                <a:solidFill>
                  <a:prstClr val="black"/>
                </a:solidFill>
                <a:latin typeface="Calibri" panose="020F0502020204030204" pitchFamily="34" charset="0"/>
              </a:rPr>
              <a:t>3.  </a:t>
            </a:r>
            <a:r>
              <a:rPr lang="eu-ES" sz="2700" dirty="0">
                <a:solidFill>
                  <a:prstClr val="black"/>
                </a:solidFill>
                <a:latin typeface="Calibri" panose="020F0502020204030204" pitchFamily="34" charset="0"/>
              </a:rPr>
              <a:t>Suizidioekin oso zuhur jokatuko da:</a:t>
            </a:r>
          </a:p>
          <a:p>
            <a:pPr marL="889200" lvl="2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eu-ES" sz="2700" dirty="0">
                <a:solidFill>
                  <a:prstClr val="black"/>
                </a:solidFill>
                <a:latin typeface="Calibri" panose="020F0502020204030204" pitchFamily="34" charset="0"/>
              </a:rPr>
              <a:t> Itxuraz suizidio bat izan dena, beharbada ez da</a:t>
            </a:r>
          </a:p>
          <a:p>
            <a:pPr marL="889200" lvl="2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eu-ES" sz="2700" dirty="0">
                <a:solidFill>
                  <a:prstClr val="black"/>
                </a:solidFill>
                <a:latin typeface="Calibri" panose="020F0502020204030204" pitchFamily="34" charset="0"/>
              </a:rPr>
              <a:t> Psikologikoki eragina izan dezakeelako, suizidioak areagotu</a:t>
            </a:r>
          </a:p>
          <a:p>
            <a:pPr marL="889200" lvl="2">
              <a:spcBef>
                <a:spcPts val="1200"/>
              </a:spcBef>
              <a:buFont typeface="Wingdings" pitchFamily="2" charset="2"/>
              <a:buChar char="ü"/>
              <a:defRPr/>
            </a:pPr>
            <a:endParaRPr lang="eu-ES" sz="27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89200" lvl="2">
              <a:spcBef>
                <a:spcPts val="1200"/>
              </a:spcBef>
              <a:defRPr/>
            </a:pPr>
            <a:r>
              <a:rPr lang="eu-ES" sz="2700" dirty="0">
                <a:solidFill>
                  <a:prstClr val="black"/>
                </a:solidFill>
                <a:latin typeface="Calibri" panose="020F0502020204030204" pitchFamily="34" charset="0"/>
              </a:rPr>
              <a:t>	</a:t>
            </a:r>
            <a:r>
              <a:rPr lang="es-ES" sz="2700" dirty="0">
                <a:solidFill>
                  <a:prstClr val="black"/>
                </a:solidFill>
                <a:latin typeface="Calibri" panose="020F0502020204030204" pitchFamily="34" charset="0"/>
              </a:rPr>
              <a:t>SALBUESPENAK </a:t>
            </a:r>
          </a:p>
          <a:p>
            <a:pPr marL="432000" lvl="1">
              <a:spcBef>
                <a:spcPts val="1200"/>
              </a:spcBef>
              <a:defRPr/>
            </a:pPr>
            <a:endParaRPr lang="es-ES" sz="2700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 eaLnBrk="0" hangingPunct="0">
              <a:spcBef>
                <a:spcPts val="1800"/>
              </a:spcBef>
              <a:buFontTx/>
              <a:buChar char="•"/>
              <a:defRPr/>
            </a:pPr>
            <a:endParaRPr lang="es-ES" sz="2700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 eaLnBrk="0" hangingPunct="0">
              <a:spcBef>
                <a:spcPts val="1800"/>
              </a:spcBef>
              <a:buFontTx/>
              <a:buChar char="•"/>
              <a:defRPr/>
            </a:pPr>
            <a:endParaRPr lang="es-ES" sz="2700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 eaLnBrk="0" hangingPunct="0">
              <a:spcBef>
                <a:spcPts val="1800"/>
              </a:spcBef>
              <a:buFontTx/>
              <a:buChar char="•"/>
              <a:defRPr/>
            </a:pPr>
            <a:endParaRPr lang="es-ES" sz="2700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 eaLnBrk="0" hangingPunct="0">
              <a:spcBef>
                <a:spcPts val="1800"/>
              </a:spcBef>
              <a:buFontTx/>
              <a:buChar char="•"/>
              <a:defRPr/>
            </a:pPr>
            <a:endParaRPr lang="es-ES" sz="2700" u="sng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 eaLnBrk="0" hangingPunct="0">
              <a:spcBef>
                <a:spcPts val="1800"/>
              </a:spcBef>
              <a:buFontTx/>
              <a:buChar char="•"/>
              <a:defRPr/>
            </a:pPr>
            <a:endParaRPr lang="es-ES" sz="2700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990600" lvl="1" indent="-533400">
              <a:spcBef>
                <a:spcPts val="1800"/>
              </a:spcBef>
              <a:buFontTx/>
              <a:buChar char="–"/>
              <a:defRPr/>
            </a:pPr>
            <a:endParaRPr lang="es-ES" sz="2700" kern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18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709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-133351"/>
            <a:ext cx="4572000" cy="736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288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950" y="0"/>
            <a:ext cx="5610225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6464" y="-28201"/>
            <a:ext cx="4932040" cy="74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327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accel="3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512" y="836712"/>
            <a:ext cx="88931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s-ES" sz="2700" kern="0" dirty="0" err="1">
                <a:solidFill>
                  <a:prstClr val="black"/>
                </a:solidFill>
                <a:latin typeface="Calibri" panose="020F0502020204030204" pitchFamily="34" charset="0"/>
              </a:rPr>
              <a:t>Politika</a:t>
            </a:r>
            <a:r>
              <a:rPr lang="es-ES" sz="2700" kern="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s-ES" sz="2700" kern="0" dirty="0" err="1">
                <a:solidFill>
                  <a:prstClr val="black"/>
                </a:solidFill>
                <a:latin typeface="Calibri" panose="020F0502020204030204" pitchFamily="34" charset="0"/>
              </a:rPr>
              <a:t>editoriala</a:t>
            </a:r>
            <a:r>
              <a:rPr lang="es-ES" sz="2700" kern="0" dirty="0">
                <a:solidFill>
                  <a:prstClr val="black"/>
                </a:solidFill>
                <a:latin typeface="Calibri" panose="020F0502020204030204" pitchFamily="34" charset="0"/>
              </a:rPr>
              <a:t>:</a:t>
            </a:r>
          </a:p>
          <a:p>
            <a:pPr eaLnBrk="0" hangingPunct="0">
              <a:spcBef>
                <a:spcPts val="1800"/>
              </a:spcBef>
              <a:defRPr/>
            </a:pPr>
            <a:endParaRPr lang="es-ES" sz="2700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32000" lvl="1">
              <a:spcBef>
                <a:spcPts val="1200"/>
              </a:spcBef>
              <a:defRPr/>
            </a:pPr>
            <a:r>
              <a:rPr lang="eu-ES" sz="2700" dirty="0">
                <a:solidFill>
                  <a:prstClr val="black"/>
                </a:solidFill>
                <a:latin typeface="Calibri" panose="020F0502020204030204" pitchFamily="34" charset="0"/>
              </a:rPr>
              <a:t>4. </a:t>
            </a:r>
            <a:r>
              <a:rPr lang="eu-ES" sz="2700" i="1" dirty="0" err="1">
                <a:solidFill>
                  <a:prstClr val="black"/>
                </a:solidFill>
                <a:latin typeface="Calibri" panose="020F0502020204030204" pitchFamily="34" charset="0"/>
              </a:rPr>
              <a:t>Off</a:t>
            </a:r>
            <a:r>
              <a:rPr lang="eu-ES" sz="2700" i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u-ES" sz="2700" i="1" dirty="0" err="1">
                <a:solidFill>
                  <a:prstClr val="black"/>
                </a:solidFill>
                <a:latin typeface="Calibri" panose="020F0502020204030204" pitchFamily="34" charset="0"/>
              </a:rPr>
              <a:t>the</a:t>
            </a:r>
            <a:r>
              <a:rPr lang="eu-ES" sz="2700" i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u-ES" sz="2700" i="1" dirty="0" err="1">
                <a:solidFill>
                  <a:prstClr val="black"/>
                </a:solidFill>
                <a:latin typeface="Calibri" panose="020F0502020204030204" pitchFamily="34" charset="0"/>
              </a:rPr>
              <a:t>record</a:t>
            </a:r>
            <a:r>
              <a:rPr lang="eu-ES" sz="2700" i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u-ES" sz="2700" dirty="0">
                <a:solidFill>
                  <a:prstClr val="black"/>
                </a:solidFill>
                <a:latin typeface="Calibri" panose="020F0502020204030204" pitchFamily="34" charset="0"/>
              </a:rPr>
              <a:t>ezin da argitaratu BAINA salbuespena? </a:t>
            </a:r>
          </a:p>
          <a:p>
            <a:pPr marL="432000" lvl="1">
              <a:spcBef>
                <a:spcPts val="1200"/>
              </a:spcBef>
              <a:defRPr/>
            </a:pPr>
            <a:endParaRPr lang="eu-ES" sz="27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32000" lvl="1">
              <a:spcBef>
                <a:spcPts val="1200"/>
              </a:spcBef>
              <a:defRPr/>
            </a:pPr>
            <a:r>
              <a:rPr lang="eu-ES" sz="2700" dirty="0">
                <a:solidFill>
                  <a:prstClr val="black"/>
                </a:solidFill>
                <a:latin typeface="Calibri" panose="020F0502020204030204" pitchFamily="34" charset="0"/>
              </a:rPr>
              <a:t>5. Bortxaketa batean edo adingabekoak atxilotuak direnean biktimaren izena ez da agertuko</a:t>
            </a:r>
          </a:p>
          <a:p>
            <a:pPr marL="432000" lvl="1">
              <a:spcBef>
                <a:spcPts val="1200"/>
              </a:spcBef>
              <a:defRPr/>
            </a:pPr>
            <a:endParaRPr lang="eu-ES" sz="27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32000" lvl="1">
              <a:spcBef>
                <a:spcPts val="1200"/>
              </a:spcBef>
              <a:defRPr/>
            </a:pPr>
            <a:endParaRPr lang="es-ES" sz="2700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 eaLnBrk="0" hangingPunct="0">
              <a:spcBef>
                <a:spcPts val="1800"/>
              </a:spcBef>
              <a:buFontTx/>
              <a:buChar char="•"/>
              <a:defRPr/>
            </a:pPr>
            <a:endParaRPr lang="es-ES" sz="2700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 eaLnBrk="0" hangingPunct="0">
              <a:spcBef>
                <a:spcPts val="1800"/>
              </a:spcBef>
              <a:buFontTx/>
              <a:buChar char="•"/>
              <a:defRPr/>
            </a:pPr>
            <a:endParaRPr lang="es-ES" sz="2700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 eaLnBrk="0" hangingPunct="0">
              <a:spcBef>
                <a:spcPts val="1800"/>
              </a:spcBef>
              <a:buFontTx/>
              <a:buChar char="•"/>
              <a:defRPr/>
            </a:pPr>
            <a:endParaRPr lang="es-ES" sz="2700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 eaLnBrk="0" hangingPunct="0">
              <a:spcBef>
                <a:spcPts val="1800"/>
              </a:spcBef>
              <a:buFontTx/>
              <a:buChar char="•"/>
              <a:defRPr/>
            </a:pPr>
            <a:endParaRPr lang="es-ES" sz="2700" u="sng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 eaLnBrk="0" hangingPunct="0">
              <a:spcBef>
                <a:spcPts val="1800"/>
              </a:spcBef>
              <a:buFontTx/>
              <a:buChar char="•"/>
              <a:defRPr/>
            </a:pPr>
            <a:endParaRPr lang="es-ES" sz="2700" kern="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990600" lvl="1" indent="-533400">
              <a:spcBef>
                <a:spcPts val="1800"/>
              </a:spcBef>
              <a:buFontTx/>
              <a:buChar char="–"/>
              <a:defRPr/>
            </a:pPr>
            <a:endParaRPr lang="es-ES" sz="2700" kern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7384"/>
            <a:ext cx="8461127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320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732260"/>
            <a:ext cx="6400800" cy="5793084"/>
          </a:xfrm>
        </p:spPr>
        <p:txBody>
          <a:bodyPr/>
          <a:lstStyle/>
          <a:p>
            <a:pPr algn="ctr"/>
            <a:r>
              <a:rPr lang="es-ES" dirty="0" smtClean="0"/>
              <a:t>ASMAKIZUNA</a:t>
            </a:r>
          </a:p>
          <a:p>
            <a:pPr algn="ctr"/>
            <a:endParaRPr lang="es-ES" dirty="0"/>
          </a:p>
          <a:p>
            <a:r>
              <a:rPr lang="es-ES" dirty="0" smtClean="0"/>
              <a:t>Aita-</a:t>
            </a:r>
            <a:r>
              <a:rPr lang="es-ES" dirty="0" err="1" smtClean="0"/>
              <a:t>semeak</a:t>
            </a:r>
            <a:r>
              <a:rPr lang="es-ES" dirty="0" smtClean="0"/>
              <a:t> </a:t>
            </a:r>
            <a:r>
              <a:rPr lang="es-ES" dirty="0" err="1" smtClean="0"/>
              <a:t>motorrean</a:t>
            </a:r>
            <a:r>
              <a:rPr lang="es-ES" dirty="0" smtClean="0"/>
              <a:t> </a:t>
            </a:r>
            <a:r>
              <a:rPr lang="es-ES" dirty="0" err="1" smtClean="0"/>
              <a:t>doaz</a:t>
            </a:r>
            <a:r>
              <a:rPr lang="es-ES" dirty="0" smtClean="0"/>
              <a:t>. </a:t>
            </a:r>
            <a:r>
              <a:rPr lang="es-ES" dirty="0" err="1" smtClean="0"/>
              <a:t>Istripua</a:t>
            </a:r>
            <a:r>
              <a:rPr lang="es-ES" dirty="0" smtClean="0"/>
              <a:t> izan </a:t>
            </a:r>
            <a:r>
              <a:rPr lang="es-ES" dirty="0" err="1" smtClean="0"/>
              <a:t>dute</a:t>
            </a:r>
            <a:r>
              <a:rPr lang="es-ES" dirty="0" smtClean="0"/>
              <a:t> eta aita </a:t>
            </a:r>
            <a:r>
              <a:rPr lang="es-ES" dirty="0" err="1" smtClean="0"/>
              <a:t>bertan</a:t>
            </a:r>
            <a:r>
              <a:rPr lang="es-ES" dirty="0" smtClean="0"/>
              <a:t> </a:t>
            </a:r>
            <a:r>
              <a:rPr lang="es-ES" dirty="0" err="1" smtClean="0"/>
              <a:t>hiltzen</a:t>
            </a:r>
            <a:r>
              <a:rPr lang="es-ES" dirty="0" smtClean="0"/>
              <a:t> da. </a:t>
            </a:r>
            <a:r>
              <a:rPr lang="es-ES" dirty="0" err="1" smtClean="0"/>
              <a:t>Semea</a:t>
            </a:r>
            <a:r>
              <a:rPr lang="es-ES" dirty="0" smtClean="0"/>
              <a:t> </a:t>
            </a:r>
            <a:r>
              <a:rPr lang="es-ES" dirty="0" err="1" smtClean="0"/>
              <a:t>larri</a:t>
            </a:r>
            <a:r>
              <a:rPr lang="es-ES" dirty="0" smtClean="0"/>
              <a:t> </a:t>
            </a:r>
            <a:r>
              <a:rPr lang="es-ES" dirty="0" err="1" smtClean="0"/>
              <a:t>zaurituta</a:t>
            </a:r>
            <a:r>
              <a:rPr lang="es-ES" dirty="0" smtClean="0"/>
              <a:t> </a:t>
            </a:r>
            <a:r>
              <a:rPr lang="es-ES" dirty="0" err="1" smtClean="0"/>
              <a:t>geratzen</a:t>
            </a:r>
            <a:r>
              <a:rPr lang="es-ES" dirty="0" smtClean="0"/>
              <a:t> da. </a:t>
            </a:r>
            <a:r>
              <a:rPr lang="es-ES" dirty="0" err="1" smtClean="0"/>
              <a:t>Abulantzia</a:t>
            </a:r>
            <a:r>
              <a:rPr lang="es-ES" dirty="0" smtClean="0"/>
              <a:t> </a:t>
            </a:r>
            <a:r>
              <a:rPr lang="es-ES" dirty="0" err="1" smtClean="0"/>
              <a:t>batek</a:t>
            </a:r>
            <a:r>
              <a:rPr lang="es-ES" dirty="0" smtClean="0"/>
              <a:t> </a:t>
            </a:r>
            <a:r>
              <a:rPr lang="es-ES" dirty="0" err="1" smtClean="0"/>
              <a:t>hurbileneko</a:t>
            </a:r>
            <a:r>
              <a:rPr lang="es-ES" dirty="0" smtClean="0"/>
              <a:t> </a:t>
            </a:r>
            <a:r>
              <a:rPr lang="es-ES" dirty="0" err="1" smtClean="0"/>
              <a:t>ospitale</a:t>
            </a:r>
            <a:r>
              <a:rPr lang="es-ES" dirty="0" smtClean="0"/>
              <a:t> batera </a:t>
            </a:r>
            <a:r>
              <a:rPr lang="es-ES" dirty="0" err="1" smtClean="0"/>
              <a:t>eramaten</a:t>
            </a:r>
            <a:r>
              <a:rPr lang="es-ES" dirty="0" smtClean="0"/>
              <a:t> du, eta </a:t>
            </a:r>
            <a:r>
              <a:rPr lang="es-ES" dirty="0" err="1" smtClean="0"/>
              <a:t>denak</a:t>
            </a:r>
            <a:r>
              <a:rPr lang="es-ES" dirty="0" smtClean="0"/>
              <a:t> </a:t>
            </a:r>
            <a:r>
              <a:rPr lang="es-ES" dirty="0" err="1" smtClean="0"/>
              <a:t>hasten</a:t>
            </a:r>
            <a:r>
              <a:rPr lang="es-ES" dirty="0" smtClean="0"/>
              <a:t> </a:t>
            </a:r>
            <a:r>
              <a:rPr lang="es-ES" dirty="0" err="1" smtClean="0"/>
              <a:t>dira</a:t>
            </a:r>
            <a:r>
              <a:rPr lang="es-ES" dirty="0" smtClean="0"/>
              <a:t> </a:t>
            </a:r>
            <a:r>
              <a:rPr lang="es-ES" dirty="0" err="1" smtClean="0"/>
              <a:t>guardiako</a:t>
            </a:r>
            <a:r>
              <a:rPr lang="es-ES" dirty="0" smtClean="0"/>
              <a:t> </a:t>
            </a:r>
            <a:r>
              <a:rPr lang="es-ES" dirty="0" err="1" smtClean="0"/>
              <a:t>zirujauaren</a:t>
            </a:r>
            <a:r>
              <a:rPr lang="es-ES" dirty="0" smtClean="0"/>
              <a:t> </a:t>
            </a:r>
            <a:r>
              <a:rPr lang="es-ES" dirty="0" err="1" smtClean="0"/>
              <a:t>bila</a:t>
            </a:r>
            <a:r>
              <a:rPr lang="es-ES" dirty="0" smtClean="0"/>
              <a:t>. </a:t>
            </a:r>
            <a:r>
              <a:rPr lang="es-ES" dirty="0" err="1" smtClean="0"/>
              <a:t>Zirujauak</a:t>
            </a:r>
            <a:r>
              <a:rPr lang="es-ES" dirty="0" smtClean="0"/>
              <a:t> </a:t>
            </a:r>
            <a:r>
              <a:rPr lang="es-ES" dirty="0" err="1" smtClean="0"/>
              <a:t>oihu</a:t>
            </a:r>
            <a:r>
              <a:rPr lang="es-ES" dirty="0" smtClean="0"/>
              <a:t> </a:t>
            </a:r>
            <a:r>
              <a:rPr lang="es-ES" dirty="0" err="1" smtClean="0"/>
              <a:t>egiten</a:t>
            </a:r>
            <a:r>
              <a:rPr lang="es-ES" dirty="0" smtClean="0"/>
              <a:t> du </a:t>
            </a:r>
            <a:r>
              <a:rPr lang="es-ES" dirty="0" err="1" smtClean="0"/>
              <a:t>gaztea</a:t>
            </a:r>
            <a:r>
              <a:rPr lang="es-ES" dirty="0" smtClean="0"/>
              <a:t> </a:t>
            </a:r>
            <a:r>
              <a:rPr lang="es-ES" dirty="0" err="1" smtClean="0"/>
              <a:t>ikustean</a:t>
            </a:r>
            <a:r>
              <a:rPr lang="es-ES" dirty="0" smtClean="0"/>
              <a:t>: “</a:t>
            </a:r>
            <a:r>
              <a:rPr lang="es-ES" dirty="0" err="1" smtClean="0"/>
              <a:t>Ezin</a:t>
            </a:r>
            <a:r>
              <a:rPr lang="es-ES" dirty="0" smtClean="0"/>
              <a:t> </a:t>
            </a:r>
            <a:r>
              <a:rPr lang="es-ES" dirty="0" err="1" smtClean="0"/>
              <a:t>diot</a:t>
            </a:r>
            <a:r>
              <a:rPr lang="es-ES" dirty="0" smtClean="0"/>
              <a:t> </a:t>
            </a:r>
            <a:r>
              <a:rPr lang="es-ES" dirty="0" err="1" smtClean="0"/>
              <a:t>ebakuntza</a:t>
            </a:r>
            <a:r>
              <a:rPr lang="es-ES" dirty="0" smtClean="0"/>
              <a:t> </a:t>
            </a:r>
            <a:r>
              <a:rPr lang="es-ES" dirty="0" err="1" smtClean="0"/>
              <a:t>egin</a:t>
            </a:r>
            <a:r>
              <a:rPr lang="es-ES" dirty="0" smtClean="0"/>
              <a:t>, </a:t>
            </a:r>
            <a:r>
              <a:rPr lang="es-ES" dirty="0" err="1" smtClean="0"/>
              <a:t>nire</a:t>
            </a:r>
            <a:r>
              <a:rPr lang="es-ES" dirty="0" smtClean="0"/>
              <a:t> </a:t>
            </a:r>
            <a:r>
              <a:rPr lang="es-ES" dirty="0" err="1" smtClean="0"/>
              <a:t>semea</a:t>
            </a:r>
            <a:r>
              <a:rPr lang="es-ES" dirty="0" smtClean="0"/>
              <a:t> da!”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28610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732260"/>
            <a:ext cx="6400800" cy="5361036"/>
          </a:xfrm>
        </p:spPr>
        <p:txBody>
          <a:bodyPr/>
          <a:lstStyle/>
          <a:p>
            <a:pPr algn="ctr"/>
            <a:endParaRPr lang="es-ES" b="1" u="sng" dirty="0" smtClean="0"/>
          </a:p>
          <a:p>
            <a:pPr algn="ctr"/>
            <a:r>
              <a:rPr lang="es-ES" b="1" u="sng" dirty="0" smtClean="0"/>
              <a:t>AMA DA, JAKINA!</a:t>
            </a:r>
          </a:p>
          <a:p>
            <a:pPr algn="ctr"/>
            <a:r>
              <a:rPr lang="es-ES" b="1" dirty="0" smtClean="0"/>
              <a:t>(eta </a:t>
            </a:r>
            <a:r>
              <a:rPr lang="es-ES" b="1" dirty="0" err="1" smtClean="0"/>
              <a:t>egun</a:t>
            </a:r>
            <a:r>
              <a:rPr lang="es-ES" b="1" dirty="0" smtClean="0"/>
              <a:t> </a:t>
            </a:r>
            <a:r>
              <a:rPr lang="es-ES" b="1" dirty="0" err="1" smtClean="0"/>
              <a:t>beste</a:t>
            </a:r>
            <a:r>
              <a:rPr lang="es-ES" b="1" dirty="0" smtClean="0"/>
              <a:t> </a:t>
            </a:r>
            <a:r>
              <a:rPr lang="es-ES" b="1" dirty="0" err="1" smtClean="0"/>
              <a:t>aukera</a:t>
            </a:r>
            <a:r>
              <a:rPr lang="es-ES" b="1" dirty="0" smtClean="0"/>
              <a:t> </a:t>
            </a:r>
            <a:r>
              <a:rPr lang="es-ES" b="1" dirty="0" err="1" smtClean="0"/>
              <a:t>batzuk</a:t>
            </a:r>
            <a:r>
              <a:rPr lang="es-ES" b="1" dirty="0" smtClean="0"/>
              <a:t> </a:t>
            </a:r>
            <a:r>
              <a:rPr lang="es-ES" b="1" dirty="0" err="1" smtClean="0"/>
              <a:t>zalbadu</a:t>
            </a:r>
            <a:r>
              <a:rPr lang="es-ES" b="1" dirty="0" smtClean="0"/>
              <a:t> </a:t>
            </a:r>
            <a:r>
              <a:rPr lang="es-ES" b="1" dirty="0" err="1" smtClean="0"/>
              <a:t>dira</a:t>
            </a:r>
            <a:r>
              <a:rPr lang="es-ES" b="1" dirty="0" smtClean="0"/>
              <a:t>)</a:t>
            </a:r>
          </a:p>
          <a:p>
            <a:pPr algn="ctr"/>
            <a:endParaRPr lang="es-ES" b="1" dirty="0"/>
          </a:p>
          <a:p>
            <a:pPr algn="ctr"/>
            <a:endParaRPr lang="es-ES" b="1" dirty="0" smtClean="0"/>
          </a:p>
          <a:p>
            <a:pPr marL="45720" indent="0" algn="ctr">
              <a:buNone/>
            </a:pPr>
            <a:r>
              <a:rPr lang="es-ES" i="1" dirty="0" smtClean="0"/>
              <a:t>Álvaro García </a:t>
            </a:r>
            <a:r>
              <a:rPr lang="es-ES" i="1" dirty="0" err="1" smtClean="0"/>
              <a:t>Messeger</a:t>
            </a:r>
            <a:r>
              <a:rPr lang="es-ES" i="1" dirty="0" smtClean="0"/>
              <a:t>, ‘Lenguaje y discriminación sexual’, </a:t>
            </a:r>
            <a:r>
              <a:rPr lang="es-ES" i="1" dirty="0" err="1" smtClean="0"/>
              <a:t>Bartzelona</a:t>
            </a:r>
            <a:r>
              <a:rPr lang="es-ES" i="1" dirty="0" smtClean="0"/>
              <a:t>, 1977</a:t>
            </a:r>
            <a:endParaRPr lang="es-ES" i="1" dirty="0"/>
          </a:p>
          <a:p>
            <a:pPr algn="ctr"/>
            <a:endParaRPr lang="es-ES" b="1" dirty="0" smtClean="0"/>
          </a:p>
          <a:p>
            <a:pPr algn="ctr"/>
            <a:endParaRPr lang="es-ES" b="1" dirty="0"/>
          </a:p>
          <a:p>
            <a:pPr algn="ctr"/>
            <a:endParaRPr lang="es-ES" b="1" dirty="0" smtClean="0"/>
          </a:p>
          <a:p>
            <a:pPr algn="ctr"/>
            <a:endParaRPr lang="es-ES" b="1" dirty="0"/>
          </a:p>
          <a:p>
            <a:pPr algn="ctr"/>
            <a:endParaRPr lang="es-ES" b="1" dirty="0" smtClean="0"/>
          </a:p>
          <a:p>
            <a:pPr algn="ctr"/>
            <a:endParaRPr lang="es-ES" b="1" dirty="0"/>
          </a:p>
          <a:p>
            <a:pPr algn="ctr"/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xmlns="" val="284079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732260"/>
            <a:ext cx="6400800" cy="5433044"/>
          </a:xfrm>
        </p:spPr>
        <p:txBody>
          <a:bodyPr>
            <a:normAutofit fontScale="92500" lnSpcReduction="10000"/>
          </a:bodyPr>
          <a:lstStyle/>
          <a:p>
            <a:r>
              <a:rPr lang="es-ES" sz="2600" b="1" dirty="0" smtClean="0"/>
              <a:t>Estilo </a:t>
            </a:r>
            <a:r>
              <a:rPr lang="es-ES" sz="2600" b="1" dirty="0" err="1" smtClean="0"/>
              <a:t>liburua</a:t>
            </a:r>
            <a:r>
              <a:rPr lang="es-ES" sz="2600" b="1" dirty="0" smtClean="0"/>
              <a:t>: </a:t>
            </a:r>
            <a:r>
              <a:rPr lang="es-ES" dirty="0" smtClean="0"/>
              <a:t>Era </a:t>
            </a:r>
            <a:r>
              <a:rPr lang="es-ES" dirty="0" err="1" smtClean="0"/>
              <a:t>guztietako</a:t>
            </a:r>
            <a:r>
              <a:rPr lang="es-ES" dirty="0" smtClean="0"/>
              <a:t> </a:t>
            </a:r>
            <a:r>
              <a:rPr lang="es-ES" dirty="0" err="1" smtClean="0"/>
              <a:t>argitalpenen</a:t>
            </a:r>
            <a:r>
              <a:rPr lang="es-ES" dirty="0" smtClean="0"/>
              <a:t> </a:t>
            </a:r>
            <a:r>
              <a:rPr lang="es-ES" dirty="0" err="1" smtClean="0"/>
              <a:t>idazketarako</a:t>
            </a:r>
            <a:r>
              <a:rPr lang="es-ES" dirty="0" smtClean="0"/>
              <a:t> eta </a:t>
            </a:r>
            <a:r>
              <a:rPr lang="es-ES" dirty="0" err="1" smtClean="0"/>
              <a:t>diseinurako</a:t>
            </a:r>
            <a:r>
              <a:rPr lang="es-ES" dirty="0" smtClean="0"/>
              <a:t> </a:t>
            </a:r>
            <a:r>
              <a:rPr lang="es-ES" dirty="0" err="1" smtClean="0"/>
              <a:t>arau</a:t>
            </a:r>
            <a:r>
              <a:rPr lang="es-ES" dirty="0" smtClean="0"/>
              <a:t> </a:t>
            </a:r>
            <a:r>
              <a:rPr lang="es-ES" dirty="0" err="1" smtClean="0"/>
              <a:t>sortak</a:t>
            </a:r>
            <a:r>
              <a:rPr lang="es-ES" dirty="0" smtClean="0"/>
              <a:t> </a:t>
            </a:r>
            <a:r>
              <a:rPr lang="es-ES" dirty="0" err="1" smtClean="0"/>
              <a:t>dira</a:t>
            </a:r>
            <a:r>
              <a:rPr lang="es-ES" dirty="0" smtClean="0"/>
              <a:t>. Izan </a:t>
            </a:r>
            <a:r>
              <a:rPr lang="es-ES" dirty="0" err="1" smtClean="0"/>
              <a:t>daitezke</a:t>
            </a:r>
            <a:r>
              <a:rPr lang="es-ES" dirty="0" smtClean="0"/>
              <a:t> </a:t>
            </a:r>
            <a:r>
              <a:rPr lang="es-ES" dirty="0" err="1" smtClean="0"/>
              <a:t>erabilera</a:t>
            </a:r>
            <a:r>
              <a:rPr lang="es-ES" dirty="0" smtClean="0"/>
              <a:t>  </a:t>
            </a:r>
            <a:r>
              <a:rPr lang="es-ES" dirty="0" err="1" smtClean="0"/>
              <a:t>orokorrekoak</a:t>
            </a:r>
            <a:r>
              <a:rPr lang="es-ES" dirty="0" smtClean="0"/>
              <a:t> </a:t>
            </a:r>
            <a:r>
              <a:rPr lang="es-ES" dirty="0" err="1" smtClean="0"/>
              <a:t>zein</a:t>
            </a:r>
            <a:r>
              <a:rPr lang="es-ES" dirty="0" smtClean="0"/>
              <a:t> arlo </a:t>
            </a:r>
            <a:r>
              <a:rPr lang="es-ES" dirty="0" err="1" smtClean="0"/>
              <a:t>jakin</a:t>
            </a:r>
            <a:r>
              <a:rPr lang="es-ES" dirty="0" smtClean="0"/>
              <a:t> eta </a:t>
            </a:r>
            <a:r>
              <a:rPr lang="es-ES" dirty="0" err="1" smtClean="0"/>
              <a:t>espezifikoetakoak</a:t>
            </a:r>
            <a:r>
              <a:rPr lang="es-ES" dirty="0" smtClean="0"/>
              <a:t>.</a:t>
            </a:r>
          </a:p>
          <a:p>
            <a:r>
              <a:rPr lang="es-ES" dirty="0" smtClean="0"/>
              <a:t>Estilo </a:t>
            </a:r>
            <a:r>
              <a:rPr lang="es-ES" dirty="0" err="1" smtClean="0"/>
              <a:t>liburuen</a:t>
            </a:r>
            <a:r>
              <a:rPr lang="es-ES" dirty="0" smtClean="0"/>
              <a:t> </a:t>
            </a:r>
            <a:r>
              <a:rPr lang="es-ES" dirty="0" err="1" smtClean="0"/>
              <a:t>egitekoa</a:t>
            </a:r>
            <a:r>
              <a:rPr lang="es-ES" dirty="0" smtClean="0"/>
              <a:t> estilo </a:t>
            </a:r>
            <a:r>
              <a:rPr lang="es-ES" dirty="0" err="1" smtClean="0"/>
              <a:t>bat</a:t>
            </a:r>
            <a:r>
              <a:rPr lang="es-ES" dirty="0" smtClean="0"/>
              <a:t> </a:t>
            </a:r>
            <a:r>
              <a:rPr lang="es-ES" dirty="0" err="1" smtClean="0"/>
              <a:t>ezartzea</a:t>
            </a:r>
            <a:r>
              <a:rPr lang="es-ES" dirty="0" smtClean="0"/>
              <a:t> da, </a:t>
            </a:r>
            <a:r>
              <a:rPr lang="es-ES" dirty="0" err="1" smtClean="0"/>
              <a:t>zeinak</a:t>
            </a:r>
            <a:r>
              <a:rPr lang="es-ES" dirty="0" smtClean="0"/>
              <a:t> </a:t>
            </a:r>
            <a:r>
              <a:rPr lang="es-ES" dirty="0" err="1" smtClean="0"/>
              <a:t>komunikazio</a:t>
            </a:r>
            <a:r>
              <a:rPr lang="es-ES" dirty="0" smtClean="0"/>
              <a:t> </a:t>
            </a:r>
            <a:r>
              <a:rPr lang="es-ES" dirty="0" err="1" smtClean="0"/>
              <a:t>ahalmena</a:t>
            </a:r>
            <a:r>
              <a:rPr lang="es-ES" dirty="0" smtClean="0"/>
              <a:t> </a:t>
            </a:r>
            <a:r>
              <a:rPr lang="es-ES" dirty="0" err="1" smtClean="0"/>
              <a:t>handitzea</a:t>
            </a:r>
            <a:r>
              <a:rPr lang="es-ES" dirty="0" smtClean="0"/>
              <a:t> </a:t>
            </a:r>
            <a:r>
              <a:rPr lang="es-ES" dirty="0" err="1" smtClean="0"/>
              <a:t>duen</a:t>
            </a:r>
            <a:r>
              <a:rPr lang="es-ES" dirty="0" smtClean="0"/>
              <a:t> </a:t>
            </a:r>
            <a:r>
              <a:rPr lang="es-ES" dirty="0" err="1" smtClean="0"/>
              <a:t>helburu</a:t>
            </a:r>
            <a:r>
              <a:rPr lang="es-ES" dirty="0" smtClean="0"/>
              <a:t>. </a:t>
            </a:r>
            <a:r>
              <a:rPr lang="es-ES" dirty="0" err="1" smtClean="0"/>
              <a:t>Praktika</a:t>
            </a:r>
            <a:r>
              <a:rPr lang="es-ES" dirty="0" smtClean="0"/>
              <a:t> </a:t>
            </a:r>
            <a:r>
              <a:rPr lang="es-ES" dirty="0" err="1" smtClean="0"/>
              <a:t>komun</a:t>
            </a:r>
            <a:r>
              <a:rPr lang="es-ES" dirty="0" smtClean="0"/>
              <a:t> </a:t>
            </a:r>
            <a:r>
              <a:rPr lang="es-ES" dirty="0" err="1" smtClean="0"/>
              <a:t>batzuk</a:t>
            </a:r>
            <a:r>
              <a:rPr lang="es-ES" dirty="0" smtClean="0"/>
              <a:t> </a:t>
            </a:r>
            <a:r>
              <a:rPr lang="es-ES" dirty="0" err="1" smtClean="0"/>
              <a:t>bultzatuko</a:t>
            </a:r>
            <a:r>
              <a:rPr lang="es-ES" dirty="0" smtClean="0"/>
              <a:t> </a:t>
            </a:r>
            <a:r>
              <a:rPr lang="es-ES" dirty="0" err="1" smtClean="0"/>
              <a:t>ditu</a:t>
            </a:r>
            <a:r>
              <a:rPr lang="es-ES" dirty="0" smtClean="0"/>
              <a:t> </a:t>
            </a:r>
            <a:r>
              <a:rPr lang="es-ES" dirty="0" err="1" smtClean="0"/>
              <a:t>hizkuntzaren</a:t>
            </a:r>
            <a:r>
              <a:rPr lang="es-ES" dirty="0" smtClean="0"/>
              <a:t> </a:t>
            </a:r>
            <a:r>
              <a:rPr lang="es-ES" dirty="0" err="1" smtClean="0"/>
              <a:t>erabilera</a:t>
            </a:r>
            <a:r>
              <a:rPr lang="es-ES" dirty="0" smtClean="0"/>
              <a:t> eta </a:t>
            </a:r>
            <a:r>
              <a:rPr lang="es-ES" dirty="0" err="1" smtClean="0"/>
              <a:t>joskeran</a:t>
            </a:r>
            <a:r>
              <a:rPr lang="es-ES" dirty="0" smtClean="0"/>
              <a:t>, </a:t>
            </a:r>
            <a:r>
              <a:rPr lang="es-ES" dirty="0" err="1" smtClean="0"/>
              <a:t>ortografian</a:t>
            </a:r>
            <a:r>
              <a:rPr lang="es-ES" dirty="0" smtClean="0"/>
              <a:t>, tipografían eta </a:t>
            </a:r>
            <a:r>
              <a:rPr lang="es-ES" dirty="0" err="1" smtClean="0"/>
              <a:t>diseinuan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Jokabide</a:t>
            </a:r>
            <a:r>
              <a:rPr lang="es-ES" dirty="0" smtClean="0"/>
              <a:t> </a:t>
            </a:r>
            <a:r>
              <a:rPr lang="es-ES" dirty="0" err="1" smtClean="0"/>
              <a:t>etikoei</a:t>
            </a:r>
            <a:r>
              <a:rPr lang="es-ES" dirty="0" smtClean="0"/>
              <a:t> </a:t>
            </a:r>
            <a:r>
              <a:rPr lang="es-ES" dirty="0" err="1" smtClean="0"/>
              <a:t>buruzko</a:t>
            </a:r>
            <a:r>
              <a:rPr lang="es-ES" dirty="0" smtClean="0"/>
              <a:t> </a:t>
            </a:r>
            <a:r>
              <a:rPr lang="es-ES" dirty="0" err="1" smtClean="0"/>
              <a:t>atalak</a:t>
            </a:r>
            <a:r>
              <a:rPr lang="es-ES" dirty="0" smtClean="0"/>
              <a:t> </a:t>
            </a:r>
            <a:r>
              <a:rPr lang="es-ES" dirty="0" err="1" smtClean="0"/>
              <a:t>izaten</a:t>
            </a:r>
            <a:r>
              <a:rPr lang="es-ES" dirty="0" smtClean="0"/>
              <a:t> </a:t>
            </a:r>
            <a:r>
              <a:rPr lang="es-ES" dirty="0" err="1" smtClean="0"/>
              <a:t>dituzte</a:t>
            </a:r>
            <a:r>
              <a:rPr lang="es-ES" dirty="0" smtClean="0"/>
              <a:t> </a:t>
            </a:r>
            <a:r>
              <a:rPr lang="es-ES" dirty="0" err="1" smtClean="0"/>
              <a:t>askotan</a:t>
            </a:r>
            <a:r>
              <a:rPr lang="es-ES" dirty="0" smtClean="0"/>
              <a:t>, </a:t>
            </a:r>
            <a:r>
              <a:rPr lang="es-ES" dirty="0" err="1" smtClean="0"/>
              <a:t>bai</a:t>
            </a:r>
            <a:r>
              <a:rPr lang="es-ES" dirty="0" smtClean="0"/>
              <a:t> arlo </a:t>
            </a:r>
            <a:r>
              <a:rPr lang="es-ES" dirty="0" err="1" smtClean="0"/>
              <a:t>akademikokoek</a:t>
            </a:r>
            <a:r>
              <a:rPr lang="es-ES" dirty="0" smtClean="0"/>
              <a:t>, </a:t>
            </a:r>
            <a:r>
              <a:rPr lang="es-ES" dirty="0" err="1" smtClean="0"/>
              <a:t>bai</a:t>
            </a:r>
            <a:r>
              <a:rPr lang="es-ES" dirty="0" smtClean="0"/>
              <a:t> </a:t>
            </a:r>
            <a:r>
              <a:rPr lang="es-ES" dirty="0" err="1" smtClean="0"/>
              <a:t>teknikoek</a:t>
            </a:r>
            <a:r>
              <a:rPr lang="es-ES" dirty="0" smtClean="0"/>
              <a:t>, </a:t>
            </a:r>
            <a:r>
              <a:rPr lang="es-ES" dirty="0" err="1" smtClean="0"/>
              <a:t>bai</a:t>
            </a:r>
            <a:r>
              <a:rPr lang="es-ES" dirty="0" smtClean="0"/>
              <a:t> </a:t>
            </a:r>
            <a:r>
              <a:rPr lang="es-ES" dirty="0" err="1" smtClean="0"/>
              <a:t>kazetaritzakoek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Kazetaritzakoak</a:t>
            </a:r>
            <a:r>
              <a:rPr lang="es-ES" dirty="0" smtClean="0"/>
              <a:t> oso </a:t>
            </a:r>
            <a:r>
              <a:rPr lang="es-ES" dirty="0" err="1" smtClean="0"/>
              <a:t>ezagunak</a:t>
            </a:r>
            <a:r>
              <a:rPr lang="es-ES" dirty="0" smtClean="0"/>
              <a:t> </a:t>
            </a:r>
            <a:r>
              <a:rPr lang="es-ES" dirty="0" err="1" smtClean="0"/>
              <a:t>dira</a:t>
            </a:r>
            <a:r>
              <a:rPr lang="es-ES" dirty="0" smtClean="0"/>
              <a:t>, </a:t>
            </a:r>
            <a:r>
              <a:rPr lang="es-ES" dirty="0" err="1" smtClean="0"/>
              <a:t>baina</a:t>
            </a:r>
            <a:r>
              <a:rPr lang="es-ES" dirty="0" smtClean="0"/>
              <a:t> </a:t>
            </a:r>
            <a:r>
              <a:rPr lang="es-ES" dirty="0" err="1" smtClean="0"/>
              <a:t>beste</a:t>
            </a:r>
            <a:r>
              <a:rPr lang="es-ES" dirty="0" smtClean="0"/>
              <a:t> </a:t>
            </a:r>
            <a:r>
              <a:rPr lang="es-ES" dirty="0" err="1" smtClean="0"/>
              <a:t>hainbat</a:t>
            </a:r>
            <a:r>
              <a:rPr lang="es-ES" dirty="0" smtClean="0"/>
              <a:t> </a:t>
            </a:r>
            <a:r>
              <a:rPr lang="es-ES" dirty="0" err="1" smtClean="0"/>
              <a:t>arlotan</a:t>
            </a:r>
            <a:r>
              <a:rPr lang="es-ES" dirty="0" smtClean="0"/>
              <a:t> ere </a:t>
            </a:r>
            <a:r>
              <a:rPr lang="es-ES" dirty="0" err="1" smtClean="0"/>
              <a:t>badira</a:t>
            </a:r>
            <a:r>
              <a:rPr lang="es-ES" dirty="0" smtClean="0"/>
              <a:t> (</a:t>
            </a:r>
            <a:r>
              <a:rPr lang="es-ES" dirty="0" err="1" smtClean="0"/>
              <a:t>akademian</a:t>
            </a:r>
            <a:r>
              <a:rPr lang="es-ES" dirty="0" smtClean="0"/>
              <a:t>, </a:t>
            </a:r>
            <a:r>
              <a:rPr lang="es-ES" dirty="0" err="1" smtClean="0"/>
              <a:t>medizinan</a:t>
            </a:r>
            <a:r>
              <a:rPr lang="es-ES" dirty="0" smtClean="0"/>
              <a:t>, </a:t>
            </a:r>
            <a:r>
              <a:rPr lang="es-ES" dirty="0" err="1" smtClean="0"/>
              <a:t>legelaritzan</a:t>
            </a:r>
            <a:r>
              <a:rPr lang="es-ES" dirty="0" smtClean="0"/>
              <a:t>, </a:t>
            </a:r>
            <a:r>
              <a:rPr lang="es-ES" dirty="0" err="1" smtClean="0"/>
              <a:t>instituzioetan</a:t>
            </a:r>
            <a:r>
              <a:rPr lang="es-ES" dirty="0" smtClean="0"/>
              <a:t>…). </a:t>
            </a:r>
            <a:r>
              <a:rPr lang="es-ES" dirty="0" err="1" smtClean="0"/>
              <a:t>Haietako</a:t>
            </a:r>
            <a:r>
              <a:rPr lang="es-ES" dirty="0" smtClean="0"/>
              <a:t> </a:t>
            </a:r>
            <a:r>
              <a:rPr lang="es-ES" dirty="0" err="1" smtClean="0"/>
              <a:t>zenbait</a:t>
            </a:r>
            <a:r>
              <a:rPr lang="es-ES" dirty="0" smtClean="0"/>
              <a:t>  </a:t>
            </a:r>
            <a:r>
              <a:rPr lang="es-ES" dirty="0" err="1" smtClean="0"/>
              <a:t>erreferentziako</a:t>
            </a:r>
            <a:r>
              <a:rPr lang="es-ES" dirty="0" smtClean="0"/>
              <a:t> </a:t>
            </a:r>
            <a:r>
              <a:rPr lang="es-ES" dirty="0" err="1" smtClean="0"/>
              <a:t>bihurtu</a:t>
            </a:r>
            <a:r>
              <a:rPr lang="es-ES" dirty="0" smtClean="0"/>
              <a:t> </a:t>
            </a:r>
            <a:r>
              <a:rPr lang="es-ES" dirty="0" err="1" smtClean="0"/>
              <a:t>dira</a:t>
            </a:r>
            <a:r>
              <a:rPr lang="es-ES" dirty="0" smtClean="0"/>
              <a:t>, eta </a:t>
            </a:r>
            <a:r>
              <a:rPr lang="es-ES" dirty="0" err="1" smtClean="0"/>
              <a:t>puliko</a:t>
            </a:r>
            <a:r>
              <a:rPr lang="es-ES" dirty="0" smtClean="0"/>
              <a:t> </a:t>
            </a:r>
            <a:r>
              <a:rPr lang="es-ES" dirty="0" err="1" smtClean="0"/>
              <a:t>orokorrak</a:t>
            </a:r>
            <a:r>
              <a:rPr lang="es-ES" dirty="0" smtClean="0"/>
              <a:t> </a:t>
            </a:r>
            <a:r>
              <a:rPr lang="es-ES" dirty="0" err="1" smtClean="0"/>
              <a:t>erabiltzen</a:t>
            </a:r>
            <a:r>
              <a:rPr lang="es-ES" dirty="0" smtClean="0"/>
              <a:t> </a:t>
            </a:r>
            <a:r>
              <a:rPr lang="es-ES" dirty="0" err="1" smtClean="0"/>
              <a:t>ditu</a:t>
            </a:r>
            <a:r>
              <a:rPr lang="es-ES" dirty="0" smtClean="0"/>
              <a:t> </a:t>
            </a:r>
            <a:r>
              <a:rPr lang="es-ES" dirty="0" err="1" smtClean="0"/>
              <a:t>idazketarako</a:t>
            </a:r>
            <a:r>
              <a:rPr lang="es-ES" dirty="0" smtClean="0"/>
              <a:t> </a:t>
            </a:r>
            <a:r>
              <a:rPr lang="es-ES" dirty="0" err="1" smtClean="0"/>
              <a:t>gida</a:t>
            </a:r>
            <a:r>
              <a:rPr lang="es-ES" dirty="0" smtClean="0"/>
              <a:t> </a:t>
            </a:r>
            <a:r>
              <a:rPr lang="es-ES" dirty="0" err="1" smtClean="0"/>
              <a:t>gisa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575132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732260"/>
            <a:ext cx="6400800" cy="5505052"/>
          </a:xfrm>
        </p:spPr>
        <p:txBody>
          <a:bodyPr>
            <a:normAutofit/>
          </a:bodyPr>
          <a:lstStyle/>
          <a:p>
            <a:endParaRPr lang="es-ES" sz="2400" b="1" dirty="0" smtClean="0"/>
          </a:p>
          <a:p>
            <a:endParaRPr lang="es-ES" sz="2400" b="1" dirty="0"/>
          </a:p>
          <a:p>
            <a:endParaRPr lang="es-ES" sz="2400" b="1" dirty="0" smtClean="0"/>
          </a:p>
          <a:p>
            <a:r>
              <a:rPr lang="es-ES" sz="2400" b="1" dirty="0" err="1" smtClean="0"/>
              <a:t>Kazetaritzakoa</a:t>
            </a:r>
            <a:r>
              <a:rPr lang="es-ES" sz="2400" b="1" dirty="0" smtClean="0"/>
              <a:t>, </a:t>
            </a:r>
            <a:r>
              <a:rPr lang="es-ES" sz="2400" b="1" dirty="0" err="1" smtClean="0"/>
              <a:t>hizkuntza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kolektiboa</a:t>
            </a:r>
            <a:r>
              <a:rPr lang="es-ES" sz="2400" b="1" dirty="0" smtClean="0"/>
              <a:t> da</a:t>
            </a:r>
          </a:p>
          <a:p>
            <a:r>
              <a:rPr lang="es-ES" sz="2400" dirty="0" smtClean="0"/>
              <a:t>-</a:t>
            </a:r>
            <a:r>
              <a:rPr lang="es-ES" sz="2400" dirty="0" err="1" smtClean="0"/>
              <a:t>Mundu</a:t>
            </a:r>
            <a:r>
              <a:rPr lang="es-ES" sz="2400" dirty="0" smtClean="0"/>
              <a:t> </a:t>
            </a:r>
            <a:r>
              <a:rPr lang="es-ES" sz="2400" dirty="0" err="1" smtClean="0"/>
              <a:t>ikuskera</a:t>
            </a:r>
            <a:r>
              <a:rPr lang="es-ES" sz="2400" dirty="0" smtClean="0"/>
              <a:t> </a:t>
            </a:r>
            <a:r>
              <a:rPr lang="es-ES" sz="2400" dirty="0" err="1" smtClean="0"/>
              <a:t>bat</a:t>
            </a:r>
            <a:r>
              <a:rPr lang="es-ES" sz="2400" dirty="0" smtClean="0"/>
              <a:t> </a:t>
            </a:r>
            <a:r>
              <a:rPr lang="es-ES" sz="2400" dirty="0" err="1" smtClean="0"/>
              <a:t>eman</a:t>
            </a:r>
            <a:r>
              <a:rPr lang="es-ES" sz="2400" dirty="0" smtClean="0"/>
              <a:t> </a:t>
            </a:r>
            <a:r>
              <a:rPr lang="es-ES" sz="2400" dirty="0" err="1" smtClean="0"/>
              <a:t>nahi</a:t>
            </a:r>
            <a:r>
              <a:rPr lang="es-ES" sz="2400" dirty="0" smtClean="0"/>
              <a:t> da, eta </a:t>
            </a:r>
            <a:r>
              <a:rPr lang="es-ES" sz="2400" dirty="0" err="1" smtClean="0"/>
              <a:t>horretarako</a:t>
            </a:r>
            <a:r>
              <a:rPr lang="es-ES" sz="2400" dirty="0" smtClean="0"/>
              <a:t> </a:t>
            </a:r>
            <a:r>
              <a:rPr lang="es-ES" sz="2400" dirty="0" err="1" smtClean="0"/>
              <a:t>hizkuntza</a:t>
            </a:r>
            <a:r>
              <a:rPr lang="es-ES" sz="2400" dirty="0" smtClean="0"/>
              <a:t> estilo </a:t>
            </a:r>
            <a:r>
              <a:rPr lang="es-ES" sz="2400" dirty="0" err="1" smtClean="0"/>
              <a:t>jakin</a:t>
            </a:r>
            <a:r>
              <a:rPr lang="es-ES" sz="2400" dirty="0" smtClean="0"/>
              <a:t> </a:t>
            </a:r>
            <a:r>
              <a:rPr lang="es-ES" sz="2400" dirty="0" err="1" smtClean="0"/>
              <a:t>bat</a:t>
            </a:r>
            <a:r>
              <a:rPr lang="es-ES" sz="2400" dirty="0" smtClean="0"/>
              <a:t> </a:t>
            </a:r>
            <a:r>
              <a:rPr lang="es-ES" sz="2400" dirty="0" err="1" smtClean="0"/>
              <a:t>beharko</a:t>
            </a:r>
            <a:r>
              <a:rPr lang="es-ES" sz="2400" dirty="0" smtClean="0"/>
              <a:t> da</a:t>
            </a:r>
          </a:p>
          <a:p>
            <a:endParaRPr lang="es-ES" sz="2400" dirty="0"/>
          </a:p>
          <a:p>
            <a:r>
              <a:rPr lang="es-ES" sz="2400" dirty="0" smtClean="0"/>
              <a:t>-</a:t>
            </a:r>
            <a:r>
              <a:rPr lang="es-ES" sz="2400" dirty="0" err="1" smtClean="0"/>
              <a:t>Testuak</a:t>
            </a:r>
            <a:r>
              <a:rPr lang="es-ES" sz="2400" dirty="0"/>
              <a:t> </a:t>
            </a:r>
            <a:r>
              <a:rPr lang="es-ES" sz="2400" dirty="0" err="1" smtClean="0"/>
              <a:t>sinadura</a:t>
            </a:r>
            <a:r>
              <a:rPr lang="es-ES" sz="2400" dirty="0" smtClean="0"/>
              <a:t> </a:t>
            </a:r>
            <a:r>
              <a:rPr lang="es-ES" sz="2400" dirty="0" err="1" smtClean="0"/>
              <a:t>bakarra</a:t>
            </a:r>
            <a:r>
              <a:rPr lang="es-ES" sz="2400" dirty="0" smtClean="0"/>
              <a:t> </a:t>
            </a:r>
            <a:r>
              <a:rPr lang="es-ES" sz="2400" dirty="0" err="1" smtClean="0"/>
              <a:t>duen</a:t>
            </a:r>
            <a:r>
              <a:rPr lang="es-ES" sz="2400" dirty="0" smtClean="0"/>
              <a:t> </a:t>
            </a:r>
            <a:r>
              <a:rPr lang="es-ES" sz="2400" dirty="0" err="1" smtClean="0"/>
              <a:t>arren</a:t>
            </a:r>
            <a:r>
              <a:rPr lang="es-ES" sz="2400" dirty="0" smtClean="0"/>
              <a:t> </a:t>
            </a:r>
            <a:r>
              <a:rPr lang="es-ES" sz="2400" dirty="0" err="1" smtClean="0"/>
              <a:t>talde</a:t>
            </a:r>
            <a:r>
              <a:rPr lang="es-ES" sz="2400" dirty="0" smtClean="0"/>
              <a:t> </a:t>
            </a:r>
            <a:r>
              <a:rPr lang="es-ES" sz="2400" dirty="0" err="1" smtClean="0"/>
              <a:t>ekoizpen</a:t>
            </a:r>
            <a:r>
              <a:rPr lang="es-ES" sz="2400" dirty="0" smtClean="0"/>
              <a:t> </a:t>
            </a:r>
            <a:r>
              <a:rPr lang="es-ES" sz="2400" dirty="0" err="1" smtClean="0"/>
              <a:t>bat</a:t>
            </a:r>
            <a:r>
              <a:rPr lang="es-ES" sz="2400" dirty="0" smtClean="0"/>
              <a:t> da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xmlns="" val="274153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732260"/>
            <a:ext cx="6400800" cy="4856980"/>
          </a:xfrm>
        </p:spPr>
        <p:txBody>
          <a:bodyPr/>
          <a:lstStyle/>
          <a:p>
            <a:r>
              <a:rPr lang="es-ES" dirty="0" err="1" smtClean="0"/>
              <a:t>Herrialde</a:t>
            </a:r>
            <a:r>
              <a:rPr lang="es-ES" dirty="0" smtClean="0"/>
              <a:t> </a:t>
            </a:r>
            <a:r>
              <a:rPr lang="es-ES" dirty="0" err="1" smtClean="0"/>
              <a:t>anglosaxoietan</a:t>
            </a:r>
            <a:r>
              <a:rPr lang="es-ES" dirty="0" smtClean="0"/>
              <a:t> </a:t>
            </a:r>
            <a:r>
              <a:rPr lang="es-ES" dirty="0" err="1" smtClean="0"/>
              <a:t>hasi</a:t>
            </a:r>
            <a:r>
              <a:rPr lang="es-ES" dirty="0" smtClean="0"/>
              <a:t> </a:t>
            </a:r>
            <a:r>
              <a:rPr lang="es-ES" dirty="0" err="1" smtClean="0"/>
              <a:t>ziren</a:t>
            </a:r>
            <a:r>
              <a:rPr lang="es-ES" dirty="0" smtClean="0"/>
              <a:t> </a:t>
            </a:r>
            <a:r>
              <a:rPr lang="es-ES" dirty="0" err="1" smtClean="0"/>
              <a:t>zabaltzen</a:t>
            </a:r>
            <a:r>
              <a:rPr lang="es-ES" dirty="0" smtClean="0"/>
              <a:t>, 2. </a:t>
            </a:r>
            <a:r>
              <a:rPr lang="es-ES" dirty="0" err="1" smtClean="0"/>
              <a:t>Mundu</a:t>
            </a:r>
            <a:r>
              <a:rPr lang="es-ES" dirty="0" smtClean="0"/>
              <a:t> </a:t>
            </a:r>
            <a:r>
              <a:rPr lang="es-ES" dirty="0" err="1" smtClean="0"/>
              <a:t>Gerraren</a:t>
            </a:r>
            <a:r>
              <a:rPr lang="es-ES" dirty="0" smtClean="0"/>
              <a:t> </a:t>
            </a:r>
            <a:r>
              <a:rPr lang="es-ES" dirty="0" err="1" smtClean="0"/>
              <a:t>ostean</a:t>
            </a:r>
            <a:r>
              <a:rPr lang="es-ES" dirty="0" smtClean="0"/>
              <a:t>:</a:t>
            </a:r>
          </a:p>
          <a:p>
            <a:r>
              <a:rPr lang="es-ES" dirty="0" smtClean="0"/>
              <a:t> -</a:t>
            </a:r>
            <a:r>
              <a:rPr lang="es-ES" dirty="0" err="1" smtClean="0"/>
              <a:t>Associated</a:t>
            </a:r>
            <a:r>
              <a:rPr lang="es-ES" dirty="0" smtClean="0"/>
              <a:t> </a:t>
            </a:r>
            <a:r>
              <a:rPr lang="es-ES" dirty="0" err="1" smtClean="0"/>
              <a:t>Press</a:t>
            </a:r>
            <a:r>
              <a:rPr lang="es-ES" dirty="0" smtClean="0"/>
              <a:t> (AP)</a:t>
            </a:r>
          </a:p>
          <a:p>
            <a:r>
              <a:rPr lang="es-ES" dirty="0" smtClean="0"/>
              <a:t>-</a:t>
            </a:r>
            <a:r>
              <a:rPr lang="es-ES" dirty="0" err="1" smtClean="0"/>
              <a:t>The</a:t>
            </a:r>
            <a:r>
              <a:rPr lang="es-ES" dirty="0" smtClean="0"/>
              <a:t> New York Times</a:t>
            </a:r>
          </a:p>
          <a:p>
            <a:r>
              <a:rPr lang="es-ES" dirty="0" smtClean="0"/>
              <a:t>-BBC</a:t>
            </a:r>
          </a:p>
          <a:p>
            <a:r>
              <a:rPr lang="es-ES" dirty="0" smtClean="0"/>
              <a:t>-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smtClean="0"/>
              <a:t>Guardian</a:t>
            </a:r>
            <a:endParaRPr lang="es-ES" dirty="0" smtClean="0"/>
          </a:p>
          <a:p>
            <a:r>
              <a:rPr lang="es-ES" dirty="0" smtClean="0"/>
              <a:t>-…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450035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620688"/>
            <a:ext cx="9144000" cy="52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371600" lvl="2" indent="-457200" eaLnBrk="1" hangingPunct="1">
              <a:lnSpc>
                <a:spcPct val="150000"/>
              </a:lnSpc>
              <a:spcAft>
                <a:spcPts val="2000"/>
              </a:spcAft>
              <a:defRPr/>
            </a:pPr>
            <a:r>
              <a:rPr lang="eu-ES" altLang="es-ES" sz="25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Lehen urratsak gazteleraz:</a:t>
            </a:r>
          </a:p>
          <a:p>
            <a:pPr marL="633413" lvl="3" indent="0" eaLnBrk="1" hangingPunct="1">
              <a:spcAft>
                <a:spcPts val="1100"/>
              </a:spcAft>
              <a:defRPr/>
            </a:pPr>
            <a:r>
              <a:rPr lang="eu-ES" altLang="es-ES" sz="25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 1959: Kuba, Manual de </a:t>
            </a:r>
            <a:r>
              <a:rPr lang="eu-ES" altLang="es-ES" sz="25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Selecciones</a:t>
            </a:r>
            <a:r>
              <a:rPr lang="eu-ES" altLang="es-ES" sz="25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(</a:t>
            </a:r>
            <a:r>
              <a:rPr lang="es-ES" sz="25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Cárdenas </a:t>
            </a:r>
            <a:r>
              <a:rPr lang="es-ES" sz="25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Nannetti</a:t>
            </a:r>
            <a:r>
              <a:rPr lang="es-ES" sz="25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  <a:r>
              <a:rPr lang="eu-ES" sz="2500" kern="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u-ES" altLang="es-ES" sz="25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Lehenengoa gaztelerazko hedabide batentzat, (ingelesezkoen itzulpenak, xedea espainiera babestea ingelesaren indarretik</a:t>
            </a:r>
          </a:p>
          <a:p>
            <a:pPr marL="633413" lvl="3" indent="0" eaLnBrk="1" hangingPunct="1">
              <a:spcAft>
                <a:spcPts val="1100"/>
              </a:spcAft>
              <a:defRPr/>
            </a:pPr>
            <a:r>
              <a:rPr lang="eu-ES" altLang="es-ES" sz="2500" kern="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u-ES" altLang="es-ES" sz="25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1964: Mexiko, Manual de Noticias </a:t>
            </a:r>
            <a:r>
              <a:rPr lang="eu-ES" altLang="es-ES" sz="25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Radiofónicas</a:t>
            </a:r>
            <a:r>
              <a:rPr lang="eu-ES" altLang="es-ES" sz="25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, (David </a:t>
            </a:r>
            <a:r>
              <a:rPr lang="eu-ES" altLang="es-ES" sz="25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Dari</a:t>
            </a:r>
            <a:r>
              <a:rPr lang="eu-ES" altLang="es-ES" sz="25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), irratirako espresuki </a:t>
            </a:r>
          </a:p>
          <a:p>
            <a:pPr marL="900113" lvl="1" indent="-266700" eaLnBrk="1" hangingPunct="1">
              <a:spcAft>
                <a:spcPts val="1100"/>
              </a:spcAft>
            </a:pPr>
            <a:r>
              <a:rPr lang="eu-ES" altLang="es-ES" sz="25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1974: Buenos Aires, </a:t>
            </a:r>
            <a:r>
              <a:rPr lang="eu-ES" altLang="es-ES" sz="25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Normas</a:t>
            </a:r>
            <a:r>
              <a:rPr lang="eu-ES" altLang="es-ES" sz="25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 de estilo </a:t>
            </a:r>
            <a:r>
              <a:rPr lang="eu-ES" altLang="es-ES" sz="25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periodístico(Alej.Nespral)</a:t>
            </a:r>
            <a:endParaRPr lang="eu-ES" altLang="es-ES" sz="25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900113" lvl="3" indent="-266700" eaLnBrk="1" hangingPunct="1">
              <a:spcAft>
                <a:spcPts val="1100"/>
              </a:spcAft>
              <a:defRPr/>
            </a:pPr>
            <a:r>
              <a:rPr lang="eu-ES" altLang="es-ES" sz="25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1975: Estatu espainiarra, Manual de Estilo de la </a:t>
            </a:r>
            <a:r>
              <a:rPr lang="eu-ES" altLang="es-ES" sz="2500" kern="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Agencia</a:t>
            </a:r>
            <a:r>
              <a:rPr lang="eu-ES" altLang="es-ES" sz="2500" kern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 EFE, 1go edizioa</a:t>
            </a:r>
          </a:p>
          <a:p>
            <a:pPr marL="900113" lvl="3" indent="-266700" eaLnBrk="1" hangingPunct="1">
              <a:lnSpc>
                <a:spcPct val="150000"/>
              </a:lnSpc>
              <a:defRPr/>
            </a:pPr>
            <a:endParaRPr lang="eu-ES" altLang="es-ES" sz="25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900113" lvl="2" indent="-266700" eaLnBrk="1" hangingPunct="1">
              <a:lnSpc>
                <a:spcPct val="150000"/>
              </a:lnSpc>
              <a:buFontTx/>
              <a:buNone/>
              <a:defRPr/>
            </a:pPr>
            <a:endParaRPr lang="eu-ES" altLang="es-ES" sz="25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  <a:defRPr/>
            </a:pPr>
            <a:endParaRPr lang="eu-ES" altLang="es-ES" sz="2500" kern="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19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1299</Words>
  <Application>Microsoft Office PowerPoint</Application>
  <PresentationFormat>Pantailako aurkezpena (4:3)</PresentationFormat>
  <Paragraphs>278</Paragraphs>
  <Slides>38</Slides>
  <Notes>0</Notes>
  <HiddenSlides>0</HiddenSlides>
  <MMClips>0</MMClips>
  <ScaleCrop>false</ScaleCrop>
  <HeadingPairs>
    <vt:vector size="4" baseType="variant">
      <vt:variant>
        <vt:lpstr>Gaia</vt:lpstr>
      </vt:variant>
      <vt:variant>
        <vt:i4>1</vt:i4>
      </vt:variant>
      <vt:variant>
        <vt:lpstr>Diapositiben tituluak</vt:lpstr>
      </vt:variant>
      <vt:variant>
        <vt:i4>38</vt:i4>
      </vt:variant>
    </vt:vector>
  </HeadingPairs>
  <TitlesOfParts>
    <vt:vector size="39" baseType="lpstr">
      <vt:lpstr>Transmisión de listas</vt:lpstr>
      <vt:lpstr>Diapositiba 1</vt:lpstr>
      <vt:lpstr>Diapositiba 2</vt:lpstr>
      <vt:lpstr>Diapositiba 3</vt:lpstr>
      <vt:lpstr>Diapositiba 4</vt:lpstr>
      <vt:lpstr>Diapositiba 5</vt:lpstr>
      <vt:lpstr>Diapositiba 6</vt:lpstr>
      <vt:lpstr>Diapositiba 7</vt:lpstr>
      <vt:lpstr>Diapositiba 8</vt:lpstr>
      <vt:lpstr>Diapositiba 9</vt:lpstr>
      <vt:lpstr>Diapositiba 10</vt:lpstr>
      <vt:lpstr>Diapositiba 11</vt:lpstr>
      <vt:lpstr>Diapositiba 12</vt:lpstr>
      <vt:lpstr>Diapositiba 13</vt:lpstr>
      <vt:lpstr>Diapositiba 14</vt:lpstr>
      <vt:lpstr>Diapositiba 15</vt:lpstr>
      <vt:lpstr>Diapositiba 16</vt:lpstr>
      <vt:lpstr>Diapositiba 17</vt:lpstr>
      <vt:lpstr>Diapositiba 18</vt:lpstr>
      <vt:lpstr>Diapositiba 19</vt:lpstr>
      <vt:lpstr>Diapositiba 20</vt:lpstr>
      <vt:lpstr>Diapositiba 21</vt:lpstr>
      <vt:lpstr>Diapositiba 22</vt:lpstr>
      <vt:lpstr>Diapositiba 23</vt:lpstr>
      <vt:lpstr>Diapositiba 24</vt:lpstr>
      <vt:lpstr>Diapositiba 25</vt:lpstr>
      <vt:lpstr>Diapositiba 26</vt:lpstr>
      <vt:lpstr>Diapositiba 27</vt:lpstr>
      <vt:lpstr>Diapositiba 28</vt:lpstr>
      <vt:lpstr>Diapositiba 29</vt:lpstr>
      <vt:lpstr>Diapositiba 30</vt:lpstr>
      <vt:lpstr>Diapositiba 31</vt:lpstr>
      <vt:lpstr>Diapositiba 32</vt:lpstr>
      <vt:lpstr>Diapositiba 33</vt:lpstr>
      <vt:lpstr>Diapositiba 34</vt:lpstr>
      <vt:lpstr>Diapositiba 35</vt:lpstr>
      <vt:lpstr>Diapositiba 36</vt:lpstr>
      <vt:lpstr>Diapositiba 37</vt:lpstr>
      <vt:lpstr>Diapositiba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Administrador</cp:lastModifiedBy>
  <cp:revision>21</cp:revision>
  <dcterms:created xsi:type="dcterms:W3CDTF">2015-08-16T12:46:10Z</dcterms:created>
  <dcterms:modified xsi:type="dcterms:W3CDTF">2018-10-23T17:53:34Z</dcterms:modified>
</cp:coreProperties>
</file>