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8" r:id="rId3"/>
    <p:sldId id="269" r:id="rId4"/>
    <p:sldId id="270" r:id="rId5"/>
    <p:sldId id="271" r:id="rId6"/>
    <p:sldId id="276" r:id="rId7"/>
    <p:sldId id="272" r:id="rId8"/>
    <p:sldId id="273" r:id="rId9"/>
    <p:sldId id="274" r:id="rId10"/>
    <p:sldId id="257" r:id="rId11"/>
    <p:sldId id="258" r:id="rId12"/>
    <p:sldId id="260" r:id="rId13"/>
    <p:sldId id="266" r:id="rId14"/>
    <p:sldId id="259" r:id="rId15"/>
    <p:sldId id="262" r:id="rId16"/>
    <p:sldId id="263" r:id="rId17"/>
    <p:sldId id="267" r:id="rId18"/>
    <p:sldId id="261" r:id="rId19"/>
    <p:sldId id="275" r:id="rId20"/>
    <p:sldId id="264" r:id="rId21"/>
    <p:sldId id="277" r:id="rId22"/>
    <p:sldId id="265" r:id="rId2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7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B7E68C8-942D-8547-8B13-E5BE95E3B699}" type="datetimeFigureOut">
              <a:rPr lang="es-ES_tradnl" smtClean="0"/>
              <a:t>16/2/20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A3677EF-3A55-8744-B129-72F1FC8647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940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T2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4062" y="4361875"/>
            <a:ext cx="9492465" cy="1239894"/>
          </a:xfrm>
        </p:spPr>
        <p:txBody>
          <a:bodyPr>
            <a:noAutofit/>
          </a:bodyPr>
          <a:lstStyle/>
          <a:p>
            <a:r>
              <a:rPr lang="es-ES_tradnl" sz="6600" b="1" dirty="0" err="1" smtClean="0">
                <a:solidFill>
                  <a:srgbClr val="C00000"/>
                </a:solidFill>
              </a:rPr>
              <a:t>Lingua</a:t>
            </a:r>
            <a:r>
              <a:rPr lang="es-ES_tradnl" sz="6600" b="1" dirty="0" smtClean="0">
                <a:solidFill>
                  <a:srgbClr val="C00000"/>
                </a:solidFill>
              </a:rPr>
              <a:t> romana rustica</a:t>
            </a:r>
            <a:endParaRPr lang="es-ES_tradnl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6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6749" y="420237"/>
            <a:ext cx="7729728" cy="1188720"/>
          </a:xfrm>
        </p:spPr>
        <p:txBody>
          <a:bodyPr/>
          <a:lstStyle/>
          <a:p>
            <a:r>
              <a:rPr lang="es-ES_tradnl" dirty="0" smtClean="0"/>
              <a:t>CONCILE DE TOURS (813)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997529"/>
              </p:ext>
            </p:extLst>
          </p:nvPr>
        </p:nvGraphicFramePr>
        <p:xfrm>
          <a:off x="757803" y="1968980"/>
          <a:ext cx="10276641" cy="1722120"/>
        </p:xfrm>
        <a:graphic>
          <a:graphicData uri="http://schemas.openxmlformats.org/drawingml/2006/table">
            <a:tbl>
              <a:tblPr/>
              <a:tblGrid>
                <a:gridCol w="10276641"/>
              </a:tblGrid>
              <a:tr h="0">
                <a:tc>
                  <a:txBody>
                    <a:bodyPr/>
                    <a:lstStyle/>
                    <a:p>
                      <a:r>
                        <a:rPr lang="es-ES_tradnl" b="1" dirty="0" err="1">
                          <a:latin typeface="Arial Narrow" charset="0"/>
                        </a:rPr>
                        <a:t>Qu'à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aucun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dimanche</a:t>
                      </a:r>
                      <a:r>
                        <a:rPr lang="es-ES_tradnl" b="1" dirty="0">
                          <a:latin typeface="Arial Narrow" charset="0"/>
                        </a:rPr>
                        <a:t> et </a:t>
                      </a:r>
                      <a:r>
                        <a:rPr lang="es-ES_tradnl" b="1" dirty="0" err="1">
                          <a:latin typeface="Arial Narrow" charset="0"/>
                        </a:rPr>
                        <a:t>aucune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fête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ne</a:t>
                      </a:r>
                      <a:r>
                        <a:rPr lang="es-ES_tradnl" b="1" dirty="0">
                          <a:latin typeface="Arial Narrow" charset="0"/>
                        </a:rPr>
                        <a:t> manque </a:t>
                      </a:r>
                      <a:r>
                        <a:rPr lang="es-ES_tradnl" b="1" dirty="0" err="1">
                          <a:latin typeface="Arial Narrow" charset="0"/>
                        </a:rPr>
                        <a:t>quelqu'un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qui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prêche</a:t>
                      </a:r>
                      <a:r>
                        <a:rPr lang="es-ES_tradnl" b="1" dirty="0">
                          <a:latin typeface="Arial Narrow" charset="0"/>
                        </a:rPr>
                        <a:t> la </a:t>
                      </a:r>
                      <a:r>
                        <a:rPr lang="es-ES_tradnl" b="1" dirty="0" err="1">
                          <a:latin typeface="Arial Narrow" charset="0"/>
                        </a:rPr>
                        <a:t>parole</a:t>
                      </a:r>
                      <a:r>
                        <a:rPr lang="es-ES_tradnl" b="1" dirty="0">
                          <a:latin typeface="Arial Narrow" charset="0"/>
                        </a:rPr>
                        <a:t> de </a:t>
                      </a:r>
                      <a:r>
                        <a:rPr lang="es-ES_tradnl" b="1" dirty="0" err="1">
                          <a:latin typeface="Arial Narrow" charset="0"/>
                        </a:rPr>
                        <a:t>Dieu</a:t>
                      </a:r>
                      <a:r>
                        <a:rPr lang="es-ES_tradnl" b="1" dirty="0">
                          <a:latin typeface="Arial Narrow" charset="0"/>
                        </a:rPr>
                        <a:t> de </a:t>
                      </a:r>
                      <a:r>
                        <a:rPr lang="es-ES_tradnl" b="1" dirty="0" err="1">
                          <a:latin typeface="Arial Narrow" charset="0"/>
                        </a:rPr>
                        <a:t>manière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à</a:t>
                      </a:r>
                      <a:r>
                        <a:rPr lang="es-ES_tradnl" b="1" dirty="0">
                          <a:latin typeface="Arial Narrow" charset="0"/>
                        </a:rPr>
                        <a:t> ce que le </a:t>
                      </a:r>
                      <a:r>
                        <a:rPr lang="es-ES_tradnl" b="1" dirty="0" err="1">
                          <a:latin typeface="Arial Narrow" charset="0"/>
                        </a:rPr>
                        <a:t>peuple</a:t>
                      </a:r>
                      <a:r>
                        <a:rPr lang="es-ES_tradnl" b="1" dirty="0">
                          <a:latin typeface="Arial Narrow" charset="0"/>
                        </a:rPr>
                        <a:t> des </a:t>
                      </a:r>
                      <a:r>
                        <a:rPr lang="es-ES_tradnl" b="1" dirty="0" err="1">
                          <a:latin typeface="Arial Narrow" charset="0"/>
                        </a:rPr>
                        <a:t>fidèles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puisse</a:t>
                      </a:r>
                      <a:r>
                        <a:rPr lang="es-ES_tradnl" b="1" dirty="0">
                          <a:latin typeface="Arial Narrow" charset="0"/>
                        </a:rPr>
                        <a:t> le </a:t>
                      </a:r>
                      <a:r>
                        <a:rPr lang="es-ES_tradnl" b="1" dirty="0" err="1">
                          <a:latin typeface="Arial Narrow" charset="0"/>
                        </a:rPr>
                        <a:t>comprendre</a:t>
                      </a:r>
                      <a:r>
                        <a:rPr lang="es-ES_tradnl" b="1" dirty="0">
                          <a:latin typeface="Arial Narrow" charset="0"/>
                        </a:rPr>
                        <a:t>. (</a:t>
                      </a:r>
                      <a:r>
                        <a:rPr lang="es-ES_tradnl" b="1" dirty="0" err="1">
                          <a:latin typeface="Arial Narrow" charset="0"/>
                        </a:rPr>
                        <a:t>Mayence</a:t>
                      </a:r>
                      <a:r>
                        <a:rPr lang="es-ES_tradnl" b="1" dirty="0">
                          <a:latin typeface="Arial Narrow" charset="0"/>
                        </a:rPr>
                        <a:t>, canon 25).- Que </a:t>
                      </a:r>
                      <a:r>
                        <a:rPr lang="es-ES_tradnl" b="1" dirty="0" err="1">
                          <a:latin typeface="Arial Narrow" charset="0"/>
                        </a:rPr>
                        <a:t>l'on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s'efforce</a:t>
                      </a:r>
                      <a:r>
                        <a:rPr lang="es-ES_tradnl" b="1" dirty="0">
                          <a:latin typeface="Arial Narrow" charset="0"/>
                        </a:rPr>
                        <a:t> de </a:t>
                      </a:r>
                      <a:r>
                        <a:rPr lang="es-ES_tradnl" b="1" dirty="0" err="1">
                          <a:latin typeface="Arial Narrow" charset="0"/>
                        </a:rPr>
                        <a:t>prononcer</a:t>
                      </a:r>
                      <a:r>
                        <a:rPr lang="es-ES_tradnl" b="1" dirty="0">
                          <a:latin typeface="Arial Narrow" charset="0"/>
                        </a:rPr>
                        <a:t> les </a:t>
                      </a:r>
                      <a:r>
                        <a:rPr lang="es-ES_tradnl" b="1" dirty="0" err="1">
                          <a:latin typeface="Arial Narrow" charset="0"/>
                        </a:rPr>
                        <a:t>sermons</a:t>
                      </a:r>
                      <a:r>
                        <a:rPr lang="es-ES_tradnl" b="1" dirty="0">
                          <a:latin typeface="Arial Narrow" charset="0"/>
                        </a:rPr>
                        <a:t> de </a:t>
                      </a:r>
                      <a:r>
                        <a:rPr lang="es-ES_tradnl" b="1" dirty="0" err="1">
                          <a:latin typeface="Arial Narrow" charset="0"/>
                        </a:rPr>
                        <a:t>l'évêque</a:t>
                      </a:r>
                      <a:r>
                        <a:rPr lang="es-ES_tradnl" b="1" dirty="0">
                          <a:latin typeface="Arial Narrow" charset="0"/>
                        </a:rPr>
                        <a:t> et les </a:t>
                      </a:r>
                      <a:r>
                        <a:rPr lang="es-ES_tradnl" b="1" dirty="0" err="1">
                          <a:latin typeface="Arial Narrow" charset="0"/>
                        </a:rPr>
                        <a:t>homélies</a:t>
                      </a:r>
                      <a:r>
                        <a:rPr lang="es-ES_tradnl" b="1" dirty="0">
                          <a:latin typeface="Arial Narrow" charset="0"/>
                        </a:rPr>
                        <a:t> des </a:t>
                      </a:r>
                      <a:r>
                        <a:rPr lang="es-ES_tradnl" b="1" dirty="0" err="1">
                          <a:latin typeface="Arial Narrow" charset="0"/>
                        </a:rPr>
                        <a:t>saints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pères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dans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une </a:t>
                      </a:r>
                      <a:r>
                        <a:rPr lang="es-ES_tradnl" b="1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langue</a:t>
                      </a:r>
                      <a:r>
                        <a:rPr lang="es-ES_tradnl" b="1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appropriée</a:t>
                      </a:r>
                      <a:r>
                        <a:rPr lang="es-ES_tradnl" b="1" dirty="0">
                          <a:latin typeface="Arial Narrow" charset="0"/>
                        </a:rPr>
                        <a:t>, </a:t>
                      </a:r>
                      <a:r>
                        <a:rPr lang="es-ES_tradnl" b="1" dirty="0" err="1">
                          <a:latin typeface="Arial Narrow" charset="0"/>
                        </a:rPr>
                        <a:t>afin</a:t>
                      </a:r>
                      <a:r>
                        <a:rPr lang="es-ES_tradnl" b="1" dirty="0">
                          <a:latin typeface="Arial Narrow" charset="0"/>
                        </a:rPr>
                        <a:t> que </a:t>
                      </a:r>
                      <a:r>
                        <a:rPr lang="es-ES_tradnl" b="1" dirty="0" err="1">
                          <a:latin typeface="Arial Narrow" charset="0"/>
                        </a:rPr>
                        <a:t>tous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puissent</a:t>
                      </a:r>
                      <a:r>
                        <a:rPr lang="es-ES_tradnl" b="1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comprendre</a:t>
                      </a:r>
                      <a:r>
                        <a:rPr lang="es-ES_tradnl" b="1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. </a:t>
                      </a:r>
                      <a:r>
                        <a:rPr lang="es-ES_tradnl" b="1" dirty="0">
                          <a:latin typeface="Arial Narrow" charset="0"/>
                        </a:rPr>
                        <a:t>(Reims, canon 15).</a:t>
                      </a:r>
                      <a:endParaRPr lang="es-ES_tradnl" dirty="0"/>
                    </a:p>
                    <a:p>
                      <a:r>
                        <a:rPr lang="es-ES_tradnl" b="1" dirty="0">
                          <a:latin typeface="Arial Narrow" charset="0"/>
                        </a:rPr>
                        <a:t>- Et que </a:t>
                      </a:r>
                      <a:r>
                        <a:rPr lang="es-ES_tradnl" b="1" dirty="0" err="1">
                          <a:latin typeface="Arial Narrow" charset="0"/>
                        </a:rPr>
                        <a:t>chacun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s'efforce</a:t>
                      </a:r>
                      <a:r>
                        <a:rPr lang="es-ES_tradnl" b="1" dirty="0">
                          <a:latin typeface="Arial Narrow" charset="0"/>
                        </a:rPr>
                        <a:t> de </a:t>
                      </a:r>
                      <a:r>
                        <a:rPr lang="es-ES_tradnl" b="1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traduire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clairement</a:t>
                      </a:r>
                      <a:r>
                        <a:rPr lang="es-ES_tradnl" b="1" dirty="0">
                          <a:latin typeface="Arial Narrow" charset="0"/>
                        </a:rPr>
                        <a:t> ces </a:t>
                      </a:r>
                      <a:r>
                        <a:rPr lang="es-ES_tradnl" b="1" dirty="0" err="1">
                          <a:latin typeface="Arial Narrow" charset="0"/>
                        </a:rPr>
                        <a:t>dites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homélies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en </a:t>
                      </a:r>
                      <a:r>
                        <a:rPr lang="es-ES_tradnl" b="1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langue</a:t>
                      </a:r>
                      <a:r>
                        <a:rPr lang="es-ES_tradnl" b="1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 romane rustique </a:t>
                      </a:r>
                      <a:r>
                        <a:rPr lang="es-ES_tradnl" b="1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ou</a:t>
                      </a:r>
                      <a:r>
                        <a:rPr lang="es-ES_tradnl" b="1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 en </a:t>
                      </a:r>
                      <a:r>
                        <a:rPr lang="es-ES_tradnl" b="1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tudesque</a:t>
                      </a:r>
                      <a:r>
                        <a:rPr lang="es-ES_tradnl" b="1" dirty="0">
                          <a:latin typeface="Arial Narrow" charset="0"/>
                        </a:rPr>
                        <a:t>, </a:t>
                      </a:r>
                      <a:r>
                        <a:rPr lang="es-ES_tradnl" b="1" dirty="0" err="1">
                          <a:latin typeface="Arial Narrow" charset="0"/>
                        </a:rPr>
                        <a:t>afin</a:t>
                      </a:r>
                      <a:r>
                        <a:rPr lang="es-ES_tradnl" b="1" dirty="0">
                          <a:latin typeface="Arial Narrow" charset="0"/>
                        </a:rPr>
                        <a:t> que </a:t>
                      </a:r>
                      <a:r>
                        <a:rPr lang="es-ES_tradnl" b="1" dirty="0" err="1">
                          <a:latin typeface="Arial Narrow" charset="0"/>
                        </a:rPr>
                        <a:t>tous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puissent</a:t>
                      </a:r>
                      <a:r>
                        <a:rPr lang="es-ES_tradnl" b="1" dirty="0">
                          <a:latin typeface="Arial Narrow" charset="0"/>
                        </a:rPr>
                        <a:t> plus </a:t>
                      </a:r>
                      <a:r>
                        <a:rPr lang="es-ES_tradnl" b="1" dirty="0" err="1">
                          <a:latin typeface="Arial Narrow" charset="0"/>
                        </a:rPr>
                        <a:t>facilement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comprendre</a:t>
                      </a:r>
                      <a:r>
                        <a:rPr lang="es-ES_tradnl" b="1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 </a:t>
                      </a:r>
                      <a:r>
                        <a:rPr lang="es-ES_tradnl" b="1" dirty="0">
                          <a:latin typeface="Arial Narrow" charset="0"/>
                        </a:rPr>
                        <a:t>ce </a:t>
                      </a:r>
                      <a:r>
                        <a:rPr lang="es-ES_tradnl" b="1" dirty="0" err="1">
                          <a:latin typeface="Arial Narrow" charset="0"/>
                        </a:rPr>
                        <a:t>qui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est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dit</a:t>
                      </a:r>
                      <a:r>
                        <a:rPr lang="es-ES_tradnl" b="1" dirty="0">
                          <a:latin typeface="Arial Narrow" charset="0"/>
                        </a:rPr>
                        <a:t>. (Tours, canon 17).</a:t>
                      </a:r>
                      <a:endParaRPr lang="es-ES_tradnl" dirty="0"/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162"/>
              </p:ext>
            </p:extLst>
          </p:nvPr>
        </p:nvGraphicFramePr>
        <p:xfrm>
          <a:off x="757804" y="4411147"/>
          <a:ext cx="9464040" cy="1173480"/>
        </p:xfrm>
        <a:graphic>
          <a:graphicData uri="http://schemas.openxmlformats.org/drawingml/2006/table">
            <a:tbl>
              <a:tblPr/>
              <a:tblGrid>
                <a:gridCol w="9464040"/>
              </a:tblGrid>
              <a:tr h="0">
                <a:tc>
                  <a:txBody>
                    <a:bodyPr/>
                    <a:lstStyle/>
                    <a:p>
                      <a:r>
                        <a:rPr lang="es-ES_tradnl" b="1" dirty="0">
                          <a:latin typeface="Arial Narrow" charset="0"/>
                        </a:rPr>
                        <a:t>2. </a:t>
                      </a:r>
                      <a:r>
                        <a:rPr lang="es-ES_tradnl" b="1" dirty="0" err="1">
                          <a:latin typeface="Arial Narrow" charset="0"/>
                        </a:rPr>
                        <a:t>Il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faut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ordonner</a:t>
                      </a:r>
                      <a:r>
                        <a:rPr lang="es-ES_tradnl" b="1" dirty="0">
                          <a:latin typeface="Arial Narrow" charset="0"/>
                        </a:rPr>
                        <a:t> que </a:t>
                      </a:r>
                      <a:r>
                        <a:rPr lang="es-ES_tradnl" b="1" dirty="0" err="1">
                          <a:latin typeface="Arial Narrow" charset="0"/>
                        </a:rPr>
                        <a:t>l'oraison</a:t>
                      </a:r>
                      <a:r>
                        <a:rPr lang="es-ES_tradnl" b="1" dirty="0">
                          <a:latin typeface="Arial Narrow" charset="0"/>
                        </a:rPr>
                        <a:t> du </a:t>
                      </a:r>
                      <a:r>
                        <a:rPr lang="es-ES_tradnl" b="1" dirty="0" err="1">
                          <a:latin typeface="Arial Narrow" charset="0"/>
                        </a:rPr>
                        <a:t>Seigneur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dans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laquelle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toutes</a:t>
                      </a:r>
                      <a:r>
                        <a:rPr lang="es-ES_tradnl" b="1" dirty="0">
                          <a:latin typeface="Arial Narrow" charset="0"/>
                        </a:rPr>
                        <a:t> les </a:t>
                      </a:r>
                      <a:r>
                        <a:rPr lang="es-ES_tradnl" b="1" dirty="0" err="1">
                          <a:latin typeface="Arial Narrow" charset="0"/>
                        </a:rPr>
                        <a:t>choses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nécessaires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à</a:t>
                      </a:r>
                      <a:r>
                        <a:rPr lang="es-ES_tradnl" b="1" dirty="0">
                          <a:latin typeface="Arial Narrow" charset="0"/>
                        </a:rPr>
                        <a:t> la vie </a:t>
                      </a:r>
                      <a:r>
                        <a:rPr lang="es-ES_tradnl" b="1" dirty="0" err="1">
                          <a:latin typeface="Arial Narrow" charset="0"/>
                        </a:rPr>
                        <a:t>humaine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sont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renfermées</a:t>
                      </a:r>
                      <a:r>
                        <a:rPr lang="es-ES_tradnl" b="1" dirty="0">
                          <a:latin typeface="Arial Narrow" charset="0"/>
                        </a:rPr>
                        <a:t>, et le </a:t>
                      </a:r>
                      <a:r>
                        <a:rPr lang="es-ES_tradnl" b="1" dirty="0" err="1">
                          <a:latin typeface="Arial Narrow" charset="0"/>
                        </a:rPr>
                        <a:t>symbole</a:t>
                      </a:r>
                      <a:r>
                        <a:rPr lang="es-ES_tradnl" b="1" dirty="0">
                          <a:latin typeface="Arial Narrow" charset="0"/>
                        </a:rPr>
                        <a:t> des </a:t>
                      </a:r>
                      <a:r>
                        <a:rPr lang="es-ES_tradnl" b="1" dirty="0" err="1">
                          <a:latin typeface="Arial Narrow" charset="0"/>
                        </a:rPr>
                        <a:t>apôtres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dans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lequel</a:t>
                      </a:r>
                      <a:r>
                        <a:rPr lang="es-ES_tradnl" b="1" dirty="0">
                          <a:latin typeface="Arial Narrow" charset="0"/>
                        </a:rPr>
                        <a:t> la </a:t>
                      </a:r>
                      <a:r>
                        <a:rPr lang="es-ES_tradnl" b="1" dirty="0" err="1">
                          <a:latin typeface="Arial Narrow" charset="0"/>
                        </a:rPr>
                        <a:t>foi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catholique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est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renfermée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toute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entière</a:t>
                      </a:r>
                      <a:r>
                        <a:rPr lang="es-ES_tradnl" b="1" dirty="0">
                          <a:latin typeface="Arial Narrow" charset="0"/>
                        </a:rPr>
                        <a:t>, </a:t>
                      </a:r>
                      <a:r>
                        <a:rPr lang="es-ES_tradnl" b="1" dirty="0" err="1">
                          <a:latin typeface="Arial Narrow" charset="0"/>
                        </a:rPr>
                        <a:t>soient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appris</a:t>
                      </a:r>
                      <a:r>
                        <a:rPr lang="es-ES_tradnl" b="1" dirty="0">
                          <a:latin typeface="Arial Narrow" charset="0"/>
                        </a:rPr>
                        <a:t> par </a:t>
                      </a:r>
                      <a:r>
                        <a:rPr lang="es-ES_tradnl" b="1" dirty="0" err="1">
                          <a:latin typeface="Arial Narrow" charset="0"/>
                        </a:rPr>
                        <a:t>tous</a:t>
                      </a:r>
                      <a:r>
                        <a:rPr lang="es-ES_tradnl" b="1" dirty="0">
                          <a:latin typeface="Arial Narrow" charset="0"/>
                        </a:rPr>
                        <a:t>, </a:t>
                      </a:r>
                      <a:r>
                        <a:rPr lang="es-ES_tradnl" b="1" dirty="0" err="1">
                          <a:latin typeface="Arial Narrow" charset="0"/>
                        </a:rPr>
                        <a:t>tant</a:t>
                      </a:r>
                      <a:r>
                        <a:rPr lang="es-ES_tradnl" b="1" dirty="0">
                          <a:latin typeface="Arial Narrow" charset="0"/>
                        </a:rPr>
                        <a:t> en </a:t>
                      </a:r>
                      <a:r>
                        <a:rPr lang="es-ES_tradnl" b="1" dirty="0" err="1">
                          <a:latin typeface="Arial Narrow" charset="0"/>
                        </a:rPr>
                        <a:t>latin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u="sng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qu'en</a:t>
                      </a:r>
                      <a:r>
                        <a:rPr lang="es-ES_tradnl" b="1" u="sng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 </a:t>
                      </a:r>
                      <a:r>
                        <a:rPr lang="es-ES_tradnl" b="1" u="sng" dirty="0" err="1">
                          <a:solidFill>
                            <a:srgbClr val="C00000"/>
                          </a:solidFill>
                          <a:latin typeface="Arial Narrow" charset="0"/>
                        </a:rPr>
                        <a:t>langue</a:t>
                      </a:r>
                      <a:r>
                        <a:rPr lang="es-ES_tradnl" b="1" u="sng" dirty="0">
                          <a:solidFill>
                            <a:srgbClr val="C00000"/>
                          </a:solidFill>
                          <a:latin typeface="Arial Narrow" charset="0"/>
                        </a:rPr>
                        <a:t> barbare</a:t>
                      </a:r>
                      <a:r>
                        <a:rPr lang="es-ES_tradnl" b="1" dirty="0">
                          <a:latin typeface="Arial Narrow" charset="0"/>
                        </a:rPr>
                        <a:t>, </a:t>
                      </a:r>
                      <a:r>
                        <a:rPr lang="es-ES_tradnl" b="1" dirty="0" err="1">
                          <a:latin typeface="Arial Narrow" charset="0"/>
                        </a:rPr>
                        <a:t>afin</a:t>
                      </a:r>
                      <a:r>
                        <a:rPr lang="es-ES_tradnl" b="1" dirty="0">
                          <a:latin typeface="Arial Narrow" charset="0"/>
                        </a:rPr>
                        <a:t> que ce </a:t>
                      </a:r>
                      <a:r>
                        <a:rPr lang="es-ES_tradnl" b="1" dirty="0" err="1">
                          <a:latin typeface="Arial Narrow" charset="0"/>
                        </a:rPr>
                        <a:t>qu'ils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disent</a:t>
                      </a:r>
                      <a:r>
                        <a:rPr lang="es-ES_tradnl" b="1" dirty="0">
                          <a:latin typeface="Arial Narrow" charset="0"/>
                        </a:rPr>
                        <a:t> par la </a:t>
                      </a:r>
                      <a:r>
                        <a:rPr lang="es-ES_tradnl" b="1" dirty="0" err="1">
                          <a:latin typeface="Arial Narrow" charset="0"/>
                        </a:rPr>
                        <a:t>bouche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soit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cru</a:t>
                      </a:r>
                      <a:r>
                        <a:rPr lang="es-ES_tradnl" b="1" dirty="0">
                          <a:latin typeface="Arial Narrow" charset="0"/>
                        </a:rPr>
                        <a:t> par le </a:t>
                      </a:r>
                      <a:r>
                        <a:rPr lang="es-ES_tradnl" b="1" dirty="0" err="1">
                          <a:latin typeface="Arial Narrow" charset="0"/>
                        </a:rPr>
                        <a:t>coeur</a:t>
                      </a:r>
                      <a:r>
                        <a:rPr lang="es-ES_tradnl" b="1" dirty="0">
                          <a:latin typeface="Arial Narrow" charset="0"/>
                        </a:rPr>
                        <a:t> et </a:t>
                      </a:r>
                      <a:r>
                        <a:rPr lang="es-ES_tradnl" b="1" dirty="0" err="1">
                          <a:latin typeface="Arial Narrow" charset="0"/>
                        </a:rPr>
                        <a:t>soit</a:t>
                      </a:r>
                      <a:r>
                        <a:rPr lang="es-ES_tradnl" b="1" dirty="0">
                          <a:latin typeface="Arial Narrow" charset="0"/>
                        </a:rPr>
                        <a:t> </a:t>
                      </a:r>
                      <a:r>
                        <a:rPr lang="es-ES_tradnl" b="1" dirty="0" err="1">
                          <a:latin typeface="Arial Narrow" charset="0"/>
                        </a:rPr>
                        <a:t>compris</a:t>
                      </a:r>
                      <a:r>
                        <a:rPr lang="es-ES_tradnl" b="1" dirty="0">
                          <a:latin typeface="Arial Narrow" charset="0"/>
                        </a:rPr>
                        <a:t>.</a:t>
                      </a:r>
                      <a:endParaRPr lang="es-ES_tradnl" dirty="0"/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942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9" y="365125"/>
            <a:ext cx="10438543" cy="6087046"/>
          </a:xfrm>
        </p:spPr>
      </p:pic>
    </p:spTree>
    <p:extLst>
      <p:ext uri="{BB962C8B-B14F-4D97-AF65-F5344CB8AC3E}">
        <p14:creationId xmlns:p14="http://schemas.microsoft.com/office/powerpoint/2010/main" val="4709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0123" y="292888"/>
            <a:ext cx="9712048" cy="1188720"/>
          </a:xfrm>
        </p:spPr>
        <p:txBody>
          <a:bodyPr/>
          <a:lstStyle/>
          <a:p>
            <a:r>
              <a:rPr lang="es-ES_tradnl" dirty="0" smtClean="0"/>
              <a:t>SERMENTS DE STRASBOURG (842)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30123" y="1707501"/>
            <a:ext cx="10085273" cy="4497355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800" dirty="0"/>
              <a:t>Pro Deo </a:t>
            </a:r>
            <a:r>
              <a:rPr lang="es-ES_tradnl" sz="2800" dirty="0" err="1"/>
              <a:t>amur</a:t>
            </a:r>
            <a:r>
              <a:rPr lang="es-ES_tradnl" sz="2800" dirty="0"/>
              <a:t> et pro </a:t>
            </a:r>
            <a:r>
              <a:rPr lang="es-ES_tradnl" sz="2800" dirty="0" err="1"/>
              <a:t>christian</a:t>
            </a:r>
            <a:r>
              <a:rPr lang="es-ES_tradnl" sz="2800" dirty="0"/>
              <a:t> </a:t>
            </a:r>
            <a:r>
              <a:rPr lang="es-ES_tradnl" sz="2800" dirty="0" err="1"/>
              <a:t>poblo</a:t>
            </a:r>
            <a:r>
              <a:rPr lang="es-ES_tradnl" sz="2800" dirty="0"/>
              <a:t> et </a:t>
            </a:r>
            <a:r>
              <a:rPr lang="es-ES_tradnl" sz="2800" dirty="0" err="1"/>
              <a:t>nostro</a:t>
            </a:r>
            <a:r>
              <a:rPr lang="es-ES_tradnl" sz="2800" dirty="0"/>
              <a:t> </a:t>
            </a:r>
            <a:r>
              <a:rPr lang="es-ES_tradnl" sz="2800" dirty="0" err="1"/>
              <a:t>commun</a:t>
            </a:r>
            <a:r>
              <a:rPr lang="es-ES_tradnl" sz="2800" dirty="0" smtClean="0"/>
              <a:t/>
            </a:r>
            <a:br>
              <a:rPr lang="es-ES_tradnl" sz="2800" dirty="0" smtClean="0"/>
            </a:br>
            <a:r>
              <a:rPr lang="es-ES_tradnl" sz="2800" dirty="0" err="1"/>
              <a:t>salvament</a:t>
            </a:r>
            <a:r>
              <a:rPr lang="es-ES_tradnl" sz="2800" dirty="0"/>
              <a:t>, </a:t>
            </a:r>
            <a:r>
              <a:rPr lang="es-ES_tradnl" sz="2800" dirty="0" err="1"/>
              <a:t>d'ist</a:t>
            </a:r>
            <a:r>
              <a:rPr lang="es-ES_tradnl" sz="2800" dirty="0"/>
              <a:t> di in </a:t>
            </a:r>
            <a:r>
              <a:rPr lang="es-ES_tradnl" sz="2800" dirty="0" err="1"/>
              <a:t>avant</a:t>
            </a:r>
            <a:r>
              <a:rPr lang="es-ES_tradnl" sz="2800" dirty="0"/>
              <a:t>, in </a:t>
            </a:r>
            <a:r>
              <a:rPr lang="es-ES_tradnl" sz="2800" dirty="0" err="1"/>
              <a:t>quant</a:t>
            </a:r>
            <a:r>
              <a:rPr lang="es-ES_tradnl" sz="2800" dirty="0"/>
              <a:t> Deus </a:t>
            </a:r>
            <a:r>
              <a:rPr lang="es-ES_tradnl" sz="2800" dirty="0" smtClean="0"/>
              <a:t/>
            </a:r>
            <a:br>
              <a:rPr lang="es-ES_tradnl" sz="2800" dirty="0" smtClean="0"/>
            </a:br>
            <a:r>
              <a:rPr lang="es-ES_tradnl" sz="2800" dirty="0" err="1"/>
              <a:t>savir</a:t>
            </a:r>
            <a:r>
              <a:rPr lang="es-ES_tradnl" sz="2800" dirty="0"/>
              <a:t> et </a:t>
            </a:r>
            <a:r>
              <a:rPr lang="es-ES_tradnl" sz="2800" dirty="0" err="1"/>
              <a:t>podir</a:t>
            </a:r>
            <a:r>
              <a:rPr lang="es-ES_tradnl" sz="2800" dirty="0"/>
              <a:t> me </a:t>
            </a:r>
            <a:r>
              <a:rPr lang="es-ES_tradnl" sz="2800" dirty="0" err="1"/>
              <a:t>dunat</a:t>
            </a:r>
            <a:r>
              <a:rPr lang="es-ES_tradnl" sz="2800" dirty="0"/>
              <a:t>, si </a:t>
            </a:r>
            <a:r>
              <a:rPr lang="es-ES_tradnl" sz="2800" dirty="0" err="1"/>
              <a:t>salvarai</a:t>
            </a:r>
            <a:r>
              <a:rPr lang="es-ES_tradnl" sz="2800" dirty="0"/>
              <a:t> </a:t>
            </a:r>
            <a:r>
              <a:rPr lang="es-ES_tradnl" sz="2800" dirty="0" err="1"/>
              <a:t>eo</a:t>
            </a:r>
            <a:r>
              <a:rPr lang="es-ES_tradnl" sz="2800" dirty="0"/>
              <a:t> </a:t>
            </a:r>
            <a:r>
              <a:rPr lang="es-ES_tradnl" sz="2800" dirty="0" smtClean="0"/>
              <a:t/>
            </a:r>
            <a:br>
              <a:rPr lang="es-ES_tradnl" sz="2800" dirty="0" smtClean="0"/>
            </a:br>
            <a:r>
              <a:rPr lang="es-ES_tradnl" sz="2800" dirty="0" err="1"/>
              <a:t>cist</a:t>
            </a:r>
            <a:r>
              <a:rPr lang="es-ES_tradnl" sz="2800" dirty="0"/>
              <a:t> </a:t>
            </a:r>
            <a:r>
              <a:rPr lang="es-ES_tradnl" sz="2800" dirty="0" err="1"/>
              <a:t>meon</a:t>
            </a:r>
            <a:r>
              <a:rPr lang="es-ES_tradnl" sz="2800" dirty="0"/>
              <a:t> </a:t>
            </a:r>
            <a:r>
              <a:rPr lang="es-ES_tradnl" sz="2800" dirty="0" err="1"/>
              <a:t>fradre</a:t>
            </a:r>
            <a:r>
              <a:rPr lang="es-ES_tradnl" sz="2800" dirty="0"/>
              <a:t> </a:t>
            </a:r>
            <a:r>
              <a:rPr lang="es-ES_tradnl" sz="2800" dirty="0" err="1"/>
              <a:t>Karlo</a:t>
            </a:r>
            <a:r>
              <a:rPr lang="es-ES_tradnl" sz="2800" dirty="0"/>
              <a:t> et in </a:t>
            </a:r>
            <a:r>
              <a:rPr lang="es-ES_tradnl" sz="2800" dirty="0" err="1"/>
              <a:t>aiudha</a:t>
            </a:r>
            <a:r>
              <a:rPr lang="es-ES_tradnl" sz="2800" dirty="0"/>
              <a:t> </a:t>
            </a:r>
            <a:r>
              <a:rPr lang="es-ES_tradnl" sz="2800" dirty="0" smtClean="0"/>
              <a:t/>
            </a:r>
            <a:br>
              <a:rPr lang="es-ES_tradnl" sz="2800" dirty="0" smtClean="0"/>
            </a:br>
            <a:r>
              <a:rPr lang="es-ES_tradnl" sz="2800" dirty="0"/>
              <a:t>et in </a:t>
            </a:r>
            <a:r>
              <a:rPr lang="es-ES_tradnl" sz="2800" dirty="0" err="1"/>
              <a:t>cadhuna</a:t>
            </a:r>
            <a:r>
              <a:rPr lang="es-ES_tradnl" sz="2800" dirty="0"/>
              <a:t> cosa, si cum </a:t>
            </a:r>
            <a:r>
              <a:rPr lang="es-ES_tradnl" sz="2800" dirty="0" err="1"/>
              <a:t>om</a:t>
            </a:r>
            <a:r>
              <a:rPr lang="es-ES_tradnl" sz="2800" dirty="0"/>
              <a:t> per </a:t>
            </a:r>
            <a:r>
              <a:rPr lang="es-ES_tradnl" sz="2800" dirty="0" err="1"/>
              <a:t>dreit</a:t>
            </a:r>
            <a:r>
              <a:rPr lang="es-ES_tradnl" sz="2800" dirty="0"/>
              <a:t> son </a:t>
            </a:r>
            <a:r>
              <a:rPr lang="es-ES_tradnl" sz="2800" dirty="0" smtClean="0"/>
              <a:t/>
            </a:r>
            <a:br>
              <a:rPr lang="es-ES_tradnl" sz="2800" dirty="0" smtClean="0"/>
            </a:br>
            <a:r>
              <a:rPr lang="es-ES_tradnl" sz="2800" dirty="0" err="1"/>
              <a:t>fradra</a:t>
            </a:r>
            <a:r>
              <a:rPr lang="es-ES_tradnl" sz="2800" dirty="0"/>
              <a:t> salvar </a:t>
            </a:r>
            <a:r>
              <a:rPr lang="es-ES_tradnl" sz="2800" dirty="0" err="1"/>
              <a:t>dift</a:t>
            </a:r>
            <a:r>
              <a:rPr lang="es-ES_tradnl" sz="2800" dirty="0"/>
              <a:t>, in o quid </a:t>
            </a:r>
            <a:r>
              <a:rPr lang="es-ES_tradnl" sz="2800" dirty="0" err="1"/>
              <a:t>il</a:t>
            </a:r>
            <a:r>
              <a:rPr lang="es-ES_tradnl" sz="2800" dirty="0"/>
              <a:t> mi </a:t>
            </a:r>
            <a:r>
              <a:rPr lang="es-ES_tradnl" sz="2800" dirty="0" err="1"/>
              <a:t>altre</a:t>
            </a:r>
            <a:r>
              <a:rPr lang="es-ES_tradnl" sz="2800" dirty="0"/>
              <a:t>-</a:t>
            </a:r>
            <a:r>
              <a:rPr lang="es-ES_tradnl" sz="2800" dirty="0" smtClean="0"/>
              <a:t/>
            </a:r>
            <a:br>
              <a:rPr lang="es-ES_tradnl" sz="2800" dirty="0" smtClean="0"/>
            </a:br>
            <a:r>
              <a:rPr lang="es-ES_tradnl" sz="2800" dirty="0"/>
              <a:t>si </a:t>
            </a:r>
            <a:r>
              <a:rPr lang="es-ES_tradnl" sz="2800" dirty="0" err="1"/>
              <a:t>fazet</a:t>
            </a:r>
            <a:r>
              <a:rPr lang="es-ES_tradnl" sz="2800" dirty="0"/>
              <a:t> et ab </a:t>
            </a:r>
            <a:r>
              <a:rPr lang="es-ES_tradnl" sz="2800" dirty="0" err="1"/>
              <a:t>Ludher</a:t>
            </a:r>
            <a:r>
              <a:rPr lang="es-ES_tradnl" sz="2800" dirty="0"/>
              <a:t> </a:t>
            </a:r>
            <a:r>
              <a:rPr lang="es-ES_tradnl" sz="2800" dirty="0" err="1"/>
              <a:t>nul</a:t>
            </a:r>
            <a:r>
              <a:rPr lang="es-ES_tradnl" sz="2800" dirty="0"/>
              <a:t> </a:t>
            </a:r>
            <a:r>
              <a:rPr lang="es-ES_tradnl" sz="2800" dirty="0" err="1"/>
              <a:t>plaid</a:t>
            </a:r>
            <a:r>
              <a:rPr lang="es-ES_tradnl" sz="2800" dirty="0"/>
              <a:t> </a:t>
            </a:r>
            <a:r>
              <a:rPr lang="es-ES_tradnl" sz="2800" dirty="0" err="1"/>
              <a:t>nunquam</a:t>
            </a:r>
            <a:r>
              <a:rPr lang="es-ES_tradnl" sz="2800" dirty="0"/>
              <a:t> </a:t>
            </a:r>
            <a:r>
              <a:rPr lang="es-ES_tradnl" sz="2800" dirty="0" smtClean="0"/>
              <a:t/>
            </a:r>
            <a:br>
              <a:rPr lang="es-ES_tradnl" sz="2800" dirty="0" smtClean="0"/>
            </a:br>
            <a:r>
              <a:rPr lang="es-ES_tradnl" sz="2800" dirty="0" err="1"/>
              <a:t>prindrai</a:t>
            </a:r>
            <a:r>
              <a:rPr lang="es-ES_tradnl" sz="2800" dirty="0"/>
              <a:t> </a:t>
            </a:r>
            <a:r>
              <a:rPr lang="es-ES_tradnl" sz="2800" dirty="0" err="1"/>
              <a:t>qui</a:t>
            </a:r>
            <a:r>
              <a:rPr lang="es-ES_tradnl" sz="2800" dirty="0"/>
              <a:t>, </a:t>
            </a:r>
            <a:r>
              <a:rPr lang="es-ES_tradnl" sz="2800" dirty="0" err="1"/>
              <a:t>meon</a:t>
            </a:r>
            <a:r>
              <a:rPr lang="es-ES_tradnl" sz="2800" dirty="0"/>
              <a:t> </a:t>
            </a:r>
            <a:r>
              <a:rPr lang="es-ES_tradnl" sz="2800" dirty="0" err="1"/>
              <a:t>vol</a:t>
            </a:r>
            <a:r>
              <a:rPr lang="es-ES_tradnl" sz="2800" dirty="0"/>
              <a:t>, </a:t>
            </a:r>
            <a:r>
              <a:rPr lang="es-ES_tradnl" sz="2800" dirty="0" err="1"/>
              <a:t>cist</a:t>
            </a:r>
            <a:r>
              <a:rPr lang="es-ES_tradnl" sz="2800" dirty="0"/>
              <a:t> </a:t>
            </a:r>
            <a:r>
              <a:rPr lang="es-ES_tradnl" sz="2800" dirty="0" err="1"/>
              <a:t>meon</a:t>
            </a:r>
            <a:r>
              <a:rPr lang="es-ES_tradnl" sz="2800" dirty="0"/>
              <a:t> </a:t>
            </a:r>
            <a:r>
              <a:rPr lang="es-ES_tradnl" sz="2800" dirty="0" err="1"/>
              <a:t>fradre</a:t>
            </a:r>
            <a:r>
              <a:rPr lang="es-ES_tradnl" sz="2800" dirty="0"/>
              <a:t> </a:t>
            </a:r>
            <a:r>
              <a:rPr lang="es-ES_tradnl" sz="2800" dirty="0" smtClean="0"/>
              <a:t/>
            </a:r>
            <a:br>
              <a:rPr lang="es-ES_tradnl" sz="2800" dirty="0" smtClean="0"/>
            </a:br>
            <a:r>
              <a:rPr lang="es-ES_tradnl" sz="2800" dirty="0" err="1"/>
              <a:t>Karle</a:t>
            </a:r>
            <a:r>
              <a:rPr lang="es-ES_tradnl" sz="2800" dirty="0"/>
              <a:t> in </a:t>
            </a:r>
            <a:r>
              <a:rPr lang="es-ES_tradnl" sz="2800" dirty="0" err="1"/>
              <a:t>damno</a:t>
            </a:r>
            <a:r>
              <a:rPr lang="es-ES_tradnl" sz="2800" dirty="0"/>
              <a:t> </a:t>
            </a:r>
            <a:r>
              <a:rPr lang="es-ES_tradnl" sz="2800" dirty="0" err="1"/>
              <a:t>sit</a:t>
            </a:r>
            <a:r>
              <a:rPr lang="es-ES_tradnl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8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530" y="317419"/>
            <a:ext cx="10962525" cy="1603847"/>
          </a:xfrm>
        </p:spPr>
        <p:txBody>
          <a:bodyPr/>
          <a:lstStyle/>
          <a:p>
            <a:r>
              <a:rPr lang="es-ES_tradnl" dirty="0" smtClean="0"/>
              <a:t>SERMENTS DE STRASBOURG </a:t>
            </a:r>
            <a:endParaRPr lang="es-ES_tradnl" dirty="0"/>
          </a:p>
        </p:txBody>
      </p:sp>
      <p:pic>
        <p:nvPicPr>
          <p:cNvPr id="4" name="Serments de Strasbourg lus par Bernard Cerquiglini -  Abbaye royale de Saint-Riqui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191" y="2206911"/>
            <a:ext cx="10787864" cy="4060326"/>
          </a:xfrm>
        </p:spPr>
      </p:pic>
    </p:spTree>
    <p:extLst>
      <p:ext uri="{BB962C8B-B14F-4D97-AF65-F5344CB8AC3E}">
        <p14:creationId xmlns:p14="http://schemas.microsoft.com/office/powerpoint/2010/main" val="180028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75399"/>
            <a:ext cx="10515600" cy="1325563"/>
          </a:xfrm>
        </p:spPr>
        <p:txBody>
          <a:bodyPr/>
          <a:lstStyle/>
          <a:p>
            <a:r>
              <a:rPr lang="es-ES_tradnl" dirty="0" smtClean="0"/>
              <a:t>SERMENTS DE STRASBOURG (842)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010561"/>
            <a:ext cx="10515600" cy="39895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sz="3200" dirty="0" err="1"/>
              <a:t>Pour</a:t>
            </a:r>
            <a:r>
              <a:rPr lang="es-ES_tradnl" sz="3200" dirty="0"/>
              <a:t> </a:t>
            </a:r>
            <a:r>
              <a:rPr lang="es-ES_tradnl" sz="3200" dirty="0" err="1"/>
              <a:t>l'amour</a:t>
            </a:r>
            <a:r>
              <a:rPr lang="es-ES_tradnl" sz="3200" dirty="0"/>
              <a:t> de </a:t>
            </a:r>
            <a:r>
              <a:rPr lang="es-ES_tradnl" sz="3200" dirty="0" err="1"/>
              <a:t>Dieu</a:t>
            </a:r>
            <a:r>
              <a:rPr lang="es-ES_tradnl" sz="3200" dirty="0"/>
              <a:t> et </a:t>
            </a:r>
            <a:r>
              <a:rPr lang="es-ES_tradnl" sz="3200" dirty="0" err="1"/>
              <a:t>pour</a:t>
            </a:r>
            <a:r>
              <a:rPr lang="es-ES_tradnl" sz="3200" dirty="0"/>
              <a:t> le </a:t>
            </a:r>
            <a:r>
              <a:rPr lang="es-ES_tradnl" sz="3200" dirty="0" err="1"/>
              <a:t>salut</a:t>
            </a:r>
            <a:r>
              <a:rPr lang="es-ES_tradnl" sz="3200" dirty="0"/>
              <a:t> du </a:t>
            </a:r>
            <a:r>
              <a:rPr lang="es-ES_tradnl" sz="3200" dirty="0" err="1"/>
              <a:t>peuple</a:t>
            </a:r>
            <a:r>
              <a:rPr lang="es-ES_tradnl" sz="3200" dirty="0"/>
              <a:t> </a:t>
            </a:r>
            <a:r>
              <a:rPr lang="es-ES_tradnl" sz="3200" dirty="0" err="1"/>
              <a:t>chrétien</a:t>
            </a:r>
            <a:r>
              <a:rPr lang="es-ES_tradnl" sz="3200" dirty="0"/>
              <a:t> et </a:t>
            </a:r>
            <a:r>
              <a:rPr lang="es-ES_tradnl" sz="3200" dirty="0" err="1"/>
              <a:t>notre</a:t>
            </a:r>
            <a:r>
              <a:rPr lang="es-ES_tradnl" sz="3200" dirty="0"/>
              <a:t> </a:t>
            </a:r>
            <a:r>
              <a:rPr lang="es-ES_tradnl" sz="3200" dirty="0" err="1"/>
              <a:t>salut</a:t>
            </a:r>
            <a:r>
              <a:rPr lang="es-ES_tradnl" sz="3200" dirty="0"/>
              <a:t> </a:t>
            </a:r>
            <a:r>
              <a:rPr lang="es-ES_tradnl" sz="3200" dirty="0" err="1"/>
              <a:t>commun</a:t>
            </a:r>
            <a:r>
              <a:rPr lang="es-ES_tradnl" sz="3200" dirty="0"/>
              <a:t>, de ce </a:t>
            </a:r>
            <a:r>
              <a:rPr lang="es-ES_tradnl" sz="3200" dirty="0" err="1"/>
              <a:t>jour</a:t>
            </a:r>
            <a:r>
              <a:rPr lang="es-ES_tradnl" sz="3200" dirty="0"/>
              <a:t> en </a:t>
            </a:r>
            <a:r>
              <a:rPr lang="es-ES_tradnl" sz="3200" dirty="0" err="1"/>
              <a:t>avant</a:t>
            </a:r>
            <a:r>
              <a:rPr lang="es-ES_tradnl" sz="3200" dirty="0"/>
              <a:t>, </a:t>
            </a:r>
            <a:r>
              <a:rPr lang="es-ES_tradnl" sz="3200" dirty="0" err="1"/>
              <a:t>autant</a:t>
            </a:r>
            <a:r>
              <a:rPr lang="es-ES_tradnl" sz="3200" dirty="0"/>
              <a:t> que </a:t>
            </a:r>
            <a:r>
              <a:rPr lang="es-ES_tradnl" sz="3200" dirty="0" err="1"/>
              <a:t>Dieu</a:t>
            </a:r>
            <a:r>
              <a:rPr lang="es-ES_tradnl" sz="3200" dirty="0"/>
              <a:t> </a:t>
            </a:r>
            <a:r>
              <a:rPr lang="es-ES_tradnl" sz="3200" dirty="0" err="1"/>
              <a:t>m'en</a:t>
            </a:r>
            <a:r>
              <a:rPr lang="es-ES_tradnl" sz="3200" dirty="0"/>
              <a:t> </a:t>
            </a:r>
            <a:r>
              <a:rPr lang="es-ES_tradnl" sz="3200" dirty="0" err="1"/>
              <a:t>donnera</a:t>
            </a:r>
            <a:r>
              <a:rPr lang="es-ES_tradnl" sz="3200" dirty="0"/>
              <a:t> le savoir et le </a:t>
            </a:r>
            <a:r>
              <a:rPr lang="es-ES_tradnl" sz="3200" dirty="0" err="1"/>
              <a:t>pouvoir</a:t>
            </a:r>
            <a:r>
              <a:rPr lang="es-ES_tradnl" sz="3200" dirty="0"/>
              <a:t>, je </a:t>
            </a:r>
            <a:r>
              <a:rPr lang="es-ES_tradnl" sz="3200" dirty="0" err="1"/>
              <a:t>défendrai</a:t>
            </a:r>
            <a:r>
              <a:rPr lang="es-ES_tradnl" sz="3200" dirty="0"/>
              <a:t> </a:t>
            </a:r>
            <a:r>
              <a:rPr lang="es-ES_tradnl" sz="3200" dirty="0" err="1"/>
              <a:t>mon</a:t>
            </a:r>
            <a:r>
              <a:rPr lang="es-ES_tradnl" sz="3200" dirty="0"/>
              <a:t> </a:t>
            </a:r>
            <a:r>
              <a:rPr lang="es-ES_tradnl" sz="3200" dirty="0" err="1"/>
              <a:t>frère</a:t>
            </a:r>
            <a:r>
              <a:rPr lang="es-ES_tradnl" sz="3200" dirty="0"/>
              <a:t> Charles, et </a:t>
            </a:r>
            <a:r>
              <a:rPr lang="es-ES_tradnl" sz="3200" dirty="0" err="1"/>
              <a:t>l'aiderai</a:t>
            </a:r>
            <a:r>
              <a:rPr lang="es-ES_tradnl" sz="3200" dirty="0"/>
              <a:t> en </a:t>
            </a:r>
            <a:r>
              <a:rPr lang="es-ES_tradnl" sz="3200" dirty="0" err="1"/>
              <a:t>toute</a:t>
            </a:r>
            <a:r>
              <a:rPr lang="es-ES_tradnl" sz="3200" dirty="0"/>
              <a:t> </a:t>
            </a:r>
            <a:r>
              <a:rPr lang="es-ES_tradnl" sz="3200" dirty="0" err="1"/>
              <a:t>circonstance</a:t>
            </a:r>
            <a:r>
              <a:rPr lang="es-ES_tradnl" sz="3200" dirty="0"/>
              <a:t>, </a:t>
            </a:r>
            <a:r>
              <a:rPr lang="es-ES_tradnl" sz="3200" dirty="0" err="1"/>
              <a:t>comme</a:t>
            </a:r>
            <a:r>
              <a:rPr lang="es-ES_tradnl" sz="3200" dirty="0"/>
              <a:t> </a:t>
            </a:r>
            <a:r>
              <a:rPr lang="es-ES_tradnl" sz="3200" dirty="0" err="1"/>
              <a:t>on</a:t>
            </a:r>
            <a:r>
              <a:rPr lang="es-ES_tradnl" sz="3200" dirty="0"/>
              <a:t> </a:t>
            </a:r>
            <a:r>
              <a:rPr lang="es-ES_tradnl" sz="3200" dirty="0" err="1"/>
              <a:t>doit</a:t>
            </a:r>
            <a:r>
              <a:rPr lang="es-ES_tradnl" sz="3200" dirty="0"/>
              <a:t> </a:t>
            </a:r>
            <a:r>
              <a:rPr lang="es-ES_tradnl" sz="3200" dirty="0" err="1"/>
              <a:t>selon</a:t>
            </a:r>
            <a:r>
              <a:rPr lang="es-ES_tradnl" sz="3200" dirty="0"/>
              <a:t> </a:t>
            </a:r>
            <a:r>
              <a:rPr lang="es-ES_tradnl" sz="3200" dirty="0" err="1"/>
              <a:t>l'équité</a:t>
            </a:r>
            <a:r>
              <a:rPr lang="es-ES_tradnl" sz="3200" dirty="0"/>
              <a:t> </a:t>
            </a:r>
            <a:r>
              <a:rPr lang="es-ES_tradnl" sz="3200" dirty="0" err="1"/>
              <a:t>défendre</a:t>
            </a:r>
            <a:r>
              <a:rPr lang="es-ES_tradnl" sz="3200" dirty="0"/>
              <a:t> son </a:t>
            </a:r>
            <a:r>
              <a:rPr lang="es-ES_tradnl" sz="3200" dirty="0" err="1"/>
              <a:t>frère</a:t>
            </a:r>
            <a:r>
              <a:rPr lang="es-ES_tradnl" sz="3200" dirty="0"/>
              <a:t>, </a:t>
            </a:r>
            <a:r>
              <a:rPr lang="es-ES_tradnl" sz="3200" dirty="0" err="1"/>
              <a:t>pourvu</a:t>
            </a:r>
            <a:r>
              <a:rPr lang="es-ES_tradnl" sz="3200" dirty="0"/>
              <a:t> </a:t>
            </a:r>
            <a:r>
              <a:rPr lang="es-ES_tradnl" sz="3200" dirty="0" err="1"/>
              <a:t>qu'il</a:t>
            </a:r>
            <a:r>
              <a:rPr lang="es-ES_tradnl" sz="3200" dirty="0"/>
              <a:t> en </a:t>
            </a:r>
            <a:r>
              <a:rPr lang="es-ES_tradnl" sz="3200" dirty="0" err="1"/>
              <a:t>fasse</a:t>
            </a:r>
            <a:r>
              <a:rPr lang="es-ES_tradnl" sz="3200" dirty="0"/>
              <a:t> </a:t>
            </a:r>
            <a:r>
              <a:rPr lang="es-ES_tradnl" sz="3200" dirty="0" err="1"/>
              <a:t>autant</a:t>
            </a:r>
            <a:r>
              <a:rPr lang="es-ES_tradnl" sz="3200" dirty="0"/>
              <a:t> </a:t>
            </a:r>
            <a:r>
              <a:rPr lang="es-ES_tradnl" sz="3200" dirty="0" err="1"/>
              <a:t>à</a:t>
            </a:r>
            <a:r>
              <a:rPr lang="es-ES_tradnl" sz="3200" dirty="0"/>
              <a:t> </a:t>
            </a:r>
            <a:r>
              <a:rPr lang="es-ES_tradnl" sz="3200" dirty="0" err="1"/>
              <a:t>mon</a:t>
            </a:r>
            <a:r>
              <a:rPr lang="es-ES_tradnl" sz="3200" dirty="0"/>
              <a:t> </a:t>
            </a:r>
            <a:r>
              <a:rPr lang="es-ES_tradnl" sz="3200" dirty="0" err="1"/>
              <a:t>égard</a:t>
            </a:r>
            <a:r>
              <a:rPr lang="es-ES_tradnl" sz="3200" dirty="0"/>
              <a:t>. Et </a:t>
            </a:r>
            <a:r>
              <a:rPr lang="es-ES_tradnl" sz="3200" dirty="0" err="1"/>
              <a:t>jamais</a:t>
            </a:r>
            <a:r>
              <a:rPr lang="es-ES_tradnl" sz="3200" dirty="0"/>
              <a:t> je </a:t>
            </a:r>
            <a:r>
              <a:rPr lang="es-ES_tradnl" sz="3200" dirty="0" err="1"/>
              <a:t>ne</a:t>
            </a:r>
            <a:r>
              <a:rPr lang="es-ES_tradnl" sz="3200" dirty="0"/>
              <a:t> </a:t>
            </a:r>
            <a:r>
              <a:rPr lang="es-ES_tradnl" sz="3200" dirty="0" err="1"/>
              <a:t>prendrai</a:t>
            </a:r>
            <a:r>
              <a:rPr lang="es-ES_tradnl" sz="3200" dirty="0"/>
              <a:t> </a:t>
            </a:r>
            <a:r>
              <a:rPr lang="es-ES_tradnl" sz="3200" dirty="0" err="1"/>
              <a:t>avec</a:t>
            </a:r>
            <a:r>
              <a:rPr lang="es-ES_tradnl" sz="3200" dirty="0"/>
              <a:t> </a:t>
            </a:r>
            <a:r>
              <a:rPr lang="es-ES_tradnl" sz="3200" dirty="0" err="1"/>
              <a:t>Lothaire</a:t>
            </a:r>
            <a:r>
              <a:rPr lang="es-ES_tradnl" sz="3200" dirty="0"/>
              <a:t> </a:t>
            </a:r>
            <a:r>
              <a:rPr lang="es-ES_tradnl" sz="3200" dirty="0" err="1"/>
              <a:t>aucun</a:t>
            </a:r>
            <a:r>
              <a:rPr lang="es-ES_tradnl" sz="3200" dirty="0"/>
              <a:t> </a:t>
            </a:r>
            <a:r>
              <a:rPr lang="es-ES_tradnl" sz="3200" dirty="0" err="1"/>
              <a:t>arrangement</a:t>
            </a:r>
            <a:r>
              <a:rPr lang="es-ES_tradnl" sz="3200" dirty="0"/>
              <a:t> </a:t>
            </a:r>
            <a:r>
              <a:rPr lang="es-ES_tradnl" sz="3200" dirty="0" err="1"/>
              <a:t>qui</a:t>
            </a:r>
            <a:r>
              <a:rPr lang="es-ES_tradnl" sz="3200" dirty="0"/>
              <a:t>, de </a:t>
            </a:r>
            <a:r>
              <a:rPr lang="es-ES_tradnl" sz="3200" dirty="0" err="1"/>
              <a:t>ma</a:t>
            </a:r>
            <a:r>
              <a:rPr lang="es-ES_tradnl" sz="3200" dirty="0"/>
              <a:t> </a:t>
            </a:r>
            <a:r>
              <a:rPr lang="es-ES_tradnl" sz="3200" dirty="0" err="1"/>
              <a:t>volonté</a:t>
            </a:r>
            <a:r>
              <a:rPr lang="es-ES_tradnl" sz="3200" dirty="0"/>
              <a:t>, </a:t>
            </a:r>
            <a:r>
              <a:rPr lang="es-ES_tradnl" sz="3200" dirty="0" err="1"/>
              <a:t>puisse</a:t>
            </a:r>
            <a:r>
              <a:rPr lang="es-ES_tradnl" sz="3200" dirty="0"/>
              <a:t> </a:t>
            </a:r>
            <a:r>
              <a:rPr lang="es-ES_tradnl" sz="3200" dirty="0" err="1"/>
              <a:t>être</a:t>
            </a:r>
            <a:r>
              <a:rPr lang="es-ES_tradnl" sz="3200" dirty="0"/>
              <a:t> </a:t>
            </a:r>
            <a:r>
              <a:rPr lang="es-ES_tradnl" sz="3200" dirty="0" err="1"/>
              <a:t>nuisible</a:t>
            </a:r>
            <a:r>
              <a:rPr lang="es-ES_tradnl" sz="3200" dirty="0"/>
              <a:t> </a:t>
            </a:r>
            <a:r>
              <a:rPr lang="es-ES_tradnl" sz="3200" dirty="0" err="1"/>
              <a:t>à</a:t>
            </a:r>
            <a:r>
              <a:rPr lang="es-ES_tradnl" sz="3200" dirty="0"/>
              <a:t> </a:t>
            </a:r>
            <a:r>
              <a:rPr lang="es-ES_tradnl" sz="3200" dirty="0" err="1"/>
              <a:t>mon</a:t>
            </a:r>
            <a:r>
              <a:rPr lang="es-ES_tradnl" sz="3200" dirty="0"/>
              <a:t> </a:t>
            </a:r>
            <a:r>
              <a:rPr lang="es-ES_tradnl" sz="3200" dirty="0" err="1"/>
              <a:t>frère</a:t>
            </a:r>
            <a:r>
              <a:rPr lang="es-ES_tradnl" sz="3200" dirty="0"/>
              <a:t> Charles.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58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93" y="431515"/>
            <a:ext cx="9358259" cy="6030929"/>
          </a:xfrm>
        </p:spPr>
      </p:pic>
    </p:spTree>
    <p:extLst>
      <p:ext uri="{BB962C8B-B14F-4D97-AF65-F5344CB8AC3E}">
        <p14:creationId xmlns:p14="http://schemas.microsoft.com/office/powerpoint/2010/main" val="204803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8669" y="214679"/>
            <a:ext cx="7729728" cy="1188720"/>
          </a:xfrm>
        </p:spPr>
        <p:txBody>
          <a:bodyPr/>
          <a:lstStyle/>
          <a:p>
            <a:r>
              <a:rPr lang="es-ES_tradnl" dirty="0" err="1" smtClean="0"/>
              <a:t>Traité</a:t>
            </a:r>
            <a:r>
              <a:rPr lang="es-ES_tradnl" dirty="0" smtClean="0"/>
              <a:t> de </a:t>
            </a:r>
            <a:r>
              <a:rPr lang="es-ES_tradnl" dirty="0" err="1" smtClean="0"/>
              <a:t>Verdun</a:t>
            </a:r>
            <a:r>
              <a:rPr lang="es-ES_tradnl" dirty="0" smtClean="0"/>
              <a:t> (843)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09" y="1950056"/>
            <a:ext cx="7931649" cy="4481565"/>
          </a:xfrm>
        </p:spPr>
      </p:pic>
    </p:spTree>
    <p:extLst>
      <p:ext uri="{BB962C8B-B14F-4D97-AF65-F5344CB8AC3E}">
        <p14:creationId xmlns:p14="http://schemas.microsoft.com/office/powerpoint/2010/main" val="14596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8162" y="194130"/>
            <a:ext cx="7729728" cy="1188720"/>
          </a:xfrm>
        </p:spPr>
        <p:txBody>
          <a:bodyPr/>
          <a:lstStyle/>
          <a:p>
            <a:r>
              <a:rPr lang="es-ES_tradnl" b="1" dirty="0" smtClean="0"/>
              <a:t>Aire </a:t>
            </a:r>
            <a:r>
              <a:rPr lang="es-ES_tradnl" b="1" dirty="0" err="1" smtClean="0"/>
              <a:t>germanique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actuelle</a:t>
            </a:r>
            <a:endParaRPr lang="es-ES_tradnl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62" y="1700962"/>
            <a:ext cx="6892269" cy="4736477"/>
          </a:xfrm>
        </p:spPr>
      </p:pic>
    </p:spTree>
    <p:extLst>
      <p:ext uri="{BB962C8B-B14F-4D97-AF65-F5344CB8AC3E}">
        <p14:creationId xmlns:p14="http://schemas.microsoft.com/office/powerpoint/2010/main" val="106368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3" y="452063"/>
            <a:ext cx="10291337" cy="5866544"/>
          </a:xfrm>
        </p:spPr>
      </p:pic>
    </p:spTree>
    <p:extLst>
      <p:ext uri="{BB962C8B-B14F-4D97-AF65-F5344CB8AC3E}">
        <p14:creationId xmlns:p14="http://schemas.microsoft.com/office/powerpoint/2010/main" val="13615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12" y="0"/>
            <a:ext cx="9154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2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QUAND??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638044"/>
            <a:ext cx="11280710" cy="1644707"/>
          </a:xfrm>
          <a:solidFill>
            <a:schemeClr val="bg1"/>
          </a:solidFill>
        </p:spPr>
        <p:txBody>
          <a:bodyPr/>
          <a:lstStyle/>
          <a:p>
            <a:r>
              <a:rPr lang="es-ES_tradnl" dirty="0"/>
              <a:t>Les </a:t>
            </a:r>
            <a:r>
              <a:rPr lang="es-ES_tradnl" dirty="0" err="1"/>
              <a:t>linguistes</a:t>
            </a:r>
            <a:r>
              <a:rPr lang="es-ES_tradnl" dirty="0"/>
              <a:t> </a:t>
            </a:r>
            <a:r>
              <a:rPr lang="es-ES_tradnl" dirty="0" err="1"/>
              <a:t>avancent</a:t>
            </a:r>
            <a:r>
              <a:rPr lang="es-ES_tradnl" dirty="0"/>
              <a:t> le </a:t>
            </a:r>
            <a:r>
              <a:rPr lang="es-ES_tradnl" dirty="0" err="1"/>
              <a:t>VIII</a:t>
            </a:r>
            <a:r>
              <a:rPr lang="es-ES_tradnl" baseline="30000" dirty="0" err="1"/>
              <a:t>e</a:t>
            </a:r>
            <a:r>
              <a:rPr lang="es-ES_tradnl" dirty="0"/>
              <a:t> </a:t>
            </a:r>
            <a:r>
              <a:rPr lang="es-ES_tradnl" dirty="0" err="1"/>
              <a:t>siècle</a:t>
            </a:r>
            <a:r>
              <a:rPr lang="es-ES_tradnl" dirty="0"/>
              <a:t> </a:t>
            </a:r>
            <a:r>
              <a:rPr lang="es-ES_tradnl" dirty="0" err="1"/>
              <a:t>comme</a:t>
            </a:r>
            <a:r>
              <a:rPr lang="es-ES_tradnl" dirty="0"/>
              <a:t> la date (</a:t>
            </a:r>
            <a:r>
              <a:rPr lang="es-ES_tradnl" dirty="0" err="1"/>
              <a:t>théorique</a:t>
            </a:r>
            <a:r>
              <a:rPr lang="es-ES_tradnl" dirty="0"/>
              <a:t>) </a:t>
            </a:r>
            <a:r>
              <a:rPr lang="es-ES_tradnl" dirty="0" err="1"/>
              <a:t>indiquant</a:t>
            </a:r>
            <a:r>
              <a:rPr lang="es-ES_tradnl" dirty="0"/>
              <a:t> le </a:t>
            </a:r>
            <a:r>
              <a:rPr lang="es-ES_tradnl" dirty="0" err="1"/>
              <a:t>passage</a:t>
            </a:r>
            <a:r>
              <a:rPr lang="es-ES_tradnl" dirty="0"/>
              <a:t> du </a:t>
            </a:r>
            <a:r>
              <a:rPr lang="es-ES_tradnl" dirty="0" err="1"/>
              <a:t>latin</a:t>
            </a:r>
            <a:r>
              <a:rPr lang="es-ES_tradnl" dirty="0"/>
              <a:t> </a:t>
            </a:r>
            <a:r>
              <a:rPr lang="es-ES_tradnl" dirty="0" err="1"/>
              <a:t>au</a:t>
            </a:r>
            <a:r>
              <a:rPr lang="es-ES_tradnl" dirty="0"/>
              <a:t> </a:t>
            </a:r>
            <a:r>
              <a:rPr lang="es-ES_tradnl" dirty="0" err="1"/>
              <a:t>roman</a:t>
            </a:r>
            <a:r>
              <a:rPr lang="es-ES_tradnl" dirty="0"/>
              <a:t>, </a:t>
            </a:r>
            <a:r>
              <a:rPr lang="es-ES_tradnl" dirty="0" err="1"/>
              <a:t>mais</a:t>
            </a:r>
            <a:r>
              <a:rPr lang="es-ES_tradnl" dirty="0"/>
              <a:t> </a:t>
            </a:r>
            <a:r>
              <a:rPr lang="es-ES_tradnl" dirty="0" err="1"/>
              <a:t>il</a:t>
            </a:r>
            <a:r>
              <a:rPr lang="es-ES_tradnl" dirty="0"/>
              <a:t> </a:t>
            </a:r>
            <a:r>
              <a:rPr lang="es-ES_tradnl" dirty="0" err="1"/>
              <a:t>ne</a:t>
            </a:r>
            <a:r>
              <a:rPr lang="es-ES_tradnl" dirty="0"/>
              <a:t> </a:t>
            </a:r>
            <a:r>
              <a:rPr lang="es-ES_tradnl" dirty="0" err="1"/>
              <a:t>s'agit</a:t>
            </a:r>
            <a:r>
              <a:rPr lang="es-ES_tradnl" dirty="0"/>
              <a:t> </a:t>
            </a:r>
            <a:r>
              <a:rPr lang="es-ES_tradnl" dirty="0" err="1"/>
              <a:t>là</a:t>
            </a:r>
            <a:r>
              <a:rPr lang="es-ES_tradnl" dirty="0"/>
              <a:t> que </a:t>
            </a:r>
            <a:r>
              <a:rPr lang="es-ES_tradnl" dirty="0" err="1"/>
              <a:t>d'une</a:t>
            </a:r>
            <a:r>
              <a:rPr lang="es-ES_tradnl" dirty="0"/>
              <a:t> </a:t>
            </a:r>
            <a:r>
              <a:rPr lang="es-ES_tradnl" dirty="0" err="1"/>
              <a:t>moyenne</a:t>
            </a:r>
            <a:r>
              <a:rPr lang="es-ES_tradnl" dirty="0"/>
              <a:t>. La </a:t>
            </a:r>
            <a:r>
              <a:rPr lang="es-ES_tradnl" dirty="0" err="1"/>
              <a:t>langue</a:t>
            </a:r>
            <a:r>
              <a:rPr lang="es-ES_tradnl" dirty="0"/>
              <a:t> latine, </a:t>
            </a:r>
            <a:r>
              <a:rPr lang="es-ES_tradnl" dirty="0" err="1"/>
              <a:t>avec</a:t>
            </a:r>
            <a:r>
              <a:rPr lang="es-ES_tradnl" dirty="0"/>
              <a:t> </a:t>
            </a:r>
            <a:r>
              <a:rPr lang="es-ES_tradnl" dirty="0" err="1"/>
              <a:t>ses</a:t>
            </a:r>
            <a:r>
              <a:rPr lang="es-ES_tradnl" dirty="0"/>
              <a:t> </a:t>
            </a:r>
            <a:r>
              <a:rPr lang="es-ES_tradnl" dirty="0" err="1"/>
              <a:t>diverses</a:t>
            </a:r>
            <a:r>
              <a:rPr lang="es-ES_tradnl" dirty="0"/>
              <a:t> </a:t>
            </a:r>
            <a:r>
              <a:rPr lang="es-ES_tradnl" dirty="0" err="1"/>
              <a:t>composantes</a:t>
            </a:r>
            <a:r>
              <a:rPr lang="es-ES_tradnl" dirty="0"/>
              <a:t>, </a:t>
            </a:r>
            <a:r>
              <a:rPr lang="es-ES_tradnl" dirty="0" err="1"/>
              <a:t>n'a</a:t>
            </a:r>
            <a:r>
              <a:rPr lang="es-ES_tradnl" dirty="0"/>
              <a:t> </a:t>
            </a:r>
            <a:r>
              <a:rPr lang="es-ES_tradnl" dirty="0" err="1"/>
              <a:t>pas</a:t>
            </a:r>
            <a:r>
              <a:rPr lang="es-ES_tradnl" dirty="0"/>
              <a:t> </a:t>
            </a:r>
            <a:r>
              <a:rPr lang="es-ES_tradnl" dirty="0" err="1"/>
              <a:t>changé</a:t>
            </a:r>
            <a:r>
              <a:rPr lang="es-ES_tradnl" dirty="0"/>
              <a:t> </a:t>
            </a:r>
            <a:r>
              <a:rPr lang="es-ES_tradnl" dirty="0" err="1"/>
              <a:t>partout</a:t>
            </a:r>
            <a:r>
              <a:rPr lang="es-ES_tradnl" dirty="0"/>
              <a:t> </a:t>
            </a:r>
            <a:r>
              <a:rPr lang="es-ES_tradnl" dirty="0" err="1"/>
              <a:t>au</a:t>
            </a:r>
            <a:r>
              <a:rPr lang="es-ES_tradnl" dirty="0"/>
              <a:t> </a:t>
            </a:r>
            <a:r>
              <a:rPr lang="es-ES_tradnl" dirty="0" err="1"/>
              <a:t>même</a:t>
            </a:r>
            <a:r>
              <a:rPr lang="es-ES_tradnl" dirty="0"/>
              <a:t> </a:t>
            </a:r>
            <a:r>
              <a:rPr lang="es-ES_tradnl" dirty="0" err="1"/>
              <a:t>moment</a:t>
            </a:r>
            <a:r>
              <a:rPr lang="es-ES_tradnl" dirty="0"/>
              <a:t>. Ces importantes </a:t>
            </a:r>
            <a:r>
              <a:rPr lang="es-ES_tradnl" dirty="0" err="1"/>
              <a:t>transformations</a:t>
            </a:r>
            <a:r>
              <a:rPr lang="es-ES_tradnl" dirty="0"/>
              <a:t> se </a:t>
            </a:r>
            <a:r>
              <a:rPr lang="es-ES_tradnl" dirty="0" err="1"/>
              <a:t>sont</a:t>
            </a:r>
            <a:r>
              <a:rPr lang="es-ES_tradnl" dirty="0"/>
              <a:t> </a:t>
            </a:r>
            <a:r>
              <a:rPr lang="es-ES_tradnl" dirty="0" err="1"/>
              <a:t>étendues</a:t>
            </a:r>
            <a:r>
              <a:rPr lang="es-ES_tradnl" dirty="0"/>
              <a:t>, </a:t>
            </a:r>
            <a:r>
              <a:rPr lang="es-ES_tradnl" dirty="0" err="1"/>
              <a:t>selon</a:t>
            </a:r>
            <a:r>
              <a:rPr lang="es-ES_tradnl" dirty="0"/>
              <a:t> les </a:t>
            </a:r>
            <a:r>
              <a:rPr lang="es-ES_tradnl" dirty="0" err="1"/>
              <a:t>régions</a:t>
            </a:r>
            <a:r>
              <a:rPr lang="es-ES_tradnl" dirty="0"/>
              <a:t>, de la fin de </a:t>
            </a:r>
            <a:r>
              <a:rPr lang="es-ES_tradnl" dirty="0" err="1"/>
              <a:t>l'Empire</a:t>
            </a:r>
            <a:r>
              <a:rPr lang="es-ES_tradnl" dirty="0"/>
              <a:t> </a:t>
            </a:r>
            <a:r>
              <a:rPr lang="es-ES_tradnl" dirty="0" err="1"/>
              <a:t>romain</a:t>
            </a:r>
            <a:r>
              <a:rPr lang="es-ES_tradnl" dirty="0"/>
              <a:t> </a:t>
            </a:r>
            <a:r>
              <a:rPr lang="es-ES_tradnl" dirty="0" err="1"/>
              <a:t>jusqu'à</a:t>
            </a:r>
            <a:r>
              <a:rPr lang="es-ES_tradnl" dirty="0"/>
              <a:t> la </a:t>
            </a:r>
            <a:r>
              <a:rPr lang="es-ES_tradnl" dirty="0" err="1"/>
              <a:t>première</a:t>
            </a:r>
            <a:r>
              <a:rPr lang="es-ES_tradnl" dirty="0"/>
              <a:t> </a:t>
            </a:r>
            <a:r>
              <a:rPr lang="es-ES_tradnl" dirty="0" err="1"/>
              <a:t>moitié</a:t>
            </a:r>
            <a:r>
              <a:rPr lang="es-ES_tradnl" dirty="0"/>
              <a:t> du </a:t>
            </a:r>
            <a:r>
              <a:rPr lang="es-ES_tradnl" dirty="0" err="1"/>
              <a:t>IX</a:t>
            </a:r>
            <a:r>
              <a:rPr lang="es-ES_tradnl" baseline="30000" dirty="0" err="1"/>
              <a:t>e</a:t>
            </a:r>
            <a:r>
              <a:rPr lang="es-ES_tradnl" dirty="0"/>
              <a:t> </a:t>
            </a:r>
            <a:r>
              <a:rPr lang="es-ES_tradnl" dirty="0" err="1"/>
              <a:t>siècle</a:t>
            </a: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9650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4" y="82192"/>
            <a:ext cx="11630345" cy="6678203"/>
          </a:xfrm>
        </p:spPr>
      </p:pic>
    </p:spTree>
    <p:extLst>
      <p:ext uri="{BB962C8B-B14F-4D97-AF65-F5344CB8AC3E}">
        <p14:creationId xmlns:p14="http://schemas.microsoft.com/office/powerpoint/2010/main" val="211370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9878" y="121298"/>
            <a:ext cx="11075436" cy="1884784"/>
          </a:xfrm>
        </p:spPr>
        <p:txBody>
          <a:bodyPr>
            <a:noAutofit/>
          </a:bodyPr>
          <a:lstStyle/>
          <a:p>
            <a:r>
              <a:rPr lang="es-ES_tradnl" sz="6000" dirty="0" smtClean="0"/>
              <a:t>Et les </a:t>
            </a:r>
            <a:r>
              <a:rPr lang="es-ES_tradnl" sz="6000" dirty="0" err="1" smtClean="0"/>
              <a:t>conséquences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linguistiques</a:t>
            </a:r>
            <a:r>
              <a:rPr lang="es-ES_tradnl" sz="6000" dirty="0" smtClean="0"/>
              <a:t>??</a:t>
            </a:r>
            <a:endParaRPr lang="es-ES_tradnl" sz="6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9878" y="2638045"/>
            <a:ext cx="11318032" cy="2857686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s-ES_tradnl" sz="5200" b="1" dirty="0" smtClean="0"/>
              <a:t>La </a:t>
            </a:r>
            <a:r>
              <a:rPr lang="es-ES_tradnl" sz="5200" b="1" dirty="0" err="1"/>
              <a:t>fragmentation</a:t>
            </a:r>
            <a:r>
              <a:rPr lang="es-ES_tradnl" sz="5200" b="1" dirty="0"/>
              <a:t> </a:t>
            </a:r>
            <a:r>
              <a:rPr lang="es-ES_tradnl" sz="5200" b="1" dirty="0" err="1"/>
              <a:t>linguistique</a:t>
            </a:r>
            <a:r>
              <a:rPr lang="es-ES_tradnl" sz="5200" b="1" dirty="0"/>
              <a:t> (</a:t>
            </a:r>
            <a:r>
              <a:rPr lang="es-ES_tradnl" sz="5200" b="1" dirty="0" err="1"/>
              <a:t>dialectalisation</a:t>
            </a:r>
            <a:r>
              <a:rPr lang="es-ES_tradnl" sz="5200" b="1" dirty="0"/>
              <a:t>)</a:t>
            </a:r>
            <a:endParaRPr lang="es-ES_tradnl" sz="5200" dirty="0"/>
          </a:p>
          <a:p>
            <a:r>
              <a:rPr lang="es-ES_tradnl" sz="5200" b="1" dirty="0" smtClean="0"/>
              <a:t>La </a:t>
            </a:r>
            <a:r>
              <a:rPr lang="es-ES_tradnl" sz="5200" b="1" dirty="0" err="1"/>
              <a:t>démarcation</a:t>
            </a:r>
            <a:r>
              <a:rPr lang="es-ES_tradnl" sz="5200" b="1" dirty="0"/>
              <a:t> du </a:t>
            </a:r>
            <a:r>
              <a:rPr lang="es-ES_tradnl" sz="5200" b="1" dirty="0" err="1"/>
              <a:t>latin</a:t>
            </a:r>
            <a:r>
              <a:rPr lang="es-ES_tradnl" sz="5200" b="1" dirty="0"/>
              <a:t> </a:t>
            </a:r>
            <a:r>
              <a:rPr lang="es-ES_tradnl" sz="5200" b="1" dirty="0" err="1"/>
              <a:t>au</a:t>
            </a:r>
            <a:r>
              <a:rPr lang="es-ES_tradnl" sz="5200" b="1" dirty="0"/>
              <a:t> </a:t>
            </a:r>
            <a:r>
              <a:rPr lang="es-ES_tradnl" sz="5200" b="1" dirty="0" err="1"/>
              <a:t>roman</a:t>
            </a:r>
            <a:endParaRPr lang="es-ES_tradnl" sz="5200" dirty="0"/>
          </a:p>
          <a:p>
            <a:r>
              <a:rPr lang="es-ES_tradnl" sz="5200" b="1" dirty="0"/>
              <a:t>La </a:t>
            </a:r>
            <a:r>
              <a:rPr lang="es-ES_tradnl" sz="5200" b="1" dirty="0" err="1"/>
              <a:t>germanisation</a:t>
            </a:r>
            <a:r>
              <a:rPr lang="es-ES_tradnl" sz="5200" b="1" dirty="0"/>
              <a:t> du </a:t>
            </a:r>
            <a:r>
              <a:rPr lang="es-ES_tradnl" sz="5200" b="1" dirty="0" err="1"/>
              <a:t>roman</a:t>
            </a:r>
            <a:r>
              <a:rPr lang="es-ES_tradnl" sz="5200" dirty="0"/>
              <a:t> </a:t>
            </a:r>
            <a:endParaRPr lang="es-ES_tradnl" sz="5200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52582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925507"/>
              </p:ext>
            </p:extLst>
          </p:nvPr>
        </p:nvGraphicFramePr>
        <p:xfrm>
          <a:off x="932466" y="365125"/>
          <a:ext cx="10421334" cy="3539055"/>
        </p:xfrm>
        <a:graphic>
          <a:graphicData uri="http://schemas.openxmlformats.org/drawingml/2006/table">
            <a:tbl>
              <a:tblPr/>
              <a:tblGrid>
                <a:gridCol w="10421334"/>
              </a:tblGrid>
              <a:tr h="3539055">
                <a:tc>
                  <a:txBody>
                    <a:bodyPr/>
                    <a:lstStyle/>
                    <a:p>
                      <a:r>
                        <a:rPr lang="es-ES_tradnl" b="1" dirty="0">
                          <a:latin typeface="Arial" charset="0"/>
                        </a:rPr>
                        <a:t>Si </a:t>
                      </a:r>
                      <a:r>
                        <a:rPr lang="es-ES_tradnl" b="1" dirty="0" err="1">
                          <a:latin typeface="Arial" charset="0"/>
                        </a:rPr>
                        <a:t>on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avait</a:t>
                      </a:r>
                      <a:r>
                        <a:rPr lang="es-ES_tradnl" b="1" dirty="0">
                          <a:latin typeface="Arial" charset="0"/>
                        </a:rPr>
                        <a:t> demandé, </a:t>
                      </a:r>
                      <a:r>
                        <a:rPr lang="es-ES_tradnl" b="1" dirty="0" err="1">
                          <a:latin typeface="Arial" charset="0"/>
                        </a:rPr>
                        <a:t>il</a:t>
                      </a:r>
                      <a:r>
                        <a:rPr lang="es-ES_tradnl" b="1" dirty="0">
                          <a:latin typeface="Arial" charset="0"/>
                        </a:rPr>
                        <a:t> y a un </a:t>
                      </a:r>
                      <a:r>
                        <a:rPr lang="es-ES_tradnl" b="1" dirty="0" err="1">
                          <a:latin typeface="Arial" charset="0"/>
                        </a:rPr>
                        <a:t>millier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d'années</a:t>
                      </a:r>
                      <a:r>
                        <a:rPr lang="es-ES_tradnl" b="1" dirty="0">
                          <a:latin typeface="Arial" charset="0"/>
                        </a:rPr>
                        <a:t>, </a:t>
                      </a:r>
                      <a:r>
                        <a:rPr lang="es-ES_tradnl" b="1" dirty="0" err="1">
                          <a:latin typeface="Arial" charset="0"/>
                        </a:rPr>
                        <a:t>à</a:t>
                      </a:r>
                      <a:r>
                        <a:rPr lang="es-ES_tradnl" b="1" dirty="0">
                          <a:latin typeface="Arial" charset="0"/>
                        </a:rPr>
                        <a:t> un </a:t>
                      </a:r>
                      <a:r>
                        <a:rPr lang="es-ES_tradnl" b="1" dirty="0" err="1">
                          <a:latin typeface="Arial" charset="0"/>
                        </a:rPr>
                        <a:t>habitant</a:t>
                      </a:r>
                      <a:r>
                        <a:rPr lang="es-ES_tradnl" b="1" dirty="0">
                          <a:latin typeface="Arial" charset="0"/>
                        </a:rPr>
                        <a:t> de la </a:t>
                      </a:r>
                      <a:r>
                        <a:rPr lang="es-ES_tradnl" b="1" dirty="0" err="1">
                          <a:latin typeface="Arial" charset="0"/>
                        </a:rPr>
                        <a:t>Gaule</a:t>
                      </a:r>
                      <a:r>
                        <a:rPr lang="es-ES_tradnl" b="1" dirty="0">
                          <a:latin typeface="Arial" charset="0"/>
                        </a:rPr>
                        <a:t>, de </a:t>
                      </a:r>
                      <a:r>
                        <a:rPr lang="es-ES_tradnl" b="1" dirty="0" err="1">
                          <a:latin typeface="Arial" charset="0"/>
                        </a:rPr>
                        <a:t>l'Espagne</a:t>
                      </a:r>
                      <a:r>
                        <a:rPr lang="es-ES_tradnl" b="1" dirty="0">
                          <a:latin typeface="Arial" charset="0"/>
                        </a:rPr>
                        <a:t>, de </a:t>
                      </a:r>
                      <a:r>
                        <a:rPr lang="es-ES_tradnl" b="1" dirty="0" err="1">
                          <a:latin typeface="Arial" charset="0"/>
                        </a:rPr>
                        <a:t>l'Italie</a:t>
                      </a:r>
                      <a:r>
                        <a:rPr lang="es-ES_tradnl" b="1" dirty="0">
                          <a:latin typeface="Arial" charset="0"/>
                        </a:rPr>
                        <a:t>, de la </a:t>
                      </a:r>
                      <a:r>
                        <a:rPr lang="es-ES_tradnl" b="1" dirty="0" err="1">
                          <a:latin typeface="Arial" charset="0"/>
                        </a:rPr>
                        <a:t>Rhétie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ou</a:t>
                      </a:r>
                      <a:r>
                        <a:rPr lang="es-ES_tradnl" b="1" dirty="0">
                          <a:latin typeface="Arial" charset="0"/>
                        </a:rPr>
                        <a:t> de la </a:t>
                      </a:r>
                      <a:r>
                        <a:rPr lang="es-ES_tradnl" b="1" dirty="0" err="1">
                          <a:latin typeface="Arial" charset="0"/>
                        </a:rPr>
                        <a:t>Mésie</a:t>
                      </a:r>
                      <a:r>
                        <a:rPr lang="es-ES_tradnl" b="1" dirty="0">
                          <a:latin typeface="Arial" charset="0"/>
                        </a:rPr>
                        <a:t> : «Que parles-tu ?», </a:t>
                      </a:r>
                      <a:r>
                        <a:rPr lang="es-ES_tradnl" b="1" dirty="0" err="1">
                          <a:latin typeface="Arial" charset="0"/>
                        </a:rPr>
                        <a:t>il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aurait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répondu</a:t>
                      </a:r>
                      <a:r>
                        <a:rPr lang="es-ES_tradnl" b="1" dirty="0">
                          <a:latin typeface="Arial" charset="0"/>
                        </a:rPr>
                        <a:t>, </a:t>
                      </a:r>
                      <a:r>
                        <a:rPr lang="es-ES_tradnl" b="1" dirty="0" err="1">
                          <a:latin typeface="Arial" charset="0"/>
                        </a:rPr>
                        <a:t>suivant</a:t>
                      </a:r>
                      <a:r>
                        <a:rPr lang="es-ES_tradnl" b="1" dirty="0">
                          <a:latin typeface="Arial" charset="0"/>
                        </a:rPr>
                        <a:t> son </a:t>
                      </a:r>
                      <a:r>
                        <a:rPr lang="es-ES_tradnl" b="1" dirty="0" err="1">
                          <a:latin typeface="Arial" charset="0"/>
                        </a:rPr>
                        <a:t>pays</a:t>
                      </a:r>
                      <a:r>
                        <a:rPr lang="es-ES_tradnl" b="1" dirty="0">
                          <a:latin typeface="Arial" charset="0"/>
                        </a:rPr>
                        <a:t> : «</a:t>
                      </a:r>
                      <a:r>
                        <a:rPr lang="es-ES_tradnl" sz="2800" b="1" i="1" dirty="0" err="1">
                          <a:latin typeface="Arial" charset="0"/>
                        </a:rPr>
                        <a:t>romanz</a:t>
                      </a:r>
                      <a:r>
                        <a:rPr lang="es-ES_tradnl" sz="2800" b="1" i="1" dirty="0">
                          <a:latin typeface="Arial" charset="0"/>
                        </a:rPr>
                        <a:t>, romanzo, romance, </a:t>
                      </a:r>
                      <a:r>
                        <a:rPr lang="es-ES_tradnl" sz="2800" b="1" i="1" dirty="0" err="1">
                          <a:latin typeface="Arial" charset="0"/>
                        </a:rPr>
                        <a:t>roumounsch</a:t>
                      </a:r>
                      <a:r>
                        <a:rPr lang="es-ES_tradnl" sz="2800" b="1" i="1" dirty="0">
                          <a:latin typeface="Arial" charset="0"/>
                        </a:rPr>
                        <a:t>, </a:t>
                      </a:r>
                      <a:r>
                        <a:rPr lang="es-ES_tradnl" sz="2800" b="1" i="1" dirty="0" err="1">
                          <a:latin typeface="Arial" charset="0"/>
                        </a:rPr>
                        <a:t>roumeuns</a:t>
                      </a:r>
                      <a:r>
                        <a:rPr lang="es-ES_tradnl" sz="2800" b="1" dirty="0">
                          <a:latin typeface="Arial" charset="0"/>
                        </a:rPr>
                        <a:t>»</a:t>
                      </a:r>
                      <a:r>
                        <a:rPr lang="es-ES_tradnl" b="1" dirty="0">
                          <a:latin typeface="Arial" charset="0"/>
                        </a:rPr>
                        <a:t>, </a:t>
                      </a:r>
                      <a:r>
                        <a:rPr lang="es-ES_tradnl" b="1" dirty="0" err="1">
                          <a:latin typeface="Arial" charset="0"/>
                        </a:rPr>
                        <a:t>toutes</a:t>
                      </a:r>
                      <a:r>
                        <a:rPr lang="es-ES_tradnl" b="1" dirty="0">
                          <a:latin typeface="Arial" charset="0"/>
                        </a:rPr>
                        <a:t> formes </a:t>
                      </a:r>
                      <a:r>
                        <a:rPr lang="es-ES_tradnl" b="1" dirty="0" err="1">
                          <a:latin typeface="Arial" charset="0"/>
                        </a:rPr>
                        <a:t>variées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d'un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seul</a:t>
                      </a:r>
                      <a:r>
                        <a:rPr lang="es-ES_tradnl" b="1" dirty="0">
                          <a:latin typeface="Arial" charset="0"/>
                        </a:rPr>
                        <a:t> et </a:t>
                      </a:r>
                      <a:r>
                        <a:rPr lang="es-ES_tradnl" b="1" dirty="0" err="1">
                          <a:latin typeface="Arial" charset="0"/>
                        </a:rPr>
                        <a:t>même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mot</a:t>
                      </a:r>
                      <a:r>
                        <a:rPr lang="es-ES_tradnl" b="1" dirty="0">
                          <a:latin typeface="Arial" charset="0"/>
                        </a:rPr>
                        <a:t>, </a:t>
                      </a:r>
                      <a:r>
                        <a:rPr lang="es-ES_tradnl" b="1" dirty="0" err="1">
                          <a:latin typeface="Arial" charset="0"/>
                        </a:rPr>
                        <a:t>l'adverbe</a:t>
                      </a:r>
                      <a:r>
                        <a:rPr lang="es-ES_tradnl" b="1" dirty="0">
                          <a:latin typeface="Arial" charset="0"/>
                        </a:rPr>
                        <a:t> </a:t>
                      </a:r>
                      <a:r>
                        <a:rPr lang="es-ES_tradnl" b="1" i="1" dirty="0">
                          <a:latin typeface="Arial" charset="0"/>
                        </a:rPr>
                        <a:t>romanice</a:t>
                      </a:r>
                      <a:r>
                        <a:rPr lang="es-ES_tradnl" b="1" dirty="0">
                          <a:latin typeface="Arial" charset="0"/>
                        </a:rPr>
                        <a:t>, </a:t>
                      </a:r>
                      <a:r>
                        <a:rPr lang="es-ES_tradnl" b="1" dirty="0" err="1">
                          <a:latin typeface="Arial" charset="0"/>
                        </a:rPr>
                        <a:t>qui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signifie</a:t>
                      </a:r>
                      <a:r>
                        <a:rPr lang="es-ES_tradnl" b="1" dirty="0">
                          <a:latin typeface="Arial" charset="0"/>
                        </a:rPr>
                        <a:t> «</a:t>
                      </a:r>
                      <a:r>
                        <a:rPr lang="es-ES_tradnl" b="1" dirty="0" err="1">
                          <a:latin typeface="Arial" charset="0"/>
                        </a:rPr>
                        <a:t>dans</a:t>
                      </a:r>
                      <a:r>
                        <a:rPr lang="es-ES_tradnl" b="1" dirty="0">
                          <a:latin typeface="Arial" charset="0"/>
                        </a:rPr>
                        <a:t> la </a:t>
                      </a:r>
                      <a:r>
                        <a:rPr lang="es-ES_tradnl" b="1" dirty="0" err="1">
                          <a:latin typeface="Arial" charset="0"/>
                        </a:rPr>
                        <a:t>langue</a:t>
                      </a:r>
                      <a:r>
                        <a:rPr lang="es-ES_tradnl" b="1" dirty="0">
                          <a:latin typeface="Arial" charset="0"/>
                        </a:rPr>
                        <a:t> des </a:t>
                      </a:r>
                      <a:r>
                        <a:rPr lang="es-ES_tradnl" b="1" dirty="0" err="1">
                          <a:latin typeface="Arial" charset="0"/>
                        </a:rPr>
                        <a:t>Romains</a:t>
                      </a:r>
                      <a:r>
                        <a:rPr lang="es-ES_tradnl" b="1" dirty="0">
                          <a:latin typeface="Arial" charset="0"/>
                        </a:rPr>
                        <a:t>». La </a:t>
                      </a:r>
                      <a:r>
                        <a:rPr lang="es-ES_tradnl" b="1" dirty="0" err="1">
                          <a:latin typeface="Arial" charset="0"/>
                        </a:rPr>
                        <a:t>langue</a:t>
                      </a:r>
                      <a:r>
                        <a:rPr lang="es-ES_tradnl" b="1" dirty="0">
                          <a:latin typeface="Arial" charset="0"/>
                        </a:rPr>
                        <a:t> que </a:t>
                      </a:r>
                      <a:r>
                        <a:rPr lang="es-ES_tradnl" b="1" dirty="0" err="1">
                          <a:latin typeface="Arial" charset="0"/>
                        </a:rPr>
                        <a:t>nous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parlons</a:t>
                      </a:r>
                      <a:r>
                        <a:rPr lang="es-ES_tradnl" b="1" dirty="0">
                          <a:latin typeface="Arial" charset="0"/>
                        </a:rPr>
                        <a:t>, que </a:t>
                      </a:r>
                      <a:r>
                        <a:rPr lang="es-ES_tradnl" b="1" dirty="0" err="1">
                          <a:latin typeface="Arial" charset="0"/>
                        </a:rPr>
                        <a:t>parlent</a:t>
                      </a:r>
                      <a:r>
                        <a:rPr lang="es-ES_tradnl" b="1" dirty="0">
                          <a:latin typeface="Arial" charset="0"/>
                        </a:rPr>
                        <a:t> les </a:t>
                      </a:r>
                      <a:r>
                        <a:rPr lang="es-ES_tradnl" b="1" dirty="0" err="1">
                          <a:latin typeface="Arial" charset="0"/>
                        </a:rPr>
                        <a:t>autres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peuples</a:t>
                      </a:r>
                      <a:r>
                        <a:rPr lang="es-ES_tradnl" b="1" dirty="0">
                          <a:latin typeface="Arial" charset="0"/>
                        </a:rPr>
                        <a:t> que je </a:t>
                      </a:r>
                      <a:r>
                        <a:rPr lang="es-ES_tradnl" b="1" dirty="0" err="1">
                          <a:latin typeface="Arial" charset="0"/>
                        </a:rPr>
                        <a:t>viens</a:t>
                      </a:r>
                      <a:r>
                        <a:rPr lang="es-ES_tradnl" b="1" dirty="0">
                          <a:latin typeface="Arial" charset="0"/>
                        </a:rPr>
                        <a:t> de </a:t>
                      </a:r>
                      <a:r>
                        <a:rPr lang="es-ES_tradnl" b="1" dirty="0" err="1">
                          <a:latin typeface="Arial" charset="0"/>
                        </a:rPr>
                        <a:t>nommer</a:t>
                      </a:r>
                      <a:r>
                        <a:rPr lang="es-ES_tradnl" b="1" dirty="0">
                          <a:latin typeface="Arial" charset="0"/>
                        </a:rPr>
                        <a:t>, </a:t>
                      </a:r>
                      <a:r>
                        <a:rPr lang="es-ES_tradnl" b="1" dirty="0" err="1">
                          <a:latin typeface="Arial" charset="0"/>
                        </a:rPr>
                        <a:t>est</a:t>
                      </a:r>
                      <a:r>
                        <a:rPr lang="es-ES_tradnl" b="1" dirty="0">
                          <a:latin typeface="Arial" charset="0"/>
                        </a:rPr>
                        <a:t> le </a:t>
                      </a:r>
                      <a:r>
                        <a:rPr lang="es-ES_tradnl" b="1" i="1" dirty="0" err="1">
                          <a:latin typeface="Arial" charset="0"/>
                        </a:rPr>
                        <a:t>roman</a:t>
                      </a:r>
                      <a:r>
                        <a:rPr lang="es-ES_tradnl" b="1" dirty="0">
                          <a:latin typeface="Arial" charset="0"/>
                        </a:rPr>
                        <a:t>, la </a:t>
                      </a:r>
                      <a:r>
                        <a:rPr lang="es-ES_tradnl" b="1" dirty="0" err="1">
                          <a:latin typeface="Arial" charset="0"/>
                        </a:rPr>
                        <a:t>langue</a:t>
                      </a:r>
                      <a:r>
                        <a:rPr lang="es-ES_tradnl" b="1" dirty="0">
                          <a:latin typeface="Arial" charset="0"/>
                        </a:rPr>
                        <a:t> des </a:t>
                      </a:r>
                      <a:r>
                        <a:rPr lang="es-ES_tradnl" b="1" i="1" dirty="0" err="1">
                          <a:latin typeface="Arial" charset="0"/>
                        </a:rPr>
                        <a:t>Romani</a:t>
                      </a:r>
                      <a:r>
                        <a:rPr lang="es-ES_tradnl" b="1" dirty="0">
                          <a:latin typeface="Arial" charset="0"/>
                        </a:rPr>
                        <a:t>, </a:t>
                      </a:r>
                      <a:r>
                        <a:rPr lang="es-ES_tradnl" b="1" dirty="0" err="1">
                          <a:latin typeface="Arial" charset="0"/>
                        </a:rPr>
                        <a:t>c'est-à-dire</a:t>
                      </a:r>
                      <a:r>
                        <a:rPr lang="es-ES_tradnl" b="1" dirty="0">
                          <a:latin typeface="Arial" charset="0"/>
                        </a:rPr>
                        <a:t> le </a:t>
                      </a:r>
                      <a:r>
                        <a:rPr lang="es-ES_tradnl" b="1" dirty="0" err="1">
                          <a:latin typeface="Arial" charset="0"/>
                        </a:rPr>
                        <a:t>latin</a:t>
                      </a:r>
                      <a:r>
                        <a:rPr lang="es-ES_tradnl" b="1" dirty="0">
                          <a:latin typeface="Arial" charset="0"/>
                        </a:rPr>
                        <a:t> ; </a:t>
                      </a:r>
                      <a:r>
                        <a:rPr lang="es-ES_tradnl" b="1" dirty="0" err="1">
                          <a:latin typeface="Arial" charset="0"/>
                        </a:rPr>
                        <a:t>c'est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pour</a:t>
                      </a:r>
                      <a:r>
                        <a:rPr lang="es-ES_tradnl" b="1" dirty="0">
                          <a:latin typeface="Arial" charset="0"/>
                        </a:rPr>
                        <a:t> cela </a:t>
                      </a:r>
                      <a:r>
                        <a:rPr lang="es-ES_tradnl" b="1" dirty="0" err="1">
                          <a:latin typeface="Arial" charset="0"/>
                        </a:rPr>
                        <a:t>qu'on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appelle</a:t>
                      </a:r>
                      <a:r>
                        <a:rPr lang="es-ES_tradnl" b="1" dirty="0">
                          <a:latin typeface="Arial" charset="0"/>
                        </a:rPr>
                        <a:t> ces </a:t>
                      </a:r>
                      <a:r>
                        <a:rPr lang="es-ES_tradnl" b="1" dirty="0" err="1">
                          <a:latin typeface="Arial" charset="0"/>
                        </a:rPr>
                        <a:t>peuples</a:t>
                      </a:r>
                      <a:r>
                        <a:rPr lang="es-ES_tradnl" b="1" dirty="0">
                          <a:latin typeface="Arial" charset="0"/>
                        </a:rPr>
                        <a:t> les </a:t>
                      </a:r>
                      <a:r>
                        <a:rPr lang="es-ES_tradnl" b="1" dirty="0" err="1">
                          <a:latin typeface="Arial" charset="0"/>
                        </a:rPr>
                        <a:t>peuples</a:t>
                      </a:r>
                      <a:r>
                        <a:rPr lang="es-ES_tradnl" b="1" dirty="0">
                          <a:latin typeface="Arial" charset="0"/>
                        </a:rPr>
                        <a:t> </a:t>
                      </a:r>
                      <a:r>
                        <a:rPr lang="es-ES_tradnl" b="1" i="1" dirty="0" err="1">
                          <a:latin typeface="Arial" charset="0"/>
                        </a:rPr>
                        <a:t>romans</a:t>
                      </a:r>
                      <a:r>
                        <a:rPr lang="es-ES_tradnl" b="1" dirty="0">
                          <a:latin typeface="Arial" charset="0"/>
                        </a:rPr>
                        <a:t>, </a:t>
                      </a:r>
                      <a:r>
                        <a:rPr lang="es-ES_tradnl" b="1" dirty="0" err="1">
                          <a:latin typeface="Arial" charset="0"/>
                        </a:rPr>
                        <a:t>leurs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langues</a:t>
                      </a:r>
                      <a:r>
                        <a:rPr lang="es-ES_tradnl" b="1" dirty="0">
                          <a:latin typeface="Arial" charset="0"/>
                        </a:rPr>
                        <a:t> les </a:t>
                      </a:r>
                      <a:r>
                        <a:rPr lang="es-ES_tradnl" b="1" dirty="0" err="1">
                          <a:latin typeface="Arial" charset="0"/>
                        </a:rPr>
                        <a:t>langues</a:t>
                      </a:r>
                      <a:r>
                        <a:rPr lang="es-ES_tradnl" b="1" dirty="0">
                          <a:latin typeface="Arial" charset="0"/>
                        </a:rPr>
                        <a:t> </a:t>
                      </a:r>
                      <a:r>
                        <a:rPr lang="es-ES_tradnl" b="1" i="1" dirty="0">
                          <a:latin typeface="Arial" charset="0"/>
                        </a:rPr>
                        <a:t>romanes</a:t>
                      </a:r>
                      <a:r>
                        <a:rPr lang="es-ES_tradnl" b="1" dirty="0">
                          <a:latin typeface="Arial" charset="0"/>
                        </a:rPr>
                        <a:t>, et </a:t>
                      </a:r>
                      <a:r>
                        <a:rPr lang="es-ES_tradnl" b="1" dirty="0" err="1">
                          <a:latin typeface="Arial" charset="0"/>
                        </a:rPr>
                        <a:t>qu'il</a:t>
                      </a:r>
                      <a:r>
                        <a:rPr lang="es-ES_tradnl" b="1" dirty="0">
                          <a:latin typeface="Arial" charset="0"/>
                        </a:rPr>
                        <a:t> existe </a:t>
                      </a:r>
                      <a:r>
                        <a:rPr lang="es-ES_tradnl" b="1" dirty="0" err="1">
                          <a:latin typeface="Arial" charset="0"/>
                        </a:rPr>
                        <a:t>ou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qu'il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devrait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exister</a:t>
                      </a:r>
                      <a:r>
                        <a:rPr lang="es-ES_tradnl" b="1" dirty="0">
                          <a:latin typeface="Arial" charset="0"/>
                        </a:rPr>
                        <a:t> entre </a:t>
                      </a:r>
                      <a:r>
                        <a:rPr lang="es-ES_tradnl" b="1" dirty="0" err="1">
                          <a:latin typeface="Arial" charset="0"/>
                        </a:rPr>
                        <a:t>eux</a:t>
                      </a:r>
                      <a:r>
                        <a:rPr lang="es-ES_tradnl" b="1" dirty="0">
                          <a:latin typeface="Arial" charset="0"/>
                        </a:rPr>
                        <a:t> un </a:t>
                      </a:r>
                      <a:r>
                        <a:rPr lang="es-ES_tradnl" b="1" dirty="0" err="1">
                          <a:latin typeface="Arial" charset="0"/>
                        </a:rPr>
                        <a:t>sentiment</a:t>
                      </a:r>
                      <a:r>
                        <a:rPr lang="es-ES_tradnl" b="1" dirty="0">
                          <a:latin typeface="Arial" charset="0"/>
                        </a:rPr>
                        <a:t> de </a:t>
                      </a:r>
                      <a:r>
                        <a:rPr lang="es-ES_tradnl" b="1" dirty="0" err="1">
                          <a:latin typeface="Arial" charset="0"/>
                        </a:rPr>
                        <a:t>solidarité</a:t>
                      </a:r>
                      <a:r>
                        <a:rPr lang="es-ES_tradnl" b="1" dirty="0">
                          <a:latin typeface="Arial" charset="0"/>
                        </a:rPr>
                        <a:t> et </a:t>
                      </a:r>
                      <a:r>
                        <a:rPr lang="es-ES_tradnl" b="1" dirty="0" err="1">
                          <a:latin typeface="Arial" charset="0"/>
                        </a:rPr>
                        <a:t>d'union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remontant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au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temps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où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tous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portaient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avec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orgueil</a:t>
                      </a:r>
                      <a:r>
                        <a:rPr lang="es-ES_tradnl" b="1" dirty="0">
                          <a:latin typeface="Arial" charset="0"/>
                        </a:rPr>
                        <a:t> ce </a:t>
                      </a:r>
                      <a:r>
                        <a:rPr lang="es-ES_tradnl" b="1" dirty="0" err="1">
                          <a:latin typeface="Arial" charset="0"/>
                        </a:rPr>
                        <a:t>nom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qu'aujourd'hui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ils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ont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oublié</a:t>
                      </a:r>
                      <a:r>
                        <a:rPr lang="es-ES_tradnl" b="1" dirty="0">
                          <a:latin typeface="Arial" charset="0"/>
                        </a:rPr>
                        <a:t>, </a:t>
                      </a:r>
                      <a:r>
                        <a:rPr lang="es-ES_tradnl" b="1" dirty="0" err="1">
                          <a:latin typeface="Arial" charset="0"/>
                        </a:rPr>
                        <a:t>sauf</a:t>
                      </a:r>
                      <a:r>
                        <a:rPr lang="es-ES_tradnl" b="1" dirty="0">
                          <a:latin typeface="Arial" charset="0"/>
                        </a:rPr>
                        <a:t> </a:t>
                      </a:r>
                      <a:r>
                        <a:rPr lang="es-ES_tradnl" b="1" dirty="0" err="1">
                          <a:latin typeface="Arial" charset="0"/>
                        </a:rPr>
                        <a:t>dans</a:t>
                      </a:r>
                      <a:r>
                        <a:rPr lang="es-ES_tradnl" b="1" dirty="0">
                          <a:latin typeface="Arial" charset="0"/>
                        </a:rPr>
                        <a:t> les Alpes et </a:t>
                      </a:r>
                      <a:r>
                        <a:rPr lang="es-ES_tradnl" b="1" dirty="0" err="1">
                          <a:latin typeface="Arial" charset="0"/>
                        </a:rPr>
                        <a:t>dans</a:t>
                      </a:r>
                      <a:r>
                        <a:rPr lang="es-ES_tradnl" b="1" dirty="0">
                          <a:latin typeface="Arial" charset="0"/>
                        </a:rPr>
                        <a:t> les </a:t>
                      </a:r>
                      <a:r>
                        <a:rPr lang="es-ES_tradnl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Balkan</a:t>
                      </a:r>
                      <a:endParaRPr lang="es-ES_tradnl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25400" marR="254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932466" y="3534848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x-none" altLang="x-non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Gaston Paris (1839-1903</a:t>
            </a:r>
            <a:r>
              <a:rPr kumimoji="0" lang="es-ES" altLang="x-non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) </a:t>
            </a:r>
            <a:endParaRPr lang="es-ES_tradnl" dirty="0"/>
          </a:p>
        </p:txBody>
      </p:sp>
      <p:sp>
        <p:nvSpPr>
          <p:cNvPr id="7" name="Rectángulo 6"/>
          <p:cNvSpPr/>
          <p:nvPr/>
        </p:nvSpPr>
        <p:spPr>
          <a:xfrm>
            <a:off x="1115645" y="4546250"/>
            <a:ext cx="1005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x-none" altLang="x-non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«Les parlers de France», lors d'un réunion des Sociétés savantes</a:t>
            </a:r>
            <a:r>
              <a:rPr kumimoji="0" lang="es-ES" altLang="x-non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 (</a:t>
            </a:r>
            <a:r>
              <a:rPr kumimoji="0" lang="es-ES" altLang="x-none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mai</a:t>
            </a:r>
            <a:r>
              <a:rPr kumimoji="0" lang="es-ES" altLang="x-none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 1888) </a:t>
            </a:r>
            <a:endParaRPr kumimoji="0" lang="x-none" altLang="x-non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03649" y="2640563"/>
            <a:ext cx="10515600" cy="1894115"/>
          </a:xfrm>
          <a:solidFill>
            <a:schemeClr val="bg1"/>
          </a:solidFill>
        </p:spPr>
        <p:txBody>
          <a:bodyPr/>
          <a:lstStyle/>
          <a:p>
            <a:r>
              <a:rPr lang="es-ES_tradnl" dirty="0"/>
              <a:t>Au </a:t>
            </a:r>
            <a:r>
              <a:rPr lang="es-ES_tradnl" dirty="0" err="1"/>
              <a:t>cours</a:t>
            </a:r>
            <a:r>
              <a:rPr lang="es-ES_tradnl" dirty="0"/>
              <a:t> des  </a:t>
            </a:r>
            <a:r>
              <a:rPr lang="es-ES_tradnl" dirty="0" err="1"/>
              <a:t>VI</a:t>
            </a:r>
            <a:r>
              <a:rPr lang="es-ES_tradnl" baseline="30000" dirty="0" err="1"/>
              <a:t>e</a:t>
            </a:r>
            <a:r>
              <a:rPr lang="es-ES_tradnl" dirty="0"/>
              <a:t> et  </a:t>
            </a:r>
            <a:r>
              <a:rPr lang="es-ES_tradnl" dirty="0" err="1"/>
              <a:t>VII</a:t>
            </a:r>
            <a:r>
              <a:rPr lang="es-ES_tradnl" baseline="30000" dirty="0" err="1"/>
              <a:t>e</a:t>
            </a:r>
            <a:r>
              <a:rPr lang="es-ES_tradnl" dirty="0"/>
              <a:t> </a:t>
            </a:r>
            <a:r>
              <a:rPr lang="es-ES_tradnl" dirty="0" err="1"/>
              <a:t>siècles</a:t>
            </a:r>
            <a:r>
              <a:rPr lang="es-ES_tradnl" dirty="0"/>
              <a:t>, les </a:t>
            </a:r>
            <a:r>
              <a:rPr lang="es-ES_tradnl" dirty="0" err="1"/>
              <a:t>différents</a:t>
            </a:r>
            <a:r>
              <a:rPr lang="es-ES_tradnl" dirty="0"/>
              <a:t> </a:t>
            </a:r>
            <a:r>
              <a:rPr lang="es-ES_tradnl" dirty="0" err="1"/>
              <a:t>royaumes</a:t>
            </a:r>
            <a:r>
              <a:rPr lang="es-ES_tradnl" dirty="0"/>
              <a:t> </a:t>
            </a:r>
            <a:r>
              <a:rPr lang="es-ES_tradnl" dirty="0" err="1"/>
              <a:t>germaniques</a:t>
            </a:r>
            <a:r>
              <a:rPr lang="es-ES_tradnl" dirty="0"/>
              <a:t> </a:t>
            </a:r>
            <a:r>
              <a:rPr lang="es-ES_tradnl" dirty="0" err="1"/>
              <a:t>s'affaiblirent</a:t>
            </a:r>
            <a:r>
              <a:rPr lang="es-ES_tradnl" dirty="0"/>
              <a:t>: </a:t>
            </a:r>
            <a:endParaRPr lang="es-ES_tradnl" dirty="0" smtClean="0"/>
          </a:p>
          <a:p>
            <a:r>
              <a:rPr lang="es-ES_tradnl" dirty="0" err="1"/>
              <a:t>Finalement</a:t>
            </a:r>
            <a:r>
              <a:rPr lang="es-ES_tradnl" dirty="0"/>
              <a:t>, les </a:t>
            </a:r>
            <a:r>
              <a:rPr lang="es-ES_tradnl" dirty="0" err="1"/>
              <a:t>Francs</a:t>
            </a:r>
            <a:r>
              <a:rPr lang="es-ES_tradnl" dirty="0"/>
              <a:t> </a:t>
            </a:r>
            <a:r>
              <a:rPr lang="es-ES_tradnl" dirty="0" err="1"/>
              <a:t>sortirent</a:t>
            </a:r>
            <a:r>
              <a:rPr lang="es-ES_tradnl" dirty="0"/>
              <a:t> </a:t>
            </a:r>
            <a:r>
              <a:rPr lang="es-ES_tradnl" dirty="0" err="1"/>
              <a:t>grands</a:t>
            </a:r>
            <a:r>
              <a:rPr lang="es-ES_tradnl" dirty="0"/>
              <a:t> </a:t>
            </a:r>
            <a:r>
              <a:rPr lang="es-ES_tradnl" dirty="0" err="1"/>
              <a:t>vainqueurs</a:t>
            </a:r>
            <a:r>
              <a:rPr lang="es-ES_tradnl" dirty="0"/>
              <a:t> de ces </a:t>
            </a:r>
            <a:r>
              <a:rPr lang="es-ES_tradnl" dirty="0" err="1"/>
              <a:t>affrontements</a:t>
            </a:r>
            <a:r>
              <a:rPr lang="es-ES_tradnl" dirty="0"/>
              <a:t> en </a:t>
            </a:r>
            <a:r>
              <a:rPr lang="es-ES_tradnl" dirty="0" err="1"/>
              <a:t>soumettant</a:t>
            </a:r>
            <a:r>
              <a:rPr lang="es-ES_tradnl" dirty="0"/>
              <a:t> </a:t>
            </a:r>
            <a:r>
              <a:rPr lang="es-ES_tradnl" dirty="0" err="1"/>
              <a:t>presque</a:t>
            </a:r>
            <a:r>
              <a:rPr lang="es-ES_tradnl" dirty="0"/>
              <a:t> </a:t>
            </a:r>
            <a:r>
              <a:rPr lang="es-ES_tradnl" dirty="0" err="1"/>
              <a:t>toute</a:t>
            </a:r>
            <a:r>
              <a:rPr lang="es-ES_tradnl" dirty="0"/>
              <a:t> </a:t>
            </a:r>
            <a:r>
              <a:rPr lang="es-ES_tradnl" dirty="0" err="1"/>
              <a:t>l'Europe</a:t>
            </a:r>
            <a:r>
              <a:rPr lang="es-ES_tradnl" dirty="0"/>
              <a:t> </a:t>
            </a:r>
            <a:r>
              <a:rPr lang="es-ES_tradnl" dirty="0" err="1"/>
              <a:t>romanisée</a:t>
            </a:r>
            <a:r>
              <a:rPr lang="es-ES_tradnl" dirty="0"/>
              <a:t> </a:t>
            </a:r>
            <a:r>
              <a:rPr lang="es-ES_tradnl" dirty="0" err="1"/>
              <a:t>à</a:t>
            </a:r>
            <a:r>
              <a:rPr lang="es-ES_tradnl" dirty="0"/>
              <a:t> </a:t>
            </a:r>
            <a:r>
              <a:rPr lang="es-ES_tradnl" dirty="0" err="1"/>
              <a:t>l'autorité</a:t>
            </a:r>
            <a:r>
              <a:rPr lang="es-ES_tradnl" dirty="0"/>
              <a:t> de </a:t>
            </a:r>
            <a:r>
              <a:rPr lang="es-ES_tradnl" dirty="0" err="1"/>
              <a:t>quelques</a:t>
            </a:r>
            <a:r>
              <a:rPr lang="es-ES_tradnl" dirty="0"/>
              <a:t> </a:t>
            </a:r>
            <a:r>
              <a:rPr lang="es-ES_tradnl" dirty="0" err="1"/>
              <a:t>monarques</a:t>
            </a:r>
            <a:r>
              <a:rPr lang="es-ES_tradnl" dirty="0"/>
              <a:t>. </a:t>
            </a:r>
            <a:r>
              <a:rPr lang="es-ES_tradnl" b="1" dirty="0"/>
              <a:t>Clovis</a:t>
            </a:r>
            <a:r>
              <a:rPr lang="es-ES_tradnl" dirty="0"/>
              <a:t>, le </a:t>
            </a:r>
            <a:r>
              <a:rPr lang="es-ES_tradnl" dirty="0" err="1"/>
              <a:t>roi</a:t>
            </a:r>
            <a:r>
              <a:rPr lang="es-ES_tradnl" dirty="0"/>
              <a:t> des </a:t>
            </a:r>
            <a:r>
              <a:rPr lang="es-ES_tradnl" dirty="0" err="1"/>
              <a:t>Francs</a:t>
            </a:r>
            <a:r>
              <a:rPr lang="es-ES_tradnl" dirty="0"/>
              <a:t> (</a:t>
            </a:r>
            <a:r>
              <a:rPr lang="es-ES_tradnl" i="1" dirty="0" err="1"/>
              <a:t>rex</a:t>
            </a:r>
            <a:r>
              <a:rPr lang="es-ES_tradnl" i="1" dirty="0"/>
              <a:t> </a:t>
            </a:r>
            <a:r>
              <a:rPr lang="es-ES_tradnl" i="1" dirty="0" err="1"/>
              <a:t>Francorum</a:t>
            </a:r>
            <a:r>
              <a:rPr lang="es-ES_tradnl" dirty="0"/>
              <a:t>), de  466 </a:t>
            </a:r>
            <a:r>
              <a:rPr lang="es-ES_tradnl" dirty="0" err="1"/>
              <a:t>à</a:t>
            </a:r>
            <a:r>
              <a:rPr lang="es-ES_tradnl" dirty="0"/>
              <a:t> 511, </a:t>
            </a:r>
            <a:r>
              <a:rPr lang="es-ES_tradnl" dirty="0" err="1"/>
              <a:t>combattit</a:t>
            </a:r>
            <a:r>
              <a:rPr lang="es-ES_tradnl" dirty="0"/>
              <a:t> le </a:t>
            </a:r>
            <a:r>
              <a:rPr lang="es-ES_tradnl" dirty="0" err="1"/>
              <a:t>dernier</a:t>
            </a:r>
            <a:r>
              <a:rPr lang="es-ES_tradnl" dirty="0"/>
              <a:t> </a:t>
            </a:r>
            <a:r>
              <a:rPr lang="es-ES_tradnl" dirty="0" err="1"/>
              <a:t>représentant</a:t>
            </a:r>
            <a:r>
              <a:rPr lang="es-ES_tradnl" dirty="0"/>
              <a:t> de </a:t>
            </a:r>
            <a:r>
              <a:rPr lang="es-ES_tradnl" dirty="0" err="1"/>
              <a:t>l'autorité</a:t>
            </a:r>
            <a:r>
              <a:rPr lang="es-ES_tradnl" dirty="0"/>
              <a:t> </a:t>
            </a:r>
            <a:r>
              <a:rPr lang="es-ES_tradnl" dirty="0" err="1"/>
              <a:t>romaine</a:t>
            </a:r>
            <a:r>
              <a:rPr lang="es-ES_tradnl" dirty="0"/>
              <a:t> </a:t>
            </a:r>
            <a:r>
              <a:rPr lang="es-ES_tradnl" dirty="0" err="1"/>
              <a:t>à</a:t>
            </a:r>
            <a:r>
              <a:rPr lang="es-ES_tradnl" dirty="0"/>
              <a:t> </a:t>
            </a:r>
            <a:r>
              <a:rPr lang="es-ES_tradnl" dirty="0" err="1"/>
              <a:t>Soisson</a:t>
            </a:r>
            <a:r>
              <a:rPr lang="es-ES_tradnl" dirty="0"/>
              <a:t> en 486; </a:t>
            </a:r>
            <a:r>
              <a:rPr lang="es-ES_tradnl" dirty="0" err="1"/>
              <a:t>il</a:t>
            </a:r>
            <a:r>
              <a:rPr lang="es-ES_tradnl" dirty="0"/>
              <a:t> </a:t>
            </a:r>
            <a:r>
              <a:rPr lang="es-ES_tradnl" dirty="0" err="1"/>
              <a:t>étendit</a:t>
            </a:r>
            <a:r>
              <a:rPr lang="es-ES_tradnl" dirty="0"/>
              <a:t> </a:t>
            </a:r>
            <a:r>
              <a:rPr lang="es-ES_tradnl" dirty="0" err="1"/>
              <a:t>ses</a:t>
            </a:r>
            <a:r>
              <a:rPr lang="es-ES_tradnl" dirty="0"/>
              <a:t> </a:t>
            </a:r>
            <a:r>
              <a:rPr lang="es-ES_tradnl" dirty="0" err="1"/>
              <a:t>États</a:t>
            </a:r>
            <a:r>
              <a:rPr lang="es-ES_tradnl" dirty="0"/>
              <a:t> de la Loire </a:t>
            </a:r>
            <a:r>
              <a:rPr lang="es-ES_tradnl" dirty="0" err="1"/>
              <a:t>jusqu'au</a:t>
            </a:r>
            <a:r>
              <a:rPr lang="es-ES_tradnl" dirty="0"/>
              <a:t> </a:t>
            </a:r>
            <a:r>
              <a:rPr lang="es-ES_tradnl" dirty="0" err="1"/>
              <a:t>Rhin</a:t>
            </a:r>
            <a:r>
              <a:rPr lang="es-ES_tradnl" dirty="0"/>
              <a:t>, </a:t>
            </a:r>
            <a:r>
              <a:rPr lang="es-ES_tradnl" dirty="0" err="1"/>
              <a:t>puis</a:t>
            </a:r>
            <a:r>
              <a:rPr lang="es-ES_tradnl" dirty="0"/>
              <a:t> se </a:t>
            </a:r>
            <a:r>
              <a:rPr lang="es-ES_tradnl" dirty="0" err="1"/>
              <a:t>convertit</a:t>
            </a:r>
            <a:r>
              <a:rPr lang="es-ES_tradnl" dirty="0"/>
              <a:t> </a:t>
            </a:r>
            <a:r>
              <a:rPr lang="es-ES_tradnl" dirty="0" err="1"/>
              <a:t>au</a:t>
            </a:r>
            <a:r>
              <a:rPr lang="es-ES_tradnl" dirty="0"/>
              <a:t> </a:t>
            </a:r>
            <a:r>
              <a:rPr lang="es-ES_tradnl" dirty="0" err="1"/>
              <a:t>catholicisme</a:t>
            </a:r>
            <a:r>
              <a:rPr lang="es-ES_tradnl" dirty="0"/>
              <a:t> et </a:t>
            </a:r>
            <a:r>
              <a:rPr lang="es-ES_tradnl" dirty="0" err="1"/>
              <a:t>reçut</a:t>
            </a:r>
            <a:r>
              <a:rPr lang="es-ES_tradnl" dirty="0"/>
              <a:t> </a:t>
            </a:r>
            <a:r>
              <a:rPr lang="es-ES_tradnl" dirty="0" err="1"/>
              <a:t>ainsi</a:t>
            </a:r>
            <a:r>
              <a:rPr lang="es-ES_tradnl" dirty="0"/>
              <a:t> </a:t>
            </a:r>
            <a:r>
              <a:rPr lang="es-ES_tradnl" dirty="0" err="1"/>
              <a:t>l'appui</a:t>
            </a:r>
            <a:r>
              <a:rPr lang="es-ES_tradnl" dirty="0"/>
              <a:t> de </a:t>
            </a:r>
            <a:r>
              <a:rPr lang="es-ES_tradnl" dirty="0" err="1"/>
              <a:t>ses</a:t>
            </a:r>
            <a:r>
              <a:rPr lang="es-ES_tradnl" dirty="0"/>
              <a:t> </a:t>
            </a:r>
            <a:r>
              <a:rPr lang="es-ES_tradnl" dirty="0" err="1"/>
              <a:t>sujets</a:t>
            </a:r>
            <a:r>
              <a:rPr lang="es-ES_tradnl" dirty="0"/>
              <a:t> gallo-</a:t>
            </a:r>
            <a:r>
              <a:rPr lang="es-ES_tradnl" dirty="0" err="1"/>
              <a:t>romans</a:t>
            </a:r>
            <a:r>
              <a:rPr lang="es-ES_tradnl" dirty="0"/>
              <a:t>. 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7956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927" y="1676991"/>
            <a:ext cx="11243388" cy="27643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ES_tradnl" sz="2800" dirty="0"/>
              <a:t>Clovis </a:t>
            </a:r>
            <a:r>
              <a:rPr lang="es-ES_tradnl" sz="2800" dirty="0" err="1"/>
              <a:t>fut</a:t>
            </a:r>
            <a:r>
              <a:rPr lang="es-ES_tradnl" sz="2800" dirty="0"/>
              <a:t> le premier </a:t>
            </a:r>
            <a:r>
              <a:rPr lang="es-ES_tradnl" sz="2800" dirty="0" err="1"/>
              <a:t>roi</a:t>
            </a:r>
            <a:r>
              <a:rPr lang="es-ES_tradnl" sz="2800" dirty="0"/>
              <a:t> </a:t>
            </a:r>
            <a:r>
              <a:rPr lang="es-ES_tradnl" sz="2800" dirty="0" err="1"/>
              <a:t>à</a:t>
            </a:r>
            <a:r>
              <a:rPr lang="es-ES_tradnl" sz="2800" dirty="0"/>
              <a:t> </a:t>
            </a:r>
            <a:r>
              <a:rPr lang="es-ES_tradnl" sz="2800" dirty="0" err="1"/>
              <a:t>parler</a:t>
            </a:r>
            <a:r>
              <a:rPr lang="es-ES_tradnl" sz="2800" dirty="0"/>
              <a:t> le </a:t>
            </a:r>
            <a:r>
              <a:rPr lang="es-ES_tradnl" sz="2800" dirty="0" err="1"/>
              <a:t>germanique</a:t>
            </a:r>
            <a:r>
              <a:rPr lang="es-ES_tradnl" sz="2800" dirty="0"/>
              <a:t> (et non plus le </a:t>
            </a:r>
            <a:r>
              <a:rPr lang="es-ES_tradnl" sz="2800" dirty="0" err="1"/>
              <a:t>latin</a:t>
            </a:r>
            <a:r>
              <a:rPr lang="es-ES_tradnl" sz="2800" dirty="0"/>
              <a:t>), plus </a:t>
            </a:r>
            <a:r>
              <a:rPr lang="es-ES_tradnl" sz="2800" dirty="0" err="1"/>
              <a:t>précisément</a:t>
            </a:r>
            <a:r>
              <a:rPr lang="es-ES_tradnl" sz="2800" dirty="0"/>
              <a:t> le francique ripuaire, une </a:t>
            </a:r>
            <a:r>
              <a:rPr lang="es-ES_tradnl" sz="2800" dirty="0" err="1"/>
              <a:t>situation</a:t>
            </a:r>
            <a:r>
              <a:rPr lang="es-ES_tradnl" sz="2800" dirty="0"/>
              <a:t> </a:t>
            </a:r>
            <a:r>
              <a:rPr lang="es-ES_tradnl" sz="2800" dirty="0" err="1"/>
              <a:t>qui</a:t>
            </a:r>
            <a:r>
              <a:rPr lang="es-ES_tradnl" sz="2800" dirty="0"/>
              <a:t> </a:t>
            </a:r>
            <a:r>
              <a:rPr lang="es-ES_tradnl" sz="2800" dirty="0" err="1"/>
              <a:t>ne</a:t>
            </a:r>
            <a:r>
              <a:rPr lang="es-ES_tradnl" sz="2800" dirty="0"/>
              <a:t> </a:t>
            </a:r>
            <a:r>
              <a:rPr lang="es-ES_tradnl" sz="2800" dirty="0" err="1"/>
              <a:t>prendra</a:t>
            </a:r>
            <a:r>
              <a:rPr lang="es-ES_tradnl" sz="2800" dirty="0"/>
              <a:t> fin </a:t>
            </a:r>
            <a:r>
              <a:rPr lang="es-ES_tradnl" sz="2800" dirty="0" err="1"/>
              <a:t>qu'avec</a:t>
            </a:r>
            <a:r>
              <a:rPr lang="es-ES_tradnl" sz="2800" dirty="0"/>
              <a:t> </a:t>
            </a:r>
            <a:r>
              <a:rPr lang="es-ES_tradnl" sz="2800" dirty="0" err="1"/>
              <a:t>Hugues</a:t>
            </a:r>
            <a:r>
              <a:rPr lang="es-ES_tradnl" sz="2800" dirty="0"/>
              <a:t> </a:t>
            </a:r>
            <a:r>
              <a:rPr lang="es-ES_tradnl" sz="2800" dirty="0" err="1"/>
              <a:t>Capet</a:t>
            </a:r>
            <a:r>
              <a:rPr lang="es-ES_tradnl" sz="2800" dirty="0"/>
              <a:t> (en 987), </a:t>
            </a:r>
            <a:r>
              <a:rPr lang="es-ES_tradnl" sz="2800" dirty="0" err="1"/>
              <a:t>dont</a:t>
            </a:r>
            <a:r>
              <a:rPr lang="es-ES_tradnl" sz="2800" dirty="0"/>
              <a:t> la </a:t>
            </a:r>
            <a:r>
              <a:rPr lang="es-ES_tradnl" sz="2800" dirty="0" err="1"/>
              <a:t>langue</a:t>
            </a:r>
            <a:r>
              <a:rPr lang="es-ES_tradnl" sz="2800" dirty="0"/>
              <a:t> </a:t>
            </a:r>
            <a:r>
              <a:rPr lang="es-ES_tradnl" sz="2800" dirty="0" err="1"/>
              <a:t>maternelle</a:t>
            </a:r>
            <a:r>
              <a:rPr lang="es-ES_tradnl" sz="2800" dirty="0"/>
              <a:t> </a:t>
            </a:r>
            <a:r>
              <a:rPr lang="es-ES_tradnl" sz="2800" dirty="0" err="1"/>
              <a:t>sera</a:t>
            </a:r>
            <a:r>
              <a:rPr lang="es-ES_tradnl" sz="2800" dirty="0"/>
              <a:t> le «</a:t>
            </a:r>
            <a:r>
              <a:rPr lang="es-ES_tradnl" sz="2800" dirty="0" err="1"/>
              <a:t>françois</a:t>
            </a:r>
            <a:r>
              <a:rPr lang="es-ES_tradnl" sz="2800" dirty="0"/>
              <a:t>». </a:t>
            </a:r>
            <a:r>
              <a:rPr lang="en-US" sz="2800" dirty="0" err="1"/>
              <a:t>Néanmoins</a:t>
            </a:r>
            <a:r>
              <a:rPr lang="en-US" sz="2800" dirty="0"/>
              <a:t>, Clovis et </a:t>
            </a:r>
            <a:r>
              <a:rPr lang="en-US" sz="2800" dirty="0" err="1"/>
              <a:t>ses</a:t>
            </a:r>
            <a:r>
              <a:rPr lang="en-US" sz="2800" dirty="0"/>
              <a:t> </a:t>
            </a:r>
            <a:r>
              <a:rPr lang="en-US" sz="2800" dirty="0" err="1"/>
              <a:t>soldats</a:t>
            </a:r>
            <a:r>
              <a:rPr lang="en-US" sz="2800" dirty="0"/>
              <a:t> </a:t>
            </a:r>
            <a:r>
              <a:rPr lang="en-US" sz="2800" dirty="0" err="1"/>
              <a:t>avaient</a:t>
            </a:r>
            <a:r>
              <a:rPr lang="en-US" sz="2800" dirty="0"/>
              <a:t> </a:t>
            </a:r>
            <a:r>
              <a:rPr lang="en-US" sz="2800" dirty="0" err="1"/>
              <a:t>une</a:t>
            </a:r>
            <a:r>
              <a:rPr lang="en-US" sz="2800" dirty="0"/>
              <a:t> </a:t>
            </a:r>
            <a:r>
              <a:rPr lang="en-US" sz="2800" dirty="0" err="1"/>
              <a:t>certaine</a:t>
            </a:r>
            <a:r>
              <a:rPr lang="en-US" sz="2800" dirty="0"/>
              <a:t> </a:t>
            </a:r>
            <a:r>
              <a:rPr lang="en-US" sz="2800" dirty="0" err="1"/>
              <a:t>connaissance</a:t>
            </a:r>
            <a:r>
              <a:rPr lang="en-US" sz="2800" dirty="0"/>
              <a:t> du </a:t>
            </a:r>
            <a:r>
              <a:rPr lang="en-US" sz="2800" dirty="0" err="1"/>
              <a:t>latin</a:t>
            </a:r>
            <a:r>
              <a:rPr lang="en-US" sz="2800" dirty="0"/>
              <a:t>, car </a:t>
            </a:r>
            <a:r>
              <a:rPr lang="en-US" sz="2800" dirty="0" err="1"/>
              <a:t>ils</a:t>
            </a:r>
            <a:r>
              <a:rPr lang="en-US" sz="2800" dirty="0"/>
              <a:t> </a:t>
            </a:r>
            <a:r>
              <a:rPr lang="en-US" sz="2800" dirty="0" err="1"/>
              <a:t>étaient</a:t>
            </a:r>
            <a:r>
              <a:rPr lang="en-US" sz="2800" dirty="0"/>
              <a:t> </a:t>
            </a:r>
            <a:r>
              <a:rPr lang="en-US" sz="2800" dirty="0" err="1"/>
              <a:t>familiers</a:t>
            </a:r>
            <a:r>
              <a:rPr lang="en-US" sz="2800" dirty="0"/>
              <a:t> avec la discipline et </a:t>
            </a:r>
            <a:r>
              <a:rPr lang="en-US" sz="2800" dirty="0" err="1"/>
              <a:t>l'administration</a:t>
            </a:r>
            <a:r>
              <a:rPr lang="en-US" sz="2800" dirty="0"/>
              <a:t> </a:t>
            </a:r>
            <a:r>
              <a:rPr lang="en-US" sz="2800" dirty="0" err="1"/>
              <a:t>romaines</a:t>
            </a:r>
            <a:r>
              <a:rPr lang="en-US" sz="2800" dirty="0"/>
              <a:t>. Avec Clovis, </a:t>
            </a:r>
            <a:r>
              <a:rPr lang="en-US" sz="2800" dirty="0" err="1"/>
              <a:t>commença</a:t>
            </a:r>
            <a:r>
              <a:rPr lang="en-US" sz="2800" dirty="0"/>
              <a:t> la </a:t>
            </a:r>
            <a:r>
              <a:rPr lang="en-US" sz="2800" dirty="0" err="1"/>
              <a:t>dynastie</a:t>
            </a:r>
            <a:r>
              <a:rPr lang="en-US" sz="2800" dirty="0"/>
              <a:t> des </a:t>
            </a:r>
            <a:r>
              <a:rPr lang="en-US" sz="2800" dirty="0" err="1"/>
              <a:t>Mérovingiens</a:t>
            </a:r>
            <a:r>
              <a:rPr lang="en-US" sz="2800" dirty="0"/>
              <a:t>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483479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5820" y="964692"/>
            <a:ext cx="10972800" cy="1188720"/>
          </a:xfrm>
        </p:spPr>
        <p:txBody>
          <a:bodyPr/>
          <a:lstStyle/>
          <a:p>
            <a:r>
              <a:rPr lang="es-ES_tradnl" dirty="0" smtClean="0"/>
              <a:t>LA LANGUE FRANQUE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5820" y="2640563"/>
            <a:ext cx="11392678" cy="30994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ES_tradnl" dirty="0"/>
              <a:t>Le nombre </a:t>
            </a:r>
            <a:r>
              <a:rPr lang="es-ES_tradnl" dirty="0" err="1"/>
              <a:t>réduit</a:t>
            </a:r>
            <a:r>
              <a:rPr lang="es-ES_tradnl" dirty="0"/>
              <a:t> des </a:t>
            </a:r>
            <a:r>
              <a:rPr lang="es-ES_tradnl" dirty="0" err="1"/>
              <a:t>Francs</a:t>
            </a:r>
            <a:r>
              <a:rPr lang="es-ES_tradnl" dirty="0"/>
              <a:t> (</a:t>
            </a:r>
            <a:r>
              <a:rPr lang="es-ES_tradnl" dirty="0" err="1"/>
              <a:t>environ</a:t>
            </a:r>
            <a:r>
              <a:rPr lang="es-ES_tradnl" dirty="0"/>
              <a:t> 5 %) par </a:t>
            </a:r>
            <a:r>
              <a:rPr lang="es-ES_tradnl" dirty="0" err="1"/>
              <a:t>rapport</a:t>
            </a:r>
            <a:r>
              <a:rPr lang="es-ES_tradnl" dirty="0"/>
              <a:t> </a:t>
            </a:r>
            <a:r>
              <a:rPr lang="es-ES_tradnl" dirty="0" err="1"/>
              <a:t>à</a:t>
            </a:r>
            <a:r>
              <a:rPr lang="es-ES_tradnl" dirty="0"/>
              <a:t> la </a:t>
            </a:r>
            <a:r>
              <a:rPr lang="es-ES_tradnl" dirty="0" err="1"/>
              <a:t>population</a:t>
            </a:r>
            <a:r>
              <a:rPr lang="es-ES_tradnl" dirty="0"/>
              <a:t> gallo-romane </a:t>
            </a:r>
            <a:r>
              <a:rPr lang="es-ES_tradnl" dirty="0" err="1"/>
              <a:t>leur</a:t>
            </a:r>
            <a:r>
              <a:rPr lang="es-ES_tradnl" dirty="0"/>
              <a:t> </a:t>
            </a:r>
            <a:r>
              <a:rPr lang="es-ES_tradnl" dirty="0" err="1"/>
              <a:t>interdit</a:t>
            </a:r>
            <a:r>
              <a:rPr lang="es-ES_tradnl" dirty="0"/>
              <a:t> </a:t>
            </a:r>
            <a:r>
              <a:rPr lang="es-ES_tradnl" dirty="0" err="1"/>
              <a:t>d'imposer</a:t>
            </a:r>
            <a:r>
              <a:rPr lang="es-ES_tradnl" dirty="0"/>
              <a:t> </a:t>
            </a:r>
            <a:r>
              <a:rPr lang="es-ES_tradnl" dirty="0" err="1"/>
              <a:t>leur</a:t>
            </a:r>
            <a:r>
              <a:rPr lang="es-ES_tradnl" dirty="0"/>
              <a:t> </a:t>
            </a:r>
            <a:r>
              <a:rPr lang="es-ES_tradnl" dirty="0" err="1"/>
              <a:t>langue</a:t>
            </a:r>
            <a:r>
              <a:rPr lang="es-ES_tradnl" dirty="0"/>
              <a:t> </a:t>
            </a:r>
            <a:r>
              <a:rPr lang="es-ES_tradnl" dirty="0" err="1"/>
              <a:t>à</a:t>
            </a:r>
            <a:r>
              <a:rPr lang="es-ES_tradnl" dirty="0"/>
              <a:t> </a:t>
            </a:r>
            <a:r>
              <a:rPr lang="es-ES_tradnl" dirty="0" err="1"/>
              <a:t>tout</a:t>
            </a:r>
            <a:r>
              <a:rPr lang="es-ES_tradnl" dirty="0"/>
              <a:t> le </a:t>
            </a:r>
            <a:r>
              <a:rPr lang="es-ES_tradnl" dirty="0" err="1"/>
              <a:t>pays</a:t>
            </a:r>
            <a:r>
              <a:rPr lang="es-ES_tradnl" dirty="0"/>
              <a:t>. </a:t>
            </a:r>
            <a:r>
              <a:rPr lang="es-ES_tradnl" dirty="0" err="1"/>
              <a:t>Après</a:t>
            </a:r>
            <a:r>
              <a:rPr lang="es-ES_tradnl" dirty="0"/>
              <a:t> une </a:t>
            </a:r>
            <a:r>
              <a:rPr lang="es-ES_tradnl" dirty="0" err="1"/>
              <a:t>période</a:t>
            </a:r>
            <a:r>
              <a:rPr lang="es-ES_tradnl" dirty="0"/>
              <a:t> de </a:t>
            </a:r>
            <a:r>
              <a:rPr lang="es-ES_tradnl" dirty="0" err="1"/>
              <a:t>bilinguisme</a:t>
            </a:r>
            <a:r>
              <a:rPr lang="es-ES_tradnl" dirty="0"/>
              <a:t> germano-</a:t>
            </a:r>
            <a:r>
              <a:rPr lang="es-ES_tradnl" dirty="0" err="1"/>
              <a:t>latin</a:t>
            </a:r>
            <a:r>
              <a:rPr lang="es-ES_tradnl" dirty="0"/>
              <a:t>, la </a:t>
            </a:r>
            <a:r>
              <a:rPr lang="es-ES_tradnl" dirty="0" err="1"/>
              <a:t>plupart</a:t>
            </a:r>
            <a:r>
              <a:rPr lang="es-ES_tradnl" dirty="0"/>
              <a:t> des </a:t>
            </a:r>
            <a:r>
              <a:rPr lang="es-ES_tradnl" dirty="0" err="1"/>
              <a:t>colons</a:t>
            </a:r>
            <a:r>
              <a:rPr lang="es-ES_tradnl" dirty="0"/>
              <a:t> </a:t>
            </a:r>
            <a:r>
              <a:rPr lang="es-ES_tradnl" dirty="0" err="1"/>
              <a:t>francs</a:t>
            </a:r>
            <a:r>
              <a:rPr lang="es-ES_tradnl" dirty="0"/>
              <a:t> se </a:t>
            </a:r>
            <a:r>
              <a:rPr lang="es-ES_tradnl" dirty="0" err="1"/>
              <a:t>latinisèrent</a:t>
            </a:r>
            <a:r>
              <a:rPr lang="es-ES_tradnl" dirty="0"/>
              <a:t>, </a:t>
            </a:r>
            <a:r>
              <a:rPr lang="es-ES_tradnl" dirty="0" err="1"/>
              <a:t>mais</a:t>
            </a:r>
            <a:r>
              <a:rPr lang="es-ES_tradnl" dirty="0"/>
              <a:t> </a:t>
            </a:r>
            <a:r>
              <a:rPr lang="es-ES_tradnl" dirty="0" err="1"/>
              <a:t>pas</a:t>
            </a:r>
            <a:r>
              <a:rPr lang="es-ES_tradnl" dirty="0"/>
              <a:t> </a:t>
            </a:r>
            <a:r>
              <a:rPr lang="es-ES_tradnl" dirty="0" err="1"/>
              <a:t>l'aristocratie</a:t>
            </a:r>
            <a:r>
              <a:rPr lang="es-ES_tradnl" dirty="0"/>
              <a:t> </a:t>
            </a:r>
            <a:r>
              <a:rPr lang="es-ES_tradnl" dirty="0" err="1"/>
              <a:t>franque</a:t>
            </a:r>
            <a:r>
              <a:rPr lang="es-ES_tradnl" dirty="0"/>
              <a:t> </a:t>
            </a:r>
            <a:r>
              <a:rPr lang="es-ES_tradnl" dirty="0" err="1"/>
              <a:t>qui</a:t>
            </a:r>
            <a:r>
              <a:rPr lang="es-ES_tradnl" dirty="0"/>
              <a:t> continua </a:t>
            </a:r>
            <a:r>
              <a:rPr lang="es-ES_tradnl" dirty="0" err="1"/>
              <a:t>d'employer</a:t>
            </a:r>
            <a:r>
              <a:rPr lang="es-ES_tradnl" dirty="0"/>
              <a:t> </a:t>
            </a:r>
            <a:r>
              <a:rPr lang="es-ES_tradnl" dirty="0" err="1"/>
              <a:t>sa</a:t>
            </a:r>
            <a:r>
              <a:rPr lang="es-ES_tradnl" dirty="0"/>
              <a:t> </a:t>
            </a:r>
            <a:r>
              <a:rPr lang="es-ES_tradnl" dirty="0" err="1"/>
              <a:t>langue</a:t>
            </a:r>
            <a:r>
              <a:rPr lang="es-ES_tradnl" dirty="0"/>
              <a:t>. </a:t>
            </a:r>
            <a:r>
              <a:rPr lang="es-ES_tradnl" dirty="0" err="1"/>
              <a:t>Quant</a:t>
            </a:r>
            <a:r>
              <a:rPr lang="es-ES_tradnl" dirty="0"/>
              <a:t> </a:t>
            </a:r>
            <a:r>
              <a:rPr lang="es-ES_tradnl" dirty="0" err="1"/>
              <a:t>à</a:t>
            </a:r>
            <a:r>
              <a:rPr lang="es-ES_tradnl" dirty="0"/>
              <a:t> de </a:t>
            </a:r>
            <a:r>
              <a:rPr lang="es-ES_tradnl" dirty="0" err="1"/>
              <a:t>nombreux</a:t>
            </a:r>
            <a:r>
              <a:rPr lang="es-ES_tradnl" dirty="0"/>
              <a:t> notables gallo-</a:t>
            </a:r>
            <a:r>
              <a:rPr lang="es-ES_tradnl" dirty="0" err="1"/>
              <a:t>romans</a:t>
            </a:r>
            <a:r>
              <a:rPr lang="es-ES_tradnl" dirty="0"/>
              <a:t>, </a:t>
            </a:r>
            <a:r>
              <a:rPr lang="es-ES_tradnl" dirty="0" err="1"/>
              <a:t>ils</a:t>
            </a:r>
            <a:r>
              <a:rPr lang="es-ES_tradnl" dirty="0"/>
              <a:t> </a:t>
            </a:r>
            <a:r>
              <a:rPr lang="es-ES_tradnl" dirty="0" err="1"/>
              <a:t>apprirent</a:t>
            </a:r>
            <a:r>
              <a:rPr lang="es-ES_tradnl" dirty="0"/>
              <a:t> la </a:t>
            </a:r>
            <a:r>
              <a:rPr lang="es-ES_tradnl" dirty="0" err="1"/>
              <a:t>langue</a:t>
            </a:r>
            <a:r>
              <a:rPr lang="es-ES_tradnl" dirty="0"/>
              <a:t> </a:t>
            </a:r>
            <a:r>
              <a:rPr lang="es-ES_tradnl" dirty="0" err="1"/>
              <a:t>franque</a:t>
            </a:r>
            <a:r>
              <a:rPr lang="es-ES_tradnl" dirty="0"/>
              <a:t> (</a:t>
            </a:r>
            <a:r>
              <a:rPr lang="es-ES_tradnl" dirty="0" err="1"/>
              <a:t>ou</a:t>
            </a:r>
            <a:r>
              <a:rPr lang="es-ES_tradnl" dirty="0"/>
              <a:t> </a:t>
            </a:r>
            <a:r>
              <a:rPr lang="es-ES_tradnl" dirty="0" err="1"/>
              <a:t>francique</a:t>
            </a:r>
            <a:r>
              <a:rPr lang="es-ES_tradnl" dirty="0"/>
              <a:t>) </a:t>
            </a:r>
            <a:r>
              <a:rPr lang="es-ES_tradnl" dirty="0" err="1"/>
              <a:t>afin</a:t>
            </a:r>
            <a:r>
              <a:rPr lang="es-ES_tradnl" dirty="0"/>
              <a:t> de </a:t>
            </a:r>
            <a:r>
              <a:rPr lang="es-ES_tradnl" dirty="0" err="1"/>
              <a:t>communiquer</a:t>
            </a:r>
            <a:r>
              <a:rPr lang="es-ES_tradnl" dirty="0"/>
              <a:t> </a:t>
            </a:r>
            <a:r>
              <a:rPr lang="es-ES_tradnl" dirty="0" err="1"/>
              <a:t>avec</a:t>
            </a:r>
            <a:r>
              <a:rPr lang="es-ES_tradnl" dirty="0"/>
              <a:t> les </a:t>
            </a:r>
            <a:r>
              <a:rPr lang="es-ES_tradnl" dirty="0" err="1"/>
              <a:t>communautés</a:t>
            </a:r>
            <a:r>
              <a:rPr lang="es-ES_tradnl" dirty="0"/>
              <a:t> </a:t>
            </a:r>
            <a:r>
              <a:rPr lang="es-ES_tradnl" dirty="0" err="1"/>
              <a:t>franques</a:t>
            </a:r>
            <a:r>
              <a:rPr lang="es-ES_tradnl" dirty="0"/>
              <a:t> </a:t>
            </a:r>
            <a:r>
              <a:rPr lang="es-ES_tradnl" dirty="0" err="1"/>
              <a:t>installées</a:t>
            </a:r>
            <a:r>
              <a:rPr lang="es-ES_tradnl" dirty="0"/>
              <a:t> </a:t>
            </a:r>
            <a:r>
              <a:rPr lang="es-ES_tradnl" dirty="0" err="1"/>
              <a:t>dans</a:t>
            </a:r>
            <a:r>
              <a:rPr lang="es-ES_tradnl" dirty="0"/>
              <a:t> le Nord-</a:t>
            </a:r>
            <a:r>
              <a:rPr lang="es-ES_tradnl" dirty="0" err="1"/>
              <a:t>Est</a:t>
            </a:r>
            <a:r>
              <a:rPr lang="es-ES_tradnl" dirty="0"/>
              <a:t> </a:t>
            </a:r>
            <a:r>
              <a:rPr lang="es-ES_tradnl" dirty="0" err="1"/>
              <a:t>demeuré</a:t>
            </a:r>
            <a:r>
              <a:rPr lang="es-ES_tradnl" dirty="0"/>
              <a:t> </a:t>
            </a:r>
            <a:r>
              <a:rPr lang="es-ES_tradnl" dirty="0" err="1"/>
              <a:t>germanophone</a:t>
            </a:r>
            <a:r>
              <a:rPr lang="es-ES_tradnl" dirty="0"/>
              <a:t>. </a:t>
            </a:r>
            <a:endParaRPr lang="es-ES_tradnl" dirty="0" smtClean="0"/>
          </a:p>
          <a:p>
            <a:r>
              <a:rPr lang="es-ES_tradnl" dirty="0"/>
              <a:t>Le </a:t>
            </a:r>
            <a:r>
              <a:rPr lang="es-ES_tradnl" dirty="0" err="1"/>
              <a:t>francique</a:t>
            </a:r>
            <a:r>
              <a:rPr lang="es-ES_tradnl" dirty="0"/>
              <a:t> parlé </a:t>
            </a:r>
            <a:r>
              <a:rPr lang="es-ES_tradnl" dirty="0" err="1"/>
              <a:t>encore</a:t>
            </a:r>
            <a:r>
              <a:rPr lang="es-ES_tradnl" dirty="0"/>
              <a:t> </a:t>
            </a:r>
            <a:r>
              <a:rPr lang="es-ES_tradnl" dirty="0" err="1"/>
              <a:t>dans</a:t>
            </a:r>
            <a:r>
              <a:rPr lang="es-ES_tradnl" dirty="0"/>
              <a:t> le </a:t>
            </a:r>
            <a:r>
              <a:rPr lang="es-ES_tradnl" dirty="0" err="1"/>
              <a:t>nord-est</a:t>
            </a:r>
            <a:r>
              <a:rPr lang="es-ES_tradnl" dirty="0"/>
              <a:t> de la France </a:t>
            </a:r>
            <a:r>
              <a:rPr lang="es-ES_tradnl" dirty="0" err="1"/>
              <a:t>n'est</a:t>
            </a:r>
            <a:r>
              <a:rPr lang="es-ES_tradnl" dirty="0"/>
              <a:t> </a:t>
            </a:r>
            <a:r>
              <a:rPr lang="es-ES_tradnl" dirty="0" err="1"/>
              <a:t>pas</a:t>
            </a:r>
            <a:r>
              <a:rPr lang="es-ES_tradnl" dirty="0"/>
              <a:t> </a:t>
            </a:r>
            <a:r>
              <a:rPr lang="es-ES_tradnl" dirty="0" err="1"/>
              <a:t>celui</a:t>
            </a:r>
            <a:r>
              <a:rPr lang="es-ES_tradnl" dirty="0"/>
              <a:t> des </a:t>
            </a:r>
            <a:r>
              <a:rPr lang="es-ES_tradnl" dirty="0" err="1"/>
              <a:t>Francs</a:t>
            </a:r>
            <a:r>
              <a:rPr lang="es-ES_tradnl" dirty="0"/>
              <a:t> (Clovis)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ont</a:t>
            </a:r>
            <a:r>
              <a:rPr lang="es-ES_tradnl" dirty="0"/>
              <a:t> </a:t>
            </a:r>
            <a:r>
              <a:rPr lang="es-ES_tradnl" dirty="0" err="1"/>
              <a:t>fondé</a:t>
            </a:r>
            <a:r>
              <a:rPr lang="es-ES_tradnl" dirty="0"/>
              <a:t> la France, car </a:t>
            </a:r>
            <a:r>
              <a:rPr lang="es-ES_tradnl" dirty="0" err="1"/>
              <a:t>cette</a:t>
            </a:r>
            <a:r>
              <a:rPr lang="es-ES_tradnl" dirty="0"/>
              <a:t> </a:t>
            </a:r>
            <a:r>
              <a:rPr lang="es-ES_tradnl" dirty="0" err="1"/>
              <a:t>langue</a:t>
            </a:r>
            <a:r>
              <a:rPr lang="es-ES_tradnl" dirty="0"/>
              <a:t> a </a:t>
            </a:r>
            <a:r>
              <a:rPr lang="es-ES_tradnl" dirty="0" err="1"/>
              <a:t>disparu</a:t>
            </a:r>
            <a:r>
              <a:rPr lang="es-ES_tradnl" dirty="0"/>
              <a:t> </a:t>
            </a:r>
            <a:r>
              <a:rPr lang="es-ES_tradnl" dirty="0" err="1"/>
              <a:t>sans</a:t>
            </a:r>
            <a:r>
              <a:rPr lang="es-ES_tradnl" dirty="0"/>
              <a:t> </a:t>
            </a:r>
            <a:r>
              <a:rPr lang="es-ES_tradnl" dirty="0" err="1"/>
              <a:t>laissé</a:t>
            </a:r>
            <a:r>
              <a:rPr lang="es-ES_tradnl" dirty="0"/>
              <a:t> de trace </a:t>
            </a:r>
            <a:r>
              <a:rPr lang="es-ES_tradnl" dirty="0" err="1"/>
              <a:t>dès</a:t>
            </a:r>
            <a:r>
              <a:rPr lang="es-ES_tradnl" dirty="0"/>
              <a:t> le </a:t>
            </a:r>
            <a:r>
              <a:rPr lang="es-ES_tradnl" dirty="0" err="1"/>
              <a:t>VII</a:t>
            </a:r>
            <a:r>
              <a:rPr lang="es-ES_tradnl" baseline="30000" dirty="0" err="1"/>
              <a:t>e</a:t>
            </a:r>
            <a:r>
              <a:rPr lang="es-ES_tradnl" dirty="0"/>
              <a:t> </a:t>
            </a:r>
            <a:r>
              <a:rPr lang="es-ES_tradnl" dirty="0" err="1"/>
              <a:t>siècle</a:t>
            </a:r>
            <a:r>
              <a:rPr lang="es-ES_tradnl" dirty="0"/>
              <a:t>; elle </a:t>
            </a:r>
            <a:r>
              <a:rPr lang="es-ES_tradnl" dirty="0" err="1"/>
              <a:t>s'est</a:t>
            </a:r>
            <a:r>
              <a:rPr lang="es-ES_tradnl" dirty="0"/>
              <a:t> fondue </a:t>
            </a:r>
            <a:r>
              <a:rPr lang="es-ES_tradnl" dirty="0" err="1"/>
              <a:t>dans</a:t>
            </a:r>
            <a:r>
              <a:rPr lang="es-ES_tradnl" dirty="0"/>
              <a:t> le </a:t>
            </a:r>
            <a:r>
              <a:rPr lang="es-ES_tradnl" dirty="0" err="1"/>
              <a:t>latin</a:t>
            </a:r>
            <a:r>
              <a:rPr lang="es-ES_tradnl" dirty="0"/>
              <a:t> des Gallo-</a:t>
            </a:r>
            <a:r>
              <a:rPr lang="es-ES_tradnl" dirty="0" err="1"/>
              <a:t>Romans</a:t>
            </a:r>
            <a:r>
              <a:rPr lang="es-ES_tradnl" dirty="0"/>
              <a:t>,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était</a:t>
            </a:r>
            <a:r>
              <a:rPr lang="es-ES_tradnl" dirty="0"/>
              <a:t> sur le </a:t>
            </a:r>
            <a:r>
              <a:rPr lang="es-ES_tradnl" dirty="0" err="1"/>
              <a:t>point</a:t>
            </a:r>
            <a:r>
              <a:rPr lang="es-ES_tradnl" dirty="0"/>
              <a:t> de se </a:t>
            </a:r>
            <a:r>
              <a:rPr lang="es-ES_tradnl" dirty="0" err="1"/>
              <a:t>transformer</a:t>
            </a:r>
            <a:r>
              <a:rPr lang="es-ES_tradnl" dirty="0"/>
              <a:t> en une </a:t>
            </a:r>
            <a:r>
              <a:rPr lang="es-ES_tradnl" dirty="0" err="1"/>
              <a:t>langue</a:t>
            </a:r>
            <a:r>
              <a:rPr lang="es-ES_tradnl" dirty="0"/>
              <a:t> romane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deviendra</a:t>
            </a:r>
            <a:r>
              <a:rPr lang="es-ES_tradnl" dirty="0"/>
              <a:t> </a:t>
            </a:r>
            <a:r>
              <a:rPr lang="es-ES_tradnl" dirty="0" err="1"/>
              <a:t>l'ancêtre</a:t>
            </a:r>
            <a:r>
              <a:rPr lang="es-ES_tradnl" dirty="0"/>
              <a:t> du </a:t>
            </a:r>
            <a:r>
              <a:rPr lang="es-ES_tradnl" dirty="0" err="1"/>
              <a:t>français</a:t>
            </a:r>
            <a:r>
              <a:rPr lang="es-ES_tradnl" dirty="0"/>
              <a:t>.  </a:t>
            </a:r>
            <a:endParaRPr lang="es-ES_tradnl" dirty="0" smtClean="0"/>
          </a:p>
          <a:p>
            <a:r>
              <a:rPr lang="es-ES_tradnl" dirty="0"/>
              <a:t>Si la </a:t>
            </a:r>
            <a:r>
              <a:rPr lang="es-ES_tradnl" dirty="0" err="1"/>
              <a:t>plupart</a:t>
            </a:r>
            <a:r>
              <a:rPr lang="es-ES_tradnl" dirty="0"/>
              <a:t> des </a:t>
            </a:r>
            <a:r>
              <a:rPr lang="es-ES_tradnl" dirty="0" err="1"/>
              <a:t>Francs</a:t>
            </a:r>
            <a:r>
              <a:rPr lang="es-ES_tradnl" dirty="0"/>
              <a:t> </a:t>
            </a:r>
            <a:r>
              <a:rPr lang="es-ES_tradnl" dirty="0" err="1"/>
              <a:t>ont</a:t>
            </a:r>
            <a:r>
              <a:rPr lang="es-ES_tradnl" dirty="0"/>
              <a:t> </a:t>
            </a:r>
            <a:r>
              <a:rPr lang="es-ES_tradnl" dirty="0" err="1"/>
              <a:t>perdu</a:t>
            </a:r>
            <a:r>
              <a:rPr lang="es-ES_tradnl" dirty="0"/>
              <a:t> </a:t>
            </a:r>
            <a:r>
              <a:rPr lang="es-ES_tradnl" dirty="0" err="1"/>
              <a:t>leur</a:t>
            </a:r>
            <a:r>
              <a:rPr lang="es-ES_tradnl" dirty="0"/>
              <a:t> </a:t>
            </a:r>
            <a:r>
              <a:rPr lang="es-ES_tradnl" dirty="0" err="1"/>
              <a:t>langue</a:t>
            </a:r>
            <a:r>
              <a:rPr lang="es-ES_tradnl" dirty="0"/>
              <a:t> </a:t>
            </a:r>
            <a:r>
              <a:rPr lang="es-ES_tradnl" dirty="0" err="1"/>
              <a:t>dès</a:t>
            </a:r>
            <a:r>
              <a:rPr lang="es-ES_tradnl" dirty="0"/>
              <a:t> le </a:t>
            </a:r>
            <a:r>
              <a:rPr lang="es-ES_tradnl" dirty="0" err="1"/>
              <a:t>VIII</a:t>
            </a:r>
            <a:r>
              <a:rPr lang="es-ES_tradnl" baseline="30000" dirty="0" err="1"/>
              <a:t>e</a:t>
            </a:r>
            <a:r>
              <a:rPr lang="es-ES_tradnl" dirty="0"/>
              <a:t> </a:t>
            </a:r>
            <a:r>
              <a:rPr lang="es-ES_tradnl" dirty="0" err="1"/>
              <a:t>siècle</a:t>
            </a:r>
            <a:r>
              <a:rPr lang="es-ES_tradnl" dirty="0"/>
              <a:t>, </a:t>
            </a:r>
            <a:r>
              <a:rPr lang="es-ES_tradnl" dirty="0" err="1"/>
              <a:t>ils</a:t>
            </a:r>
            <a:r>
              <a:rPr lang="es-ES_tradnl" dirty="0"/>
              <a:t> </a:t>
            </a:r>
            <a:r>
              <a:rPr lang="es-ES_tradnl" dirty="0" err="1"/>
              <a:t>ont</a:t>
            </a:r>
            <a:r>
              <a:rPr lang="es-ES_tradnl" dirty="0"/>
              <a:t> en </a:t>
            </a:r>
            <a:r>
              <a:rPr lang="es-ES_tradnl" dirty="0" err="1"/>
              <a:t>même</a:t>
            </a:r>
            <a:r>
              <a:rPr lang="es-ES_tradnl" dirty="0"/>
              <a:t> </a:t>
            </a:r>
            <a:r>
              <a:rPr lang="es-ES_tradnl" dirty="0" err="1"/>
              <a:t>temps</a:t>
            </a:r>
            <a:r>
              <a:rPr lang="es-ES_tradnl" dirty="0"/>
              <a:t> </a:t>
            </a:r>
            <a:r>
              <a:rPr lang="es-ES_tradnl" dirty="0" err="1"/>
              <a:t>exercé</a:t>
            </a:r>
            <a:r>
              <a:rPr lang="es-ES_tradnl" dirty="0"/>
              <a:t> une </a:t>
            </a:r>
            <a:r>
              <a:rPr lang="es-ES_tradnl" dirty="0" err="1"/>
              <a:t>influence</a:t>
            </a:r>
            <a:r>
              <a:rPr lang="es-ES_tradnl" dirty="0"/>
              <a:t> </a:t>
            </a:r>
            <a:r>
              <a:rPr lang="es-ES_tradnl" dirty="0" err="1"/>
              <a:t>profonde</a:t>
            </a:r>
            <a:r>
              <a:rPr lang="es-ES_tradnl" dirty="0"/>
              <a:t> sur la </a:t>
            </a:r>
            <a:r>
              <a:rPr lang="es-ES_tradnl" dirty="0" err="1"/>
              <a:t>langue</a:t>
            </a:r>
            <a:r>
              <a:rPr lang="es-ES_tradnl" dirty="0"/>
              <a:t> rustique des </a:t>
            </a:r>
            <a:r>
              <a:rPr lang="es-ES_tradnl" dirty="0" err="1"/>
              <a:t>populations</a:t>
            </a:r>
            <a:r>
              <a:rPr lang="es-ES_tradnl" dirty="0"/>
              <a:t> locales, et par </a:t>
            </a:r>
            <a:r>
              <a:rPr lang="es-ES_tradnl" dirty="0" err="1"/>
              <a:t>conséquent</a:t>
            </a:r>
            <a:r>
              <a:rPr lang="es-ES_tradnl" dirty="0"/>
              <a:t>, </a:t>
            </a:r>
            <a:r>
              <a:rPr lang="es-ES_tradnl" dirty="0" err="1"/>
              <a:t>au</a:t>
            </a:r>
            <a:r>
              <a:rPr lang="es-ES_tradnl" dirty="0"/>
              <a:t> </a:t>
            </a:r>
            <a:r>
              <a:rPr lang="es-ES_tradnl" dirty="0" err="1"/>
              <a:t>français</a:t>
            </a:r>
            <a:r>
              <a:rPr lang="es-ES_tradnl" dirty="0"/>
              <a:t>, en </a:t>
            </a:r>
            <a:r>
              <a:rPr lang="es-ES_tradnl" dirty="0" err="1"/>
              <a:t>particulier</a:t>
            </a:r>
            <a:r>
              <a:rPr lang="es-ES_tradnl" dirty="0"/>
              <a:t> </a:t>
            </a:r>
            <a:r>
              <a:rPr lang="es-ES_tradnl" dirty="0" err="1"/>
              <a:t>dans</a:t>
            </a:r>
            <a:r>
              <a:rPr lang="es-ES_tradnl" dirty="0"/>
              <a:t> le </a:t>
            </a:r>
            <a:r>
              <a:rPr lang="es-ES_tradnl" dirty="0" err="1"/>
              <a:t>nord</a:t>
            </a:r>
            <a:r>
              <a:rPr lang="es-ES_tradnl" dirty="0"/>
              <a:t> du </a:t>
            </a:r>
            <a:r>
              <a:rPr lang="es-ES_tradnl" dirty="0" err="1"/>
              <a:t>pays</a:t>
            </a:r>
            <a:r>
              <a:rPr lang="es-ES_tradnl" dirty="0"/>
              <a:t> </a:t>
            </a:r>
            <a:r>
              <a:rPr lang="es-ES_tradnl" dirty="0" err="1"/>
              <a:t>franc</a:t>
            </a:r>
            <a:r>
              <a:rPr lang="es-ES_tradnl" dirty="0"/>
              <a:t>.</a:t>
            </a:r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58428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6" y="0"/>
            <a:ext cx="10417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8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7283" y="295895"/>
            <a:ext cx="7729728" cy="1188720"/>
          </a:xfrm>
        </p:spPr>
        <p:txBody>
          <a:bodyPr/>
          <a:lstStyle/>
          <a:p>
            <a:r>
              <a:rPr lang="es-ES_tradnl" b="1" dirty="0"/>
              <a:t>La </a:t>
            </a:r>
            <a:r>
              <a:rPr lang="es-ES_tradnl" b="1" dirty="0" err="1"/>
              <a:t>germanisation</a:t>
            </a:r>
            <a:r>
              <a:rPr lang="es-ES_tradnl" b="1" dirty="0"/>
              <a:t> du </a:t>
            </a:r>
            <a:r>
              <a:rPr lang="es-ES_tradnl" b="1" dirty="0" err="1"/>
              <a:t>roman</a:t>
            </a:r>
            <a:r>
              <a:rPr lang="es-ES_tradnl" b="1" dirty="0"/>
              <a:t> rustique</a:t>
            </a:r>
            <a:r>
              <a:rPr lang="es-ES_tradnl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3030" y="2352781"/>
            <a:ext cx="10222786" cy="1736333"/>
          </a:xfrm>
          <a:solidFill>
            <a:schemeClr val="bg1"/>
          </a:solidFill>
        </p:spPr>
        <p:txBody>
          <a:bodyPr/>
          <a:lstStyle/>
          <a:p>
            <a:r>
              <a:rPr lang="es-ES_tradnl" dirty="0"/>
              <a:t>La </a:t>
            </a:r>
            <a:r>
              <a:rPr lang="es-ES_tradnl" dirty="0" err="1"/>
              <a:t>population</a:t>
            </a:r>
            <a:r>
              <a:rPr lang="es-ES_tradnl" dirty="0"/>
              <a:t> gallo-romane (</a:t>
            </a:r>
            <a:r>
              <a:rPr lang="es-ES_tradnl" dirty="0" err="1"/>
              <a:t>autochtone</a:t>
            </a:r>
            <a:r>
              <a:rPr lang="es-ES_tradnl" dirty="0"/>
              <a:t>) </a:t>
            </a:r>
            <a:r>
              <a:rPr lang="es-ES_tradnl" dirty="0" err="1"/>
              <a:t>parlait</a:t>
            </a:r>
            <a:r>
              <a:rPr lang="es-ES_tradnl" dirty="0"/>
              <a:t> ce </a:t>
            </a:r>
            <a:r>
              <a:rPr lang="es-ES_tradnl" dirty="0" err="1"/>
              <a:t>qu'on</a:t>
            </a:r>
            <a:r>
              <a:rPr lang="es-ES_tradnl" dirty="0"/>
              <a:t> </a:t>
            </a:r>
            <a:r>
              <a:rPr lang="es-ES_tradnl" dirty="0" err="1"/>
              <a:t>appelait</a:t>
            </a:r>
            <a:r>
              <a:rPr lang="es-ES_tradnl" dirty="0"/>
              <a:t> </a:t>
            </a:r>
            <a:r>
              <a:rPr lang="es-ES_tradnl" dirty="0" err="1"/>
              <a:t>à</a:t>
            </a:r>
            <a:r>
              <a:rPr lang="es-ES_tradnl" dirty="0"/>
              <a:t> </a:t>
            </a:r>
            <a:r>
              <a:rPr lang="es-ES_tradnl" dirty="0" err="1"/>
              <a:t>l'époque</a:t>
            </a:r>
            <a:r>
              <a:rPr lang="es-ES_tradnl" dirty="0"/>
              <a:t> la «</a:t>
            </a:r>
            <a:r>
              <a:rPr lang="es-ES_tradnl" dirty="0" err="1"/>
              <a:t>lingua</a:t>
            </a:r>
            <a:r>
              <a:rPr lang="es-ES_tradnl" dirty="0"/>
              <a:t> romana rustica», </a:t>
            </a:r>
            <a:r>
              <a:rPr lang="es-ES_tradnl" dirty="0" err="1"/>
              <a:t>c'est-à-dire</a:t>
            </a:r>
            <a:r>
              <a:rPr lang="es-ES_tradnl" dirty="0"/>
              <a:t> la </a:t>
            </a:r>
            <a:r>
              <a:rPr lang="es-ES_tradnl" b="1" dirty="0" err="1"/>
              <a:t>langue</a:t>
            </a:r>
            <a:r>
              <a:rPr lang="es-ES_tradnl" b="1" dirty="0"/>
              <a:t> romane rustique</a:t>
            </a:r>
            <a:r>
              <a:rPr lang="es-ES_tradnl" dirty="0"/>
              <a:t>, </a:t>
            </a:r>
            <a:r>
              <a:rPr lang="es-ES_tradnl" dirty="0" err="1"/>
              <a:t>encore</a:t>
            </a:r>
            <a:r>
              <a:rPr lang="es-ES_tradnl" dirty="0"/>
              <a:t> </a:t>
            </a:r>
            <a:r>
              <a:rPr lang="es-ES_tradnl" dirty="0" err="1"/>
              <a:t>perçue</a:t>
            </a:r>
            <a:r>
              <a:rPr lang="es-ES_tradnl" dirty="0"/>
              <a:t> </a:t>
            </a:r>
            <a:r>
              <a:rPr lang="es-ES_tradnl" dirty="0" err="1"/>
              <a:t>dans</a:t>
            </a:r>
            <a:r>
              <a:rPr lang="es-ES_tradnl" dirty="0"/>
              <a:t> la </a:t>
            </a:r>
            <a:r>
              <a:rPr lang="es-ES_tradnl" dirty="0" err="1"/>
              <a:t>conscience</a:t>
            </a:r>
            <a:r>
              <a:rPr lang="es-ES_tradnl" dirty="0"/>
              <a:t> </a:t>
            </a:r>
            <a:r>
              <a:rPr lang="es-ES_tradnl" dirty="0" err="1"/>
              <a:t>populaire</a:t>
            </a:r>
            <a:r>
              <a:rPr lang="es-ES_tradnl" dirty="0"/>
              <a:t> </a:t>
            </a:r>
            <a:r>
              <a:rPr lang="es-ES_tradnl" dirty="0" err="1"/>
              <a:t>comme</a:t>
            </a:r>
            <a:r>
              <a:rPr lang="es-ES_tradnl" dirty="0"/>
              <a:t> du «</a:t>
            </a:r>
            <a:r>
              <a:rPr lang="es-ES_tradnl" dirty="0" err="1"/>
              <a:t>latin</a:t>
            </a:r>
            <a:r>
              <a:rPr lang="es-ES_tradnl" dirty="0"/>
              <a:t>», un </a:t>
            </a:r>
            <a:r>
              <a:rPr lang="es-ES_tradnl" dirty="0" err="1"/>
              <a:t>latin</a:t>
            </a:r>
            <a:r>
              <a:rPr lang="es-ES_tradnl" dirty="0"/>
              <a:t> </a:t>
            </a:r>
            <a:r>
              <a:rPr lang="es-ES_tradnl" dirty="0" err="1"/>
              <a:t>dit</a:t>
            </a:r>
            <a:r>
              <a:rPr lang="es-ES_tradnl" dirty="0"/>
              <a:t> «</a:t>
            </a:r>
            <a:r>
              <a:rPr lang="es-ES_tradnl" dirty="0" err="1"/>
              <a:t>vulgaire</a:t>
            </a:r>
            <a:r>
              <a:rPr lang="es-ES_tradnl" dirty="0"/>
              <a:t>» (</a:t>
            </a:r>
            <a:r>
              <a:rPr lang="es-ES_tradnl" dirty="0" smtClean="0"/>
              <a:t>de</a:t>
            </a:r>
            <a:r>
              <a:rPr lang="es-ES_tradnl" dirty="0"/>
              <a:t> </a:t>
            </a:r>
            <a:r>
              <a:rPr lang="es-ES_tradnl" i="1" dirty="0" err="1"/>
              <a:t>vulgus</a:t>
            </a:r>
            <a:r>
              <a:rPr lang="es-ES_tradnl" i="1" dirty="0"/>
              <a:t> </a:t>
            </a:r>
            <a:r>
              <a:rPr lang="es-ES_tradnl" dirty="0"/>
              <a:t>: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signifiait</a:t>
            </a:r>
            <a:r>
              <a:rPr lang="es-ES_tradnl" dirty="0"/>
              <a:t> «</a:t>
            </a:r>
            <a:r>
              <a:rPr lang="es-ES_tradnl" dirty="0" err="1"/>
              <a:t>peuple</a:t>
            </a:r>
            <a:r>
              <a:rPr lang="es-ES_tradnl" dirty="0"/>
              <a:t>») bien </a:t>
            </a:r>
            <a:r>
              <a:rPr lang="es-ES_tradnl" dirty="0" err="1"/>
              <a:t>différent</a:t>
            </a:r>
            <a:r>
              <a:rPr lang="es-ES_tradnl" dirty="0"/>
              <a:t> de </a:t>
            </a:r>
            <a:r>
              <a:rPr lang="es-ES_tradnl" dirty="0" err="1"/>
              <a:t>celui</a:t>
            </a:r>
            <a:r>
              <a:rPr lang="es-ES_tradnl" dirty="0"/>
              <a:t> des </a:t>
            </a:r>
            <a:r>
              <a:rPr lang="es-ES_tradnl" dirty="0" err="1"/>
              <a:t>siècles</a:t>
            </a:r>
            <a:r>
              <a:rPr lang="es-ES_tradnl" dirty="0"/>
              <a:t> </a:t>
            </a:r>
            <a:r>
              <a:rPr lang="es-ES_tradnl" dirty="0" err="1"/>
              <a:t>précédents</a:t>
            </a:r>
            <a:r>
              <a:rPr lang="es-ES_tradnl" dirty="0"/>
              <a:t>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63030" y="4583636"/>
            <a:ext cx="1022278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Affranchie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de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toute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contrainte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,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favorisée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par le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morcellement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féodal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et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soumise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au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jeu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variable des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lois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phonétiques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et sociales,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cette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langue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romane dite rustique se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développa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spontanément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sur son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vaste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territoire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. Elle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prit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,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selon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les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régions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, des formes les plus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variées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.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C'est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ainsi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que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sortit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du sol de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l'ancienne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Gaule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romaine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toute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une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floraison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de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parlers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régionaux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,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subdivisés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en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dialectes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(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ou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patois). </a:t>
            </a:r>
            <a:endParaRPr lang="es-ES_tradnl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5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28" y="404855"/>
            <a:ext cx="7729728" cy="1188720"/>
          </a:xfrm>
        </p:spPr>
        <p:txBody>
          <a:bodyPr/>
          <a:lstStyle/>
          <a:p>
            <a:r>
              <a:rPr lang="es-ES_tradnl" dirty="0" smtClean="0"/>
              <a:t>CHARLEMAGNE (74--??-814) 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05" y="1854743"/>
            <a:ext cx="9093992" cy="3924836"/>
          </a:xfrm>
          <a:ln w="28575">
            <a:solidFill>
              <a:srgbClr val="00B050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1674597" y="6040747"/>
            <a:ext cx="4511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 smtClean="0">
                <a:solidFill>
                  <a:srgbClr val="000000"/>
                </a:solidFill>
                <a:latin typeface="Arial" charset="0"/>
                <a:ea typeface="Times New Roman" charset="0"/>
              </a:rPr>
              <a:t>Réimplantation</a:t>
            </a:r>
            <a:r>
              <a:rPr lang="es-ES_tradnl" dirty="0" smtClean="0">
                <a:solidFill>
                  <a:srgbClr val="000000"/>
                </a:solidFill>
                <a:latin typeface="Arial" charset="0"/>
                <a:ea typeface="Times New Roman" charset="0"/>
              </a:rPr>
              <a:t> 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Times New Roman" charset="0"/>
              </a:rPr>
              <a:t>de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Times New Roman" charset="0"/>
              </a:rPr>
              <a:t>l'ancien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Times New Roman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Times New Roman" charset="0"/>
              </a:rPr>
              <a:t>Empire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Times New Roman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Times New Roman" charset="0"/>
              </a:rPr>
              <a:t>romain</a:t>
            </a: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9642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4033" y="229090"/>
            <a:ext cx="9172235" cy="1188720"/>
          </a:xfrm>
        </p:spPr>
        <p:txBody>
          <a:bodyPr/>
          <a:lstStyle/>
          <a:p>
            <a:r>
              <a:rPr lang="es-ES_tradnl" dirty="0" smtClean="0"/>
              <a:t>ET LA LANGUE???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6946" y="1859031"/>
            <a:ext cx="10746769" cy="1975852"/>
          </a:xfrm>
          <a:solidFill>
            <a:schemeClr val="bg1"/>
          </a:solidFill>
        </p:spPr>
        <p:txBody>
          <a:bodyPr/>
          <a:lstStyle/>
          <a:p>
            <a:r>
              <a:rPr lang="es-ES_tradnl" dirty="0" err="1"/>
              <a:t>L'unification</a:t>
            </a:r>
            <a:r>
              <a:rPr lang="es-ES_tradnl" dirty="0"/>
              <a:t> </a:t>
            </a:r>
            <a:r>
              <a:rPr lang="es-ES_tradnl" dirty="0" err="1"/>
              <a:t>politique</a:t>
            </a:r>
            <a:r>
              <a:rPr lang="es-ES_tradnl" dirty="0"/>
              <a:t> </a:t>
            </a:r>
            <a:r>
              <a:rPr lang="es-ES_tradnl" dirty="0" err="1"/>
              <a:t>réussie</a:t>
            </a:r>
            <a:r>
              <a:rPr lang="es-ES_tradnl" dirty="0"/>
              <a:t> par </a:t>
            </a:r>
            <a:r>
              <a:rPr lang="es-ES_tradnl" dirty="0" err="1"/>
              <a:t>Charlemagne</a:t>
            </a:r>
            <a:r>
              <a:rPr lang="es-ES_tradnl" dirty="0"/>
              <a:t> </a:t>
            </a:r>
            <a:r>
              <a:rPr lang="es-ES_tradnl" dirty="0" err="1"/>
              <a:t>ne</a:t>
            </a:r>
            <a:r>
              <a:rPr lang="es-ES_tradnl" dirty="0"/>
              <a:t> dura </a:t>
            </a:r>
            <a:r>
              <a:rPr lang="es-ES_tradnl" dirty="0" err="1"/>
              <a:t>pas</a:t>
            </a:r>
            <a:r>
              <a:rPr lang="es-ES_tradnl" dirty="0"/>
              <a:t> </a:t>
            </a:r>
            <a:r>
              <a:rPr lang="es-ES_tradnl" dirty="0" err="1"/>
              <a:t>assez</a:t>
            </a:r>
            <a:r>
              <a:rPr lang="es-ES_tradnl" dirty="0"/>
              <a:t> </a:t>
            </a:r>
            <a:r>
              <a:rPr lang="es-ES_tradnl" dirty="0" err="1"/>
              <a:t>longtemps</a:t>
            </a:r>
            <a:r>
              <a:rPr lang="es-ES_tradnl" dirty="0"/>
              <a:t> </a:t>
            </a:r>
            <a:r>
              <a:rPr lang="es-ES_tradnl" dirty="0" err="1"/>
              <a:t>pour</a:t>
            </a:r>
            <a:r>
              <a:rPr lang="es-ES_tradnl" dirty="0"/>
              <a:t> que </a:t>
            </a:r>
            <a:r>
              <a:rPr lang="es-ES_tradnl" dirty="0" err="1"/>
              <a:t>celui</a:t>
            </a:r>
            <a:r>
              <a:rPr lang="es-ES_tradnl" dirty="0"/>
              <a:t>-ci </a:t>
            </a:r>
            <a:r>
              <a:rPr lang="es-ES_tradnl" dirty="0" err="1"/>
              <a:t>impose</a:t>
            </a:r>
            <a:r>
              <a:rPr lang="es-ES_tradnl" dirty="0"/>
              <a:t> </a:t>
            </a:r>
            <a:r>
              <a:rPr lang="es-ES_tradnl" dirty="0" err="1"/>
              <a:t>dans</a:t>
            </a:r>
            <a:r>
              <a:rPr lang="es-ES_tradnl" dirty="0"/>
              <a:t> </a:t>
            </a:r>
            <a:r>
              <a:rPr lang="es-ES_tradnl" dirty="0" err="1"/>
              <a:t>tout</a:t>
            </a:r>
            <a:r>
              <a:rPr lang="es-ES_tradnl" dirty="0"/>
              <a:t> son </a:t>
            </a:r>
            <a:r>
              <a:rPr lang="es-ES_tradnl" dirty="0" err="1"/>
              <a:t>empire</a:t>
            </a:r>
            <a:r>
              <a:rPr lang="es-ES_tradnl" dirty="0"/>
              <a:t> le </a:t>
            </a:r>
            <a:r>
              <a:rPr lang="es-ES_tradnl" b="1" dirty="0" err="1"/>
              <a:t>francique</a:t>
            </a:r>
            <a:r>
              <a:rPr lang="es-ES_tradnl" b="1" dirty="0"/>
              <a:t> </a:t>
            </a:r>
            <a:r>
              <a:rPr lang="es-ES_tradnl" b="1" dirty="0" err="1"/>
              <a:t>rhénan</a:t>
            </a:r>
            <a:r>
              <a:rPr lang="es-ES_tradnl" dirty="0"/>
              <a:t>, </a:t>
            </a:r>
            <a:r>
              <a:rPr lang="es-ES_tradnl" dirty="0" err="1"/>
              <a:t>sa</a:t>
            </a:r>
            <a:r>
              <a:rPr lang="es-ES_tradnl" dirty="0"/>
              <a:t> </a:t>
            </a:r>
            <a:r>
              <a:rPr lang="es-ES_tradnl" dirty="0" err="1"/>
              <a:t>langue</a:t>
            </a:r>
            <a:r>
              <a:rPr lang="es-ES_tradnl" dirty="0"/>
              <a:t> </a:t>
            </a:r>
            <a:r>
              <a:rPr lang="es-ES_tradnl" dirty="0" err="1"/>
              <a:t>maternelle</a:t>
            </a:r>
            <a:r>
              <a:rPr lang="es-ES_tradnl" dirty="0"/>
              <a:t> (et la </a:t>
            </a:r>
            <a:r>
              <a:rPr lang="es-ES_tradnl" dirty="0" err="1"/>
              <a:t>langue</a:t>
            </a:r>
            <a:r>
              <a:rPr lang="es-ES_tradnl" dirty="0"/>
              <a:t> </a:t>
            </a:r>
            <a:r>
              <a:rPr lang="es-ES_tradnl" dirty="0" err="1"/>
              <a:t>locale</a:t>
            </a:r>
            <a:r>
              <a:rPr lang="es-ES_tradnl" dirty="0"/>
              <a:t> de </a:t>
            </a:r>
            <a:r>
              <a:rPr lang="es-ES_tradnl" dirty="0" err="1"/>
              <a:t>sa</a:t>
            </a:r>
            <a:r>
              <a:rPr lang="es-ES_tradnl" dirty="0"/>
              <a:t> </a:t>
            </a:r>
            <a:r>
              <a:rPr lang="es-ES_tradnl" dirty="0" err="1"/>
              <a:t>région</a:t>
            </a:r>
            <a:r>
              <a:rPr lang="es-ES_tradnl" dirty="0"/>
              <a:t> de </a:t>
            </a:r>
            <a:r>
              <a:rPr lang="es-ES_tradnl" dirty="0" err="1"/>
              <a:t>naissance</a:t>
            </a:r>
            <a:r>
              <a:rPr lang="es-ES_tradnl" dirty="0"/>
              <a:t>), et </a:t>
            </a:r>
            <a:r>
              <a:rPr lang="es-ES_tradnl" dirty="0" err="1"/>
              <a:t>probablement</a:t>
            </a:r>
            <a:r>
              <a:rPr lang="es-ES_tradnl" dirty="0"/>
              <a:t> la </a:t>
            </a:r>
            <a:r>
              <a:rPr lang="es-ES_tradnl" dirty="0" err="1"/>
              <a:t>langue</a:t>
            </a:r>
            <a:r>
              <a:rPr lang="es-ES_tradnl" dirty="0"/>
              <a:t> </a:t>
            </a:r>
            <a:r>
              <a:rPr lang="es-ES_tradnl" dirty="0" err="1"/>
              <a:t>courante</a:t>
            </a:r>
            <a:r>
              <a:rPr lang="es-ES_tradnl" dirty="0"/>
              <a:t> </a:t>
            </a:r>
            <a:r>
              <a:rPr lang="es-ES_tradnl" dirty="0" err="1"/>
              <a:t>à</a:t>
            </a:r>
            <a:r>
              <a:rPr lang="es-ES_tradnl" dirty="0"/>
              <a:t> la </a:t>
            </a:r>
            <a:r>
              <a:rPr lang="es-ES_tradnl" dirty="0" err="1"/>
              <a:t>cour</a:t>
            </a:r>
            <a:r>
              <a:rPr lang="es-ES_tradnl" dirty="0"/>
              <a:t> </a:t>
            </a:r>
            <a:r>
              <a:rPr lang="es-ES_tradnl" dirty="0" err="1"/>
              <a:t>carolingienne</a:t>
            </a:r>
            <a:r>
              <a:rPr lang="es-ES_tradnl" dirty="0"/>
              <a:t> (</a:t>
            </a:r>
            <a:r>
              <a:rPr lang="es-ES_tradnl" dirty="0" err="1"/>
              <a:t>mais</a:t>
            </a:r>
            <a:r>
              <a:rPr lang="es-ES_tradnl" dirty="0"/>
              <a:t> en </a:t>
            </a:r>
            <a:r>
              <a:rPr lang="es-ES_tradnl" dirty="0" err="1"/>
              <a:t>concurrence</a:t>
            </a:r>
            <a:r>
              <a:rPr lang="es-ES_tradnl" dirty="0"/>
              <a:t> </a:t>
            </a:r>
            <a:r>
              <a:rPr lang="es-ES_tradnl" dirty="0" err="1"/>
              <a:t>certaine</a:t>
            </a:r>
            <a:r>
              <a:rPr lang="es-ES_tradnl" dirty="0"/>
              <a:t> </a:t>
            </a:r>
            <a:r>
              <a:rPr lang="es-ES_tradnl" dirty="0" err="1"/>
              <a:t>avec</a:t>
            </a:r>
            <a:r>
              <a:rPr lang="es-ES_tradnl" dirty="0"/>
              <a:t> le </a:t>
            </a:r>
            <a:r>
              <a:rPr lang="es-ES_tradnl" dirty="0" err="1"/>
              <a:t>latin</a:t>
            </a:r>
            <a:r>
              <a:rPr lang="es-ES_tradnl" dirty="0"/>
              <a:t>). </a:t>
            </a:r>
            <a:r>
              <a:rPr lang="es-ES_tradnl" dirty="0" err="1"/>
              <a:t>Pour</a:t>
            </a:r>
            <a:r>
              <a:rPr lang="es-ES_tradnl" dirty="0"/>
              <a:t> ce </a:t>
            </a:r>
            <a:r>
              <a:rPr lang="es-ES_tradnl" dirty="0" err="1"/>
              <a:t>qui</a:t>
            </a:r>
            <a:r>
              <a:rPr lang="es-ES_tradnl" dirty="0"/>
              <a:t> </a:t>
            </a:r>
            <a:r>
              <a:rPr lang="es-ES_tradnl" dirty="0" err="1"/>
              <a:t>est</a:t>
            </a:r>
            <a:r>
              <a:rPr lang="es-ES_tradnl" dirty="0"/>
              <a:t> du </a:t>
            </a:r>
            <a:r>
              <a:rPr lang="es-ES_tradnl" dirty="0" err="1"/>
              <a:t>latin</a:t>
            </a:r>
            <a:r>
              <a:rPr lang="es-ES_tradnl" dirty="0"/>
              <a:t>, </a:t>
            </a:r>
            <a:r>
              <a:rPr lang="es-ES_tradnl" dirty="0" err="1"/>
              <a:t>l'époque</a:t>
            </a:r>
            <a:r>
              <a:rPr lang="es-ES_tradnl" dirty="0"/>
              <a:t> de </a:t>
            </a:r>
            <a:r>
              <a:rPr lang="es-ES_tradnl" dirty="0" err="1"/>
              <a:t>Charlemagne</a:t>
            </a:r>
            <a:r>
              <a:rPr lang="es-ES_tradnl" dirty="0"/>
              <a:t> se </a:t>
            </a:r>
            <a:r>
              <a:rPr lang="es-ES_tradnl" dirty="0" err="1"/>
              <a:t>remit</a:t>
            </a:r>
            <a:r>
              <a:rPr lang="es-ES_tradnl" dirty="0"/>
              <a:t> </a:t>
            </a:r>
            <a:r>
              <a:rPr lang="es-ES_tradnl" dirty="0" err="1"/>
              <a:t>aux</a:t>
            </a:r>
            <a:r>
              <a:rPr lang="es-ES_tradnl" dirty="0"/>
              <a:t> </a:t>
            </a:r>
            <a:r>
              <a:rPr lang="es-ES_tradnl" dirty="0" err="1"/>
              <a:t>études</a:t>
            </a:r>
            <a:r>
              <a:rPr lang="es-ES_tradnl" dirty="0"/>
              <a:t> latines. </a:t>
            </a:r>
            <a:r>
              <a:rPr lang="en-US" dirty="0"/>
              <a:t>Les </a:t>
            </a:r>
            <a:r>
              <a:rPr lang="en-US" dirty="0" err="1"/>
              <a:t>clercs</a:t>
            </a:r>
            <a:r>
              <a:rPr lang="en-US" dirty="0"/>
              <a:t> et les </a:t>
            </a:r>
            <a:r>
              <a:rPr lang="en-US" dirty="0" err="1"/>
              <a:t>lettrés</a:t>
            </a:r>
            <a:r>
              <a:rPr lang="en-US" dirty="0"/>
              <a:t> </a:t>
            </a:r>
            <a:r>
              <a:rPr lang="en-US" dirty="0" err="1"/>
              <a:t>dévorèrent</a:t>
            </a:r>
            <a:r>
              <a:rPr lang="en-US" dirty="0"/>
              <a:t>, </a:t>
            </a:r>
            <a:r>
              <a:rPr lang="en-US" dirty="0" err="1"/>
              <a:t>copièrent</a:t>
            </a:r>
            <a:r>
              <a:rPr lang="en-US" dirty="0"/>
              <a:t> </a:t>
            </a:r>
            <a:r>
              <a:rPr lang="en-US" dirty="0" err="1"/>
              <a:t>massivement</a:t>
            </a:r>
            <a:r>
              <a:rPr lang="en-US" dirty="0"/>
              <a:t> et </a:t>
            </a:r>
            <a:r>
              <a:rPr lang="en-US" dirty="0" err="1"/>
              <a:t>pillèrent</a:t>
            </a:r>
            <a:r>
              <a:rPr lang="en-US" dirty="0"/>
              <a:t> </a:t>
            </a:r>
            <a:r>
              <a:rPr lang="en-US" dirty="0" err="1"/>
              <a:t>littéralement</a:t>
            </a:r>
            <a:r>
              <a:rPr lang="en-US" dirty="0"/>
              <a:t> les </a:t>
            </a:r>
            <a:r>
              <a:rPr lang="en-US" dirty="0" err="1"/>
              <a:t>classiques</a:t>
            </a:r>
            <a:r>
              <a:rPr lang="en-US" dirty="0"/>
              <a:t> </a:t>
            </a:r>
            <a:r>
              <a:rPr lang="en-US" dirty="0" err="1"/>
              <a:t>romains</a:t>
            </a:r>
            <a:r>
              <a:rPr lang="en-US" dirty="0"/>
              <a:t>.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faits</a:t>
            </a:r>
            <a:r>
              <a:rPr lang="en-US" dirty="0"/>
              <a:t>, la population ne </a:t>
            </a:r>
            <a:r>
              <a:rPr lang="en-US" dirty="0" err="1"/>
              <a:t>comprenait</a:t>
            </a:r>
            <a:r>
              <a:rPr lang="en-US" dirty="0"/>
              <a:t> plus le </a:t>
            </a:r>
            <a:r>
              <a:rPr lang="en-US" dirty="0" err="1"/>
              <a:t>discours</a:t>
            </a:r>
            <a:r>
              <a:rPr lang="en-US" dirty="0"/>
              <a:t> de </a:t>
            </a:r>
            <a:r>
              <a:rPr lang="en-US" dirty="0" err="1"/>
              <a:t>l'Église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celui</a:t>
            </a:r>
            <a:r>
              <a:rPr lang="en-US" dirty="0"/>
              <a:t> du </a:t>
            </a:r>
            <a:r>
              <a:rPr lang="en-US" dirty="0" err="1"/>
              <a:t>pouvoir</a:t>
            </a:r>
            <a:r>
              <a:rPr lang="en-US" dirty="0"/>
              <a:t> royal.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536946" y="4407294"/>
            <a:ext cx="10732229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Des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centaines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de mots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latins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ont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été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empruntés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par les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contemporains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de Charlemagne,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eux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qui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parlaient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la langue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romane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rustique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mais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n'écrivaient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(pour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ceux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qui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pouvaient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le faire)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qu'en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latin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d'Église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. Durant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plusieurs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siècles, les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parlers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romans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furent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rejetés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au profit du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latin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classique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emprunts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) et du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latin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ecclésiastique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Calibri" charset="0"/>
              </a:rPr>
              <a:t>écriture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Calibri" charset="0"/>
              </a:rPr>
              <a:t>). 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Les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rares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lettrés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pratiquaient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une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sorte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de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bilinguisme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dans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la mesure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où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ils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parlaient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la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langue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romane rustique de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leur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région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,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communiquaient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entre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eux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par le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latin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réappris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 et </a:t>
            </a:r>
            <a:r>
              <a:rPr lang="es-ES_tradnl" dirty="0" err="1">
                <a:solidFill>
                  <a:srgbClr val="000000"/>
                </a:solidFill>
                <a:latin typeface="Arial" charset="0"/>
                <a:ea typeface="Calibri" charset="0"/>
              </a:rPr>
              <a:t>vénéré</a:t>
            </a:r>
            <a:r>
              <a:rPr lang="es-ES_tradnl" dirty="0">
                <a:solidFill>
                  <a:srgbClr val="000000"/>
                </a:solidFill>
                <a:latin typeface="Arial" charset="0"/>
                <a:ea typeface="Calibri" charset="0"/>
              </a:rPr>
              <a:t>. </a:t>
            </a:r>
            <a:endParaRPr lang="es-ES_tradnl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15977"/>
      </p:ext>
    </p:extLst>
  </p:cSld>
  <p:clrMapOvr>
    <a:masterClrMapping/>
  </p:clrMapOvr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124</TotalTime>
  <Words>682</Words>
  <Application>Microsoft Macintosh PowerPoint</Application>
  <PresentationFormat>Panorámica</PresentationFormat>
  <Paragraphs>37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 Narrow</vt:lpstr>
      <vt:lpstr>Calibri</vt:lpstr>
      <vt:lpstr>Gill Sans MT</vt:lpstr>
      <vt:lpstr>Times New Roman</vt:lpstr>
      <vt:lpstr>Arial</vt:lpstr>
      <vt:lpstr>Paquete</vt:lpstr>
      <vt:lpstr>T2</vt:lpstr>
      <vt:lpstr>QUAND??</vt:lpstr>
      <vt:lpstr>Presentación de PowerPoint</vt:lpstr>
      <vt:lpstr>Presentación de PowerPoint</vt:lpstr>
      <vt:lpstr>LA LANGUE FRANQUE</vt:lpstr>
      <vt:lpstr>Presentación de PowerPoint</vt:lpstr>
      <vt:lpstr>La germanisation du roman rustique </vt:lpstr>
      <vt:lpstr>CHARLEMAGNE (74--??-814) </vt:lpstr>
      <vt:lpstr>ET LA LANGUE???</vt:lpstr>
      <vt:lpstr>CONCILE DE TOURS (813)</vt:lpstr>
      <vt:lpstr>Presentación de PowerPoint</vt:lpstr>
      <vt:lpstr>SERMENTS DE STRASBOURG (842) </vt:lpstr>
      <vt:lpstr>SERMENTS DE STRASBOURG </vt:lpstr>
      <vt:lpstr>SERMENTS DE STRASBOURG (842) </vt:lpstr>
      <vt:lpstr>Presentación de PowerPoint</vt:lpstr>
      <vt:lpstr>Traité de Verdun (843)</vt:lpstr>
      <vt:lpstr>Aire germanique actuelle</vt:lpstr>
      <vt:lpstr>Presentación de PowerPoint</vt:lpstr>
      <vt:lpstr>Presentación de PowerPoint</vt:lpstr>
      <vt:lpstr>Presentación de PowerPoint</vt:lpstr>
      <vt:lpstr>Et les conséquences linguistiques??</vt:lpstr>
      <vt:lpstr>Presentación de PowerPoint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</dc:title>
  <dc:creator>Ricardo Perez Roldan</dc:creator>
  <cp:lastModifiedBy>Ricardo Perez Roldan</cp:lastModifiedBy>
  <cp:revision>12</cp:revision>
  <dcterms:created xsi:type="dcterms:W3CDTF">2018-02-03T16:44:17Z</dcterms:created>
  <dcterms:modified xsi:type="dcterms:W3CDTF">2020-02-16T12:04:20Z</dcterms:modified>
</cp:coreProperties>
</file>