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59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4" r:id="rId17"/>
    <p:sldId id="286" r:id="rId18"/>
    <p:sldId id="285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1230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7BDB0-DAF0-4F96-8E14-C6B6F0D85ADD}" type="datetimeFigureOut">
              <a:rPr lang="es-ES" smtClean="0"/>
              <a:pPr/>
              <a:t>27/11/2019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13489-79C4-4727-8716-9F903D5491E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5454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  <p:sp>
        <p:nvSpPr>
          <p:cNvPr id="174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E7FC2F-20FA-474C-8279-D8E06246412C}" type="slidenum">
              <a:rPr lang="es-ES" altLang="es-ES" smtClean="0"/>
              <a:pPr eaLnBrk="1" hangingPunct="1"/>
              <a:t>2</a:t>
            </a:fld>
            <a:endParaRPr lang="es-ES" altLang="es-ES" smtClean="0"/>
          </a:p>
        </p:txBody>
      </p:sp>
    </p:spTree>
    <p:extLst>
      <p:ext uri="{BB962C8B-B14F-4D97-AF65-F5344CB8AC3E}">
        <p14:creationId xmlns="" xmlns:p14="http://schemas.microsoft.com/office/powerpoint/2010/main" val="151059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5937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533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7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1E5EF-5F96-45E2-A6A5-107F1E051F4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0930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Line 21"/>
          <p:cNvSpPr>
            <a:spLocks noChangeShapeType="1"/>
          </p:cNvSpPr>
          <p:nvPr userDrawn="1"/>
        </p:nvSpPr>
        <p:spPr bwMode="auto">
          <a:xfrm>
            <a:off x="304800" y="1124744"/>
            <a:ext cx="861060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24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794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742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469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820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2891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6338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6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25D4DD-9119-485F-B587-5D278E3DA924}" type="datetimeFigureOut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27/11/2019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140B31-0777-471E-9A71-2596CAF0D88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50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1560" y="2276872"/>
            <a:ext cx="8168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FF3300"/>
                </a:solidFill>
                <a:latin typeface="Calibri" panose="020F0502020204030204" pitchFamily="34" charset="0"/>
              </a:rPr>
              <a:t>2. </a:t>
            </a:r>
            <a:r>
              <a:rPr lang="es-ES" sz="3600" b="1" dirty="0" err="1" smtClean="0">
                <a:solidFill>
                  <a:srgbClr val="FF3300"/>
                </a:solidFill>
                <a:latin typeface="Calibri" panose="020F0502020204030204" pitchFamily="34" charset="0"/>
              </a:rPr>
              <a:t>Zuzentasuna</a:t>
            </a:r>
            <a:r>
              <a:rPr lang="es-ES" sz="3600" b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s-ES" sz="3600" b="1" dirty="0" err="1" smtClean="0">
                <a:solidFill>
                  <a:srgbClr val="FF3300"/>
                </a:solidFill>
                <a:latin typeface="Calibri" panose="020F0502020204030204" pitchFamily="34" charset="0"/>
              </a:rPr>
              <a:t>ezarri</a:t>
            </a:r>
            <a:r>
              <a:rPr lang="es-ES" sz="3600" b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: </a:t>
            </a:r>
            <a:r>
              <a:rPr lang="es-ES" sz="3600" b="1" dirty="0" err="1" smtClean="0">
                <a:solidFill>
                  <a:srgbClr val="FF3300"/>
                </a:solidFill>
                <a:latin typeface="Calibri" panose="020F0502020204030204" pitchFamily="34" charset="0"/>
              </a:rPr>
              <a:t>egitura</a:t>
            </a:r>
            <a:r>
              <a:rPr lang="es-ES" sz="3600" b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 eta </a:t>
            </a:r>
            <a:r>
              <a:rPr lang="es-ES" sz="3600" b="1" dirty="0" err="1" smtClean="0">
                <a:solidFill>
                  <a:srgbClr val="FF3300"/>
                </a:solidFill>
                <a:latin typeface="Calibri" panose="020F0502020204030204" pitchFamily="34" charset="0"/>
              </a:rPr>
              <a:t>edukia</a:t>
            </a:r>
            <a:endParaRPr lang="es-ES" sz="3600" b="1" dirty="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608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8864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323528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Calibri" panose="020F0502020204030204" pitchFamily="34" charset="0"/>
              </a:rPr>
              <a:t>Koherentzia</a:t>
            </a:r>
            <a:r>
              <a:rPr lang="es-ES" sz="2800" dirty="0" smtClean="0">
                <a:latin typeface="Calibri" panose="020F0502020204030204" pitchFamily="34" charset="0"/>
              </a:rPr>
              <a:t> </a:t>
            </a:r>
            <a:r>
              <a:rPr lang="es-ES" sz="2800" dirty="0" err="1" smtClean="0">
                <a:latin typeface="Calibri" panose="020F0502020204030204" pitchFamily="34" charset="0"/>
              </a:rPr>
              <a:t>sailetan</a:t>
            </a:r>
            <a:r>
              <a:rPr lang="es-ES" sz="2800" dirty="0" smtClean="0">
                <a:latin typeface="Calibri" panose="020F0502020204030204" pitchFamily="34" charset="0"/>
              </a:rPr>
              <a:t> eta </a:t>
            </a:r>
            <a:r>
              <a:rPr lang="es-ES" sz="2800" dirty="0" err="1" smtClean="0">
                <a:latin typeface="Calibri" panose="020F0502020204030204" pitchFamily="34" charset="0"/>
              </a:rPr>
              <a:t>eguneratze</a:t>
            </a:r>
            <a:r>
              <a:rPr lang="es-ES" sz="2800" dirty="0" err="1">
                <a:latin typeface="Calibri" panose="020F0502020204030204" pitchFamily="34" charset="0"/>
              </a:rPr>
              <a:t>a</a:t>
            </a:r>
            <a:endParaRPr lang="es-ES" sz="2800" dirty="0">
              <a:latin typeface="Calibri" panose="020F0502020204030204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7410624" cy="417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82962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4688175"/>
            <a:ext cx="9144000" cy="216982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sz="2700" dirty="0">
                <a:latin typeface="Calibri" panose="020F0502020204030204" pitchFamily="34" charset="0"/>
              </a:rPr>
              <a:t>Diario </a:t>
            </a:r>
            <a:r>
              <a:rPr lang="es-ES" sz="2700" dirty="0" smtClean="0">
                <a:latin typeface="Calibri" panose="020F0502020204030204" pitchFamily="34" charset="0"/>
              </a:rPr>
              <a:t>Vasco 2013/12/6: </a:t>
            </a:r>
            <a:r>
              <a:rPr lang="es-ES" sz="2700" dirty="0" err="1">
                <a:latin typeface="Calibri" panose="020F0502020204030204" pitchFamily="34" charset="0"/>
              </a:rPr>
              <a:t>Mandelaren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heriotzaren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berri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ematen</a:t>
            </a:r>
            <a:r>
              <a:rPr lang="es-ES" sz="2700" dirty="0">
                <a:latin typeface="Calibri" panose="020F0502020204030204" pitchFamily="34" charset="0"/>
              </a:rPr>
              <a:t> da “Mundo” </a:t>
            </a:r>
            <a:r>
              <a:rPr lang="es-ES" sz="2700" dirty="0" err="1">
                <a:latin typeface="Calibri" panose="020F0502020204030204" pitchFamily="34" charset="0"/>
              </a:rPr>
              <a:t>sailean</a:t>
            </a:r>
            <a:r>
              <a:rPr lang="es-ES" sz="2700" dirty="0">
                <a:latin typeface="Calibri" panose="020F0502020204030204" pitchFamily="34" charset="0"/>
              </a:rPr>
              <a:t>. </a:t>
            </a:r>
            <a:r>
              <a:rPr lang="es-ES" sz="2700" dirty="0" err="1">
                <a:latin typeface="Calibri" panose="020F0502020204030204" pitchFamily="34" charset="0"/>
              </a:rPr>
              <a:t>Orrialde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batzuk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aurrerago</a:t>
            </a:r>
            <a:r>
              <a:rPr lang="es-ES" sz="2700" dirty="0">
                <a:latin typeface="Calibri" panose="020F0502020204030204" pitchFamily="34" charset="0"/>
              </a:rPr>
              <a:t>, </a:t>
            </a:r>
            <a:r>
              <a:rPr lang="es-ES" sz="2700" dirty="0" err="1">
                <a:latin typeface="Calibri" panose="020F0502020204030204" pitchFamily="34" charset="0"/>
              </a:rPr>
              <a:t>Mandelaren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inguruko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liburu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bat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aipatzen</a:t>
            </a:r>
            <a:r>
              <a:rPr lang="es-ES" sz="2700" dirty="0">
                <a:latin typeface="Calibri" panose="020F0502020204030204" pitchFamily="34" charset="0"/>
              </a:rPr>
              <a:t> da “Cultura” </a:t>
            </a:r>
            <a:r>
              <a:rPr lang="es-ES" sz="2700" dirty="0" err="1">
                <a:latin typeface="Calibri" panose="020F0502020204030204" pitchFamily="34" charset="0"/>
              </a:rPr>
              <a:t>sailean</a:t>
            </a:r>
            <a:r>
              <a:rPr lang="es-ES" sz="2700" dirty="0">
                <a:latin typeface="Calibri" panose="020F0502020204030204" pitchFamily="34" charset="0"/>
              </a:rPr>
              <a:t>. </a:t>
            </a:r>
            <a:r>
              <a:rPr lang="es-ES" sz="2700" dirty="0" err="1">
                <a:latin typeface="Calibri" panose="020F0502020204030204" pitchFamily="34" charset="0"/>
              </a:rPr>
              <a:t>Albiste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horretan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ez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zaio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heriotzari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inolako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erreferentziarik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err="1">
                <a:latin typeface="Calibri" panose="020F0502020204030204" pitchFamily="34" charset="0"/>
              </a:rPr>
              <a:t>egiten</a:t>
            </a:r>
            <a:r>
              <a:rPr lang="es-ES" sz="2700" dirty="0">
                <a:latin typeface="Calibri" panose="020F0502020204030204" pitchFamily="34" charset="0"/>
              </a:rPr>
              <a:t>. </a:t>
            </a:r>
            <a:r>
              <a:rPr lang="es-ES" sz="2700" dirty="0" err="1">
                <a:latin typeface="Calibri" panose="020F0502020204030204" pitchFamily="34" charset="0"/>
              </a:rPr>
              <a:t>Eguneratze</a:t>
            </a:r>
            <a:r>
              <a:rPr lang="es-ES" sz="2700" dirty="0">
                <a:latin typeface="Calibri" panose="020F0502020204030204" pitchFamily="34" charset="0"/>
              </a:rPr>
              <a:t> </a:t>
            </a:r>
            <a:r>
              <a:rPr lang="es-ES" sz="2700" dirty="0" smtClean="0">
                <a:latin typeface="Calibri" panose="020F0502020204030204" pitchFamily="34" charset="0"/>
              </a:rPr>
              <a:t>eta </a:t>
            </a:r>
            <a:r>
              <a:rPr lang="es-ES" sz="2700" dirty="0" err="1" smtClean="0">
                <a:latin typeface="Calibri" panose="020F0502020204030204" pitchFamily="34" charset="0"/>
              </a:rPr>
              <a:t>koherentzia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latin typeface="Calibri" panose="020F0502020204030204" pitchFamily="34" charset="0"/>
              </a:rPr>
              <a:t>akatsa</a:t>
            </a:r>
            <a:r>
              <a:rPr lang="es-ES" sz="2700" dirty="0" smtClean="0">
                <a:latin typeface="Calibri" panose="020F0502020204030204" pitchFamily="34" charset="0"/>
              </a:rPr>
              <a:t>.</a:t>
            </a:r>
            <a:endParaRPr lang="es-ES" sz="27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72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/>
        </p:nvSpPr>
        <p:spPr bwMode="auto">
          <a:xfrm>
            <a:off x="360362" y="692944"/>
            <a:ext cx="8424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/>
            <a:r>
              <a:rPr lang="es-ES" sz="3600" dirty="0" smtClean="0">
                <a:solidFill>
                  <a:schemeClr val="tx1"/>
                </a:solidFill>
                <a:latin typeface="Calibri" pitchFamily="34" charset="0"/>
              </a:rPr>
              <a:t>3.2. </a:t>
            </a:r>
            <a:r>
              <a:rPr lang="eu-ES" sz="3600" dirty="0" smtClean="0">
                <a:solidFill>
                  <a:schemeClr val="tx1"/>
                </a:solidFill>
                <a:latin typeface="Calibri" pitchFamily="34" charset="0"/>
              </a:rPr>
              <a:t>Prentsaren “hizkuntza kolektiboa” eta editorearen lana</a:t>
            </a: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71437" y="2347119"/>
            <a:ext cx="900112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71600" lvl="2" indent="-457200" eaLnBrk="1" hangingPunct="1"/>
            <a:r>
              <a:rPr lang="eu-ES" sz="2600" dirty="0" smtClean="0">
                <a:latin typeface="Calibri" pitchFamily="34" charset="0"/>
              </a:rPr>
              <a:t>Hizkuntza kolektiboa: berrikusi, </a:t>
            </a:r>
            <a:r>
              <a:rPr lang="eu-ES" sz="2600" dirty="0" err="1" smtClean="0">
                <a:latin typeface="Calibri" pitchFamily="34" charset="0"/>
              </a:rPr>
              <a:t>zuzendua…</a:t>
            </a:r>
            <a:endParaRPr lang="eu-ES" sz="2600" dirty="0" smtClean="0">
              <a:latin typeface="Calibri" pitchFamily="34" charset="0"/>
            </a:endParaRPr>
          </a:p>
          <a:p>
            <a:pPr marL="1371600" lvl="2" indent="-457200" eaLnBrk="1" hangingPunct="1"/>
            <a:r>
              <a:rPr lang="eu-ES" sz="2600" dirty="0" smtClean="0">
                <a:latin typeface="Calibri" pitchFamily="34" charset="0"/>
              </a:rPr>
              <a:t>Lehen bertsioa vs. Azkena &gt;&gt; lehen sinadura</a:t>
            </a:r>
          </a:p>
          <a:p>
            <a:pPr marL="1371600" lvl="2" indent="-457200" eaLnBrk="1" hangingPunct="1"/>
            <a:r>
              <a:rPr lang="eu-ES" sz="2600" dirty="0" smtClean="0">
                <a:latin typeface="Calibri" pitchFamily="34" charset="0"/>
              </a:rPr>
              <a:t>Erronkak:</a:t>
            </a:r>
          </a:p>
          <a:p>
            <a:pPr marL="1828800" lvl="3" indent="-457200" eaLnBrk="1" hangingPunct="1"/>
            <a:r>
              <a:rPr lang="eu-ES" sz="2200" dirty="0" smtClean="0">
                <a:latin typeface="Calibri" pitchFamily="34" charset="0"/>
              </a:rPr>
              <a:t>Denbora falta</a:t>
            </a:r>
          </a:p>
          <a:p>
            <a:pPr marL="1828800" lvl="3" indent="-457200" eaLnBrk="1" hangingPunct="1"/>
            <a:r>
              <a:rPr lang="eu-ES" sz="2200" dirty="0" smtClean="0">
                <a:latin typeface="Calibri" pitchFamily="34" charset="0"/>
              </a:rPr>
              <a:t>Diseinua</a:t>
            </a:r>
          </a:p>
          <a:p>
            <a:pPr marL="1828800" lvl="3" indent="-457200" eaLnBrk="1" hangingPunct="1"/>
            <a:r>
              <a:rPr lang="eu-ES" sz="2200" dirty="0" smtClean="0">
                <a:latin typeface="Calibri" pitchFamily="34" charset="0"/>
              </a:rPr>
              <a:t>Informazioa: osoa, interesgarria, erakargarria</a:t>
            </a:r>
          </a:p>
          <a:p>
            <a:pPr marL="1371600" lvl="2" indent="-457200" eaLnBrk="1" hangingPunct="1">
              <a:lnSpc>
                <a:spcPct val="150000"/>
              </a:lnSpc>
            </a:pPr>
            <a:endParaRPr lang="eu-ES" sz="2600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ct val="150000"/>
              </a:lnSpc>
              <a:buFontTx/>
              <a:buNone/>
            </a:pPr>
            <a:endParaRPr lang="eu-ES" dirty="0" smtClean="0">
              <a:latin typeface="Calibri" pitchFamily="34" charset="0"/>
            </a:endParaRPr>
          </a:p>
          <a:p>
            <a:pPr marL="1371600" lvl="2" indent="-457200" eaLnBrk="1" hangingPunct="1">
              <a:lnSpc>
                <a:spcPct val="150000"/>
              </a:lnSpc>
              <a:buFontTx/>
              <a:buNone/>
            </a:pPr>
            <a:endParaRPr lang="eu-ES" dirty="0" smtClean="0">
              <a:latin typeface="Calibri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u-ES" sz="24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1124744"/>
            <a:ext cx="900112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71600" lvl="2" indent="-457200" eaLnBrk="1" hangingPunct="1">
              <a:lnSpc>
                <a:spcPct val="150000"/>
              </a:lnSpc>
            </a:pPr>
            <a:r>
              <a:rPr lang="eu-ES" sz="3000" dirty="0" smtClean="0">
                <a:latin typeface="Calibri" pitchFamily="34" charset="0"/>
              </a:rPr>
              <a:t>Editorearen funtzioak: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1200"/>
              </a:spcBef>
            </a:pPr>
            <a:r>
              <a:rPr lang="eu-ES" sz="2400" dirty="0" smtClean="0">
                <a:latin typeface="Calibri" pitchFamily="34" charset="0"/>
              </a:rPr>
              <a:t>Testuen antolaketa eta ikuspegia: osotasuna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300"/>
              </a:spcBef>
            </a:pPr>
            <a:r>
              <a:rPr lang="eu-ES" sz="2400" dirty="0" smtClean="0">
                <a:latin typeface="Calibri" pitchFamily="34" charset="0"/>
              </a:rPr>
              <a:t>Zuzentasuna: alde guztietatik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300"/>
              </a:spcBef>
            </a:pPr>
            <a:r>
              <a:rPr lang="eu-ES" sz="2400" dirty="0" smtClean="0">
                <a:latin typeface="Calibri" pitchFamily="34" charset="0"/>
              </a:rPr>
              <a:t>Testu bakoitza bere tokian. Saihestu:</a:t>
            </a:r>
          </a:p>
          <a:p>
            <a:pPr marL="2286000" lvl="4" indent="-457200" eaLnBrk="1" hangingPunct="1">
              <a:lnSpc>
                <a:spcPts val="3200"/>
              </a:lnSpc>
              <a:spcBef>
                <a:spcPct val="0"/>
              </a:spcBef>
            </a:pPr>
            <a:r>
              <a:rPr lang="eu-ES" sz="2200" dirty="0" smtClean="0">
                <a:latin typeface="Calibri" pitchFamily="34" charset="0"/>
              </a:rPr>
              <a:t>Errepikapenak</a:t>
            </a:r>
          </a:p>
          <a:p>
            <a:pPr marL="2286000" lvl="4" indent="-457200" eaLnBrk="1" hangingPunct="1">
              <a:lnSpc>
                <a:spcPts val="3200"/>
              </a:lnSpc>
              <a:spcBef>
                <a:spcPct val="0"/>
              </a:spcBef>
            </a:pPr>
            <a:r>
              <a:rPr lang="eu-ES" sz="2200" dirty="0" smtClean="0">
                <a:latin typeface="Calibri" pitchFamily="34" charset="0"/>
              </a:rPr>
              <a:t>Kontraesanak</a:t>
            </a:r>
          </a:p>
          <a:p>
            <a:pPr marL="2286000" lvl="4" indent="-457200" eaLnBrk="1" hangingPunct="1">
              <a:lnSpc>
                <a:spcPts val="3200"/>
              </a:lnSpc>
              <a:spcBef>
                <a:spcPct val="0"/>
              </a:spcBef>
            </a:pPr>
            <a:r>
              <a:rPr lang="eu-ES" sz="2200" dirty="0" smtClean="0">
                <a:latin typeface="Calibri" pitchFamily="34" charset="0"/>
              </a:rPr>
              <a:t>Hutsuneak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300"/>
              </a:spcBef>
            </a:pPr>
            <a:r>
              <a:rPr lang="eu-ES" sz="2400" dirty="0" smtClean="0">
                <a:latin typeface="Calibri" pitchFamily="34" charset="0"/>
              </a:rPr>
              <a:t>Osatu: eguneratu, datuak, etab.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300"/>
              </a:spcBef>
            </a:pPr>
            <a:r>
              <a:rPr lang="eu-ES" sz="2400" dirty="0" smtClean="0">
                <a:latin typeface="Calibri" pitchFamily="34" charset="0"/>
              </a:rPr>
              <a:t>Hizkuntza egokitu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300"/>
              </a:spcBef>
            </a:pPr>
            <a:r>
              <a:rPr lang="eu-ES" sz="2400" dirty="0" smtClean="0">
                <a:latin typeface="Calibri" pitchFamily="34" charset="0"/>
              </a:rPr>
              <a:t>Testua kokatu (orrian, sailean, egunkarian)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300"/>
              </a:spcBef>
            </a:pPr>
            <a:r>
              <a:rPr lang="eu-ES" sz="2400" dirty="0" smtClean="0">
                <a:latin typeface="Calibri" pitchFamily="34" charset="0"/>
              </a:rPr>
              <a:t>Testu eta elementu grafikoen arteko harremana</a:t>
            </a:r>
          </a:p>
          <a:p>
            <a:pPr marL="1828800" lvl="3" indent="-457200" eaLnBrk="1" hangingPunct="1">
              <a:lnSpc>
                <a:spcPts val="3200"/>
              </a:lnSpc>
              <a:spcBef>
                <a:spcPts val="600"/>
              </a:spcBef>
            </a:pPr>
            <a:endParaRPr lang="eu-ES" sz="2400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ts val="3200"/>
              </a:lnSpc>
              <a:spcBef>
                <a:spcPct val="0"/>
              </a:spcBef>
            </a:pPr>
            <a:endParaRPr lang="eu-ES" sz="2400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ct val="150000"/>
              </a:lnSpc>
              <a:spcBef>
                <a:spcPct val="0"/>
              </a:spcBef>
            </a:pPr>
            <a:endParaRPr lang="eu-ES" sz="2400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ct val="150000"/>
              </a:lnSpc>
              <a:spcBef>
                <a:spcPct val="0"/>
              </a:spcBef>
            </a:pPr>
            <a:endParaRPr lang="eu-ES" sz="2400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ct val="150000"/>
              </a:lnSpc>
              <a:spcBef>
                <a:spcPct val="0"/>
              </a:spcBef>
            </a:pPr>
            <a:endParaRPr lang="eu-ES" sz="2400" dirty="0" smtClean="0">
              <a:latin typeface="Calibri" pitchFamily="34" charset="0"/>
            </a:endParaRPr>
          </a:p>
          <a:p>
            <a:pPr marL="2286000" lvl="4" indent="-457200" eaLnBrk="1" hangingPunct="1">
              <a:lnSpc>
                <a:spcPct val="150000"/>
              </a:lnSpc>
              <a:buFontTx/>
              <a:buNone/>
            </a:pPr>
            <a:endParaRPr lang="eu-ES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ct val="150000"/>
              </a:lnSpc>
            </a:pPr>
            <a:endParaRPr lang="eu-ES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ct val="150000"/>
              </a:lnSpc>
            </a:pPr>
            <a:endParaRPr lang="eu-ES" dirty="0" smtClean="0">
              <a:latin typeface="Calibri" pitchFamily="34" charset="0"/>
            </a:endParaRPr>
          </a:p>
          <a:p>
            <a:pPr marL="1371600" lvl="2" indent="-457200" eaLnBrk="1" hangingPunct="1">
              <a:lnSpc>
                <a:spcPct val="150000"/>
              </a:lnSpc>
              <a:buFontTx/>
              <a:buNone/>
            </a:pPr>
            <a:endParaRPr lang="eu-ES" dirty="0" smtClean="0">
              <a:latin typeface="Calibri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u-ES" sz="2400" dirty="0" smtClean="0">
              <a:latin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568" y="404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 smtClean="0">
                <a:latin typeface="Calibri" pitchFamily="34" charset="0"/>
              </a:rPr>
              <a:t>Laburbilduz</a:t>
            </a:r>
            <a:r>
              <a:rPr lang="es-ES" i="1" dirty="0" smtClean="0">
                <a:latin typeface="Calibri" pitchFamily="34" charset="0"/>
              </a:rPr>
              <a:t>… </a:t>
            </a:r>
            <a:endParaRPr lang="es-ES" i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341312" y="2320926"/>
            <a:ext cx="8461375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971550" lvl="1" indent="-457200" eaLnBrk="1" hangingPunct="1">
              <a:lnSpc>
                <a:spcPct val="150000"/>
              </a:lnSpc>
            </a:pPr>
            <a:r>
              <a:rPr lang="eu-ES" sz="2400" smtClean="0">
                <a:latin typeface="Calibri" pitchFamily="34" charset="0"/>
              </a:rPr>
              <a:t>Erredaktorea vs. editorea</a:t>
            </a:r>
          </a:p>
          <a:p>
            <a:pPr marL="971550" lvl="1" indent="-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u-ES" sz="2400" smtClean="0">
                <a:latin typeface="Calibri" pitchFamily="34" charset="0"/>
              </a:rPr>
              <a:t>Pertsonaiak: albistean / sailean / egunkarian</a:t>
            </a:r>
          </a:p>
          <a:p>
            <a:pPr marL="971550" lvl="1" indent="-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u-ES" sz="2400" smtClean="0">
                <a:latin typeface="Calibri" pitchFamily="34" charset="0"/>
              </a:rPr>
              <a:t>Argazkiak: albistean / sailean / egunkarian</a:t>
            </a:r>
          </a:p>
          <a:p>
            <a:pPr marL="971550" lvl="1" indent="-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u-ES" sz="2400" smtClean="0">
                <a:latin typeface="Calibri" pitchFamily="34" charset="0"/>
              </a:rPr>
              <a:t>Tituluak: egitura eta edukia &gt;&gt; bis?</a:t>
            </a:r>
          </a:p>
          <a:p>
            <a:pPr marL="971550" lvl="1" indent="-457200" eaLnBrk="1" hangingPunct="1">
              <a:lnSpc>
                <a:spcPct val="150000"/>
              </a:lnSpc>
              <a:spcBef>
                <a:spcPct val="0"/>
              </a:spcBef>
            </a:pPr>
            <a:r>
              <a:rPr lang="eu-ES" sz="2400" smtClean="0">
                <a:latin typeface="Calibri" pitchFamily="34" charset="0"/>
              </a:rPr>
              <a:t>Errepikapenak: Izenak, Gaiak, Siglak, Tokiak</a:t>
            </a:r>
            <a:r>
              <a:rPr lang="eu-ES" sz="2000" smtClean="0">
                <a:latin typeface="Calibri" pitchFamily="34" charset="0"/>
              </a:rPr>
              <a:t>…</a:t>
            </a:r>
          </a:p>
          <a:p>
            <a:pPr marL="971550" lvl="1" indent="-457200" eaLnBrk="1" hangingPunct="1"/>
            <a:r>
              <a:rPr lang="eu-ES" sz="2400" smtClean="0">
                <a:latin typeface="Calibri" pitchFamily="34" charset="0"/>
              </a:rPr>
              <a:t>Datuak neurrian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u-ES" sz="2800" smtClean="0">
              <a:latin typeface="Calibri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 bwMode="auto">
          <a:xfrm>
            <a:off x="341312" y="1052513"/>
            <a:ext cx="8424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indent="-571500"/>
            <a:r>
              <a:rPr lang="es-ES" sz="3600" dirty="0" smtClean="0">
                <a:solidFill>
                  <a:schemeClr val="tx1"/>
                </a:solidFill>
                <a:latin typeface="Calibri" pitchFamily="34" charset="0"/>
              </a:rPr>
              <a:t>3.3. </a:t>
            </a:r>
            <a:r>
              <a:rPr lang="eu-ES" sz="3600" dirty="0" smtClean="0">
                <a:solidFill>
                  <a:schemeClr val="tx1"/>
                </a:solidFill>
                <a:latin typeface="Calibri" pitchFamily="34" charset="0"/>
              </a:rPr>
              <a:t>Testuak: banaka eta taldean ikusi behar diren piezak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42875" y="836712"/>
            <a:ext cx="90011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71600" lvl="2" indent="-457200" eaLnBrk="1" hangingPunct="1">
              <a:lnSpc>
                <a:spcPct val="150000"/>
              </a:lnSpc>
            </a:pPr>
            <a:r>
              <a:rPr lang="eu-ES" sz="2600" dirty="0" smtClean="0">
                <a:latin typeface="Calibri" pitchFamily="34" charset="0"/>
              </a:rPr>
              <a:t>Lanaren antolaketa:</a:t>
            </a:r>
          </a:p>
          <a:p>
            <a:pPr marL="1828800" lvl="3" indent="-457200" eaLnBrk="1" hangingPunct="1">
              <a:lnSpc>
                <a:spcPct val="150000"/>
              </a:lnSpc>
            </a:pPr>
            <a:r>
              <a:rPr lang="eu-ES" sz="2200" dirty="0" smtClean="0">
                <a:latin typeface="Calibri" pitchFamily="34" charset="0"/>
              </a:rPr>
              <a:t>Testuak: zuzen, oso, non</a:t>
            </a:r>
          </a:p>
          <a:p>
            <a:pPr marL="1828800" lvl="3" indent="-457200" eaLnBrk="1" hangingPunct="1">
              <a:lnSpc>
                <a:spcPct val="150000"/>
              </a:lnSpc>
            </a:pPr>
            <a:r>
              <a:rPr lang="eu-ES" sz="2200" dirty="0" smtClean="0">
                <a:latin typeface="Calibri" pitchFamily="34" charset="0"/>
              </a:rPr>
              <a:t>Orrialdea: zuzen, oso</a:t>
            </a:r>
          </a:p>
          <a:p>
            <a:pPr marL="1828800" lvl="3" indent="-457200" eaLnBrk="1" hangingPunct="1">
              <a:lnSpc>
                <a:spcPct val="150000"/>
              </a:lnSpc>
            </a:pPr>
            <a:r>
              <a:rPr lang="eu-ES" sz="2200" dirty="0" smtClean="0">
                <a:latin typeface="Calibri" pitchFamily="34" charset="0"/>
              </a:rPr>
              <a:t>Saila: zuzen, oso</a:t>
            </a:r>
          </a:p>
          <a:p>
            <a:pPr marL="1828800" lvl="3" indent="-457200" eaLnBrk="1" hangingPunct="1">
              <a:lnSpc>
                <a:spcPct val="150000"/>
              </a:lnSpc>
            </a:pPr>
            <a:r>
              <a:rPr lang="eu-ES" sz="2200" dirty="0" smtClean="0">
                <a:latin typeface="Calibri" pitchFamily="34" charset="0"/>
              </a:rPr>
              <a:t>Egunkaria: zuzen, oso</a:t>
            </a:r>
          </a:p>
          <a:p>
            <a:pPr marL="1371600" lvl="2" indent="-457200" eaLnBrk="1" hangingPunct="1">
              <a:lnSpc>
                <a:spcPct val="150000"/>
              </a:lnSpc>
            </a:pPr>
            <a:r>
              <a:rPr lang="eu-ES" sz="2600" dirty="0" smtClean="0">
                <a:latin typeface="Calibri" pitchFamily="34" charset="0"/>
              </a:rPr>
              <a:t>Testu bakoitzaren atzean: </a:t>
            </a:r>
          </a:p>
          <a:p>
            <a:pPr marL="1828800" lvl="3" indent="-457200" eaLnBrk="1" hangingPunct="1">
              <a:lnSpc>
                <a:spcPct val="150000"/>
              </a:lnSpc>
            </a:pPr>
            <a:r>
              <a:rPr lang="eu-ES" sz="2200" dirty="0" smtClean="0">
                <a:latin typeface="Calibri" pitchFamily="34" charset="0"/>
              </a:rPr>
              <a:t>Taldeko lana</a:t>
            </a:r>
          </a:p>
          <a:p>
            <a:pPr marL="1828800" lvl="3" indent="-457200" eaLnBrk="1" hangingPunct="1">
              <a:lnSpc>
                <a:spcPct val="150000"/>
              </a:lnSpc>
            </a:pPr>
            <a:r>
              <a:rPr lang="eu-ES" sz="2200" dirty="0" smtClean="0">
                <a:latin typeface="Calibri" pitchFamily="34" charset="0"/>
              </a:rPr>
              <a:t>Sinadura </a:t>
            </a:r>
            <a:r>
              <a:rPr lang="eu-ES" sz="2200" dirty="0" err="1" smtClean="0">
                <a:latin typeface="Calibri" pitchFamily="34" charset="0"/>
              </a:rPr>
              <a:t>bakarra…</a:t>
            </a:r>
            <a:endParaRPr lang="eu-ES" sz="2200" dirty="0" smtClean="0">
              <a:latin typeface="Calibri" pitchFamily="34" charset="0"/>
            </a:endParaRPr>
          </a:p>
          <a:p>
            <a:pPr marL="1828800" lvl="3" indent="-457200" eaLnBrk="1" hangingPunct="1">
              <a:lnSpc>
                <a:spcPct val="150000"/>
              </a:lnSpc>
              <a:buFontTx/>
              <a:buNone/>
            </a:pPr>
            <a:endParaRPr lang="eu-ES" dirty="0" smtClean="0">
              <a:latin typeface="Calibri" pitchFamily="34" charset="0"/>
            </a:endParaRPr>
          </a:p>
          <a:p>
            <a:pPr marL="1371600" lvl="2" indent="-457200" eaLnBrk="1" hangingPunct="1">
              <a:lnSpc>
                <a:spcPct val="150000"/>
              </a:lnSpc>
              <a:buFontTx/>
              <a:buNone/>
            </a:pPr>
            <a:endParaRPr lang="eu-ES" dirty="0" smtClean="0">
              <a:latin typeface="Calibri" pitchFamily="34" charset="0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u-ES" sz="2400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764704"/>
            <a:ext cx="91440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eu-ES" sz="2800" dirty="0" smtClean="0">
                <a:latin typeface="Calibri" pitchFamily="34" charset="0"/>
              </a:rPr>
              <a:t>Prozesua:</a:t>
            </a:r>
          </a:p>
          <a:p>
            <a:pPr lvl="3"/>
            <a:r>
              <a:rPr lang="eu-ES" dirty="0" smtClean="0">
                <a:latin typeface="Calibri" pitchFamily="34" charset="0"/>
              </a:rPr>
              <a:t>Taldea koordinatu</a:t>
            </a:r>
          </a:p>
          <a:p>
            <a:pPr lvl="3">
              <a:spcBef>
                <a:spcPts val="1200"/>
              </a:spcBef>
            </a:pPr>
            <a:r>
              <a:rPr lang="eu-ES" dirty="0" smtClean="0">
                <a:latin typeface="Calibri" pitchFamily="34" charset="0"/>
              </a:rPr>
              <a:t>Banaka: gaia, ikuspegia, iturriak, alde </a:t>
            </a:r>
            <a:r>
              <a:rPr lang="eu-ES" dirty="0" err="1" smtClean="0">
                <a:latin typeface="Calibri" pitchFamily="34" charset="0"/>
              </a:rPr>
              <a:t>ezberdinak…</a:t>
            </a:r>
            <a:endParaRPr lang="eu-ES" dirty="0" smtClean="0">
              <a:latin typeface="Calibri" pitchFamily="34" charset="0"/>
            </a:endParaRPr>
          </a:p>
          <a:p>
            <a:pPr lvl="3">
              <a:spcBef>
                <a:spcPts val="1200"/>
              </a:spcBef>
            </a:pPr>
            <a:r>
              <a:rPr lang="eu-ES" dirty="0" smtClean="0">
                <a:latin typeface="Calibri" pitchFamily="34" charset="0"/>
              </a:rPr>
              <a:t>Testuak berrikusi: sarrera erakargarriak, laburtu, zehaztu</a:t>
            </a:r>
          </a:p>
          <a:p>
            <a:pPr lvl="3">
              <a:spcBef>
                <a:spcPts val="1200"/>
              </a:spcBef>
            </a:pPr>
            <a:r>
              <a:rPr lang="eu-ES" dirty="0" smtClean="0">
                <a:latin typeface="Calibri" pitchFamily="34" charset="0"/>
              </a:rPr>
              <a:t>Kalitatea kontrolatu: egiaztatu, akatsak saihestu</a:t>
            </a:r>
          </a:p>
          <a:p>
            <a:pPr lvl="3">
              <a:spcBef>
                <a:spcPts val="1200"/>
              </a:spcBef>
            </a:pPr>
            <a:r>
              <a:rPr lang="eu-ES" dirty="0" smtClean="0">
                <a:latin typeface="Calibri" pitchFamily="34" charset="0"/>
              </a:rPr>
              <a:t>Irakurleak nortzuk diren: begirada kritikoa</a:t>
            </a:r>
            <a:endParaRPr lang="es-ES" sz="2400" dirty="0" smtClean="0">
              <a:latin typeface="Calibri" pitchFamily="34" charset="0"/>
            </a:endParaRPr>
          </a:p>
          <a:p>
            <a:pPr lvl="3">
              <a:spcBef>
                <a:spcPts val="1200"/>
              </a:spcBef>
            </a:pPr>
            <a:r>
              <a:rPr lang="eu-ES" dirty="0" smtClean="0">
                <a:latin typeface="Calibri" pitchFamily="34" charset="0"/>
              </a:rPr>
              <a:t>Eguneko agenda ezagutu </a:t>
            </a:r>
          </a:p>
          <a:p>
            <a:pPr lvl="3">
              <a:spcBef>
                <a:spcPts val="1200"/>
              </a:spcBef>
            </a:pPr>
            <a:r>
              <a:rPr lang="eu-ES" dirty="0" smtClean="0">
                <a:latin typeface="Calibri" pitchFamily="34" charset="0"/>
              </a:rPr>
              <a:t>Testu bakoitzaren aurrean :</a:t>
            </a:r>
          </a:p>
          <a:p>
            <a:pPr lvl="4">
              <a:spcBef>
                <a:spcPts val="1200"/>
              </a:spcBef>
            </a:pPr>
            <a:r>
              <a:rPr lang="eu-ES" dirty="0" smtClean="0">
                <a:latin typeface="Calibri" pitchFamily="34" charset="0"/>
              </a:rPr>
              <a:t>Titulua vs </a:t>
            </a:r>
            <a:r>
              <a:rPr lang="eu-ES" dirty="0" err="1" smtClean="0">
                <a:latin typeface="Calibri" pitchFamily="34" charset="0"/>
              </a:rPr>
              <a:t>lead-a</a:t>
            </a:r>
            <a:r>
              <a:rPr lang="eu-ES" dirty="0" smtClean="0">
                <a:latin typeface="Calibri" pitchFamily="34" charset="0"/>
              </a:rPr>
              <a:t>: egokia?</a:t>
            </a:r>
            <a:endParaRPr lang="es-ES" dirty="0" smtClean="0">
              <a:latin typeface="Calibri" pitchFamily="34" charset="0"/>
            </a:endParaRPr>
          </a:p>
          <a:p>
            <a:pPr lvl="4"/>
            <a:r>
              <a:rPr lang="eu-ES" dirty="0" err="1" smtClean="0">
                <a:latin typeface="Calibri" pitchFamily="34" charset="0"/>
              </a:rPr>
              <a:t>Lead-ak</a:t>
            </a:r>
            <a:r>
              <a:rPr lang="eu-ES" dirty="0" smtClean="0">
                <a:latin typeface="Calibri" pitchFamily="34" charset="0"/>
              </a:rPr>
              <a:t> indarra du?</a:t>
            </a:r>
            <a:endParaRPr lang="es-ES" dirty="0" smtClean="0">
              <a:latin typeface="Calibri" pitchFamily="34" charset="0"/>
            </a:endParaRPr>
          </a:p>
          <a:p>
            <a:pPr lvl="4"/>
            <a:r>
              <a:rPr lang="eu-ES" dirty="0" smtClean="0">
                <a:latin typeface="Calibri" pitchFamily="34" charset="0"/>
              </a:rPr>
              <a:t>Beharrezko datuak daude?</a:t>
            </a:r>
            <a:endParaRPr lang="es-ES" dirty="0" smtClean="0">
              <a:latin typeface="Calibri" pitchFamily="34" charset="0"/>
            </a:endParaRPr>
          </a:p>
          <a:p>
            <a:pPr lvl="4"/>
            <a:r>
              <a:rPr lang="eu-ES" dirty="0" smtClean="0">
                <a:latin typeface="Calibri" pitchFamily="34" charset="0"/>
              </a:rPr>
              <a:t>Gatazka sor dezaketen gaiak ondo egiaztatuak daude?</a:t>
            </a:r>
            <a:endParaRPr lang="es-ES" dirty="0" smtClean="0">
              <a:latin typeface="Calibri" pitchFamily="34" charset="0"/>
            </a:endParaRPr>
          </a:p>
          <a:p>
            <a:pPr lvl="4"/>
            <a:endParaRPr lang="es-ES" sz="2400" dirty="0" smtClean="0">
              <a:latin typeface="Calibri" pitchFamily="34" charset="0"/>
            </a:endParaRPr>
          </a:p>
          <a:p>
            <a:pPr lvl="2"/>
            <a:endParaRPr lang="eu-ES" sz="2800" dirty="0" smtClean="0">
              <a:latin typeface="Calibri" pitchFamily="34" charset="0"/>
            </a:endParaRPr>
          </a:p>
          <a:p>
            <a:pPr lvl="2"/>
            <a:endParaRPr lang="eu-ES" sz="2800" dirty="0" smtClean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5825" y="581025"/>
            <a:ext cx="73723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99592" y="18864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Europa </a:t>
            </a:r>
            <a:r>
              <a:rPr lang="es-ES" dirty="0" err="1" smtClean="0"/>
              <a:t>Press</a:t>
            </a:r>
            <a:r>
              <a:rPr lang="es-ES" dirty="0" smtClean="0"/>
              <a:t> 2013/11/11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8520" y="2132856"/>
            <a:ext cx="86010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99392"/>
            <a:ext cx="9113516" cy="512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319464" y="-99392"/>
            <a:ext cx="4824536" cy="175432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El Correo, 13/12/11): </a:t>
            </a:r>
            <a:r>
              <a:rPr lang="es-ES" b="1" dirty="0" err="1" smtClean="0">
                <a:solidFill>
                  <a:schemeClr val="bg1"/>
                </a:solidFill>
              </a:rPr>
              <a:t>Egunkari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berdineko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bi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albistetan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agertzen</a:t>
            </a:r>
            <a:r>
              <a:rPr lang="es-ES" b="1" dirty="0" smtClean="0">
                <a:solidFill>
                  <a:schemeClr val="bg1"/>
                </a:solidFill>
              </a:rPr>
              <a:t> da Françoise </a:t>
            </a:r>
            <a:r>
              <a:rPr lang="es-ES" b="1" dirty="0" err="1" smtClean="0">
                <a:solidFill>
                  <a:schemeClr val="bg1"/>
                </a:solidFill>
              </a:rPr>
              <a:t>Hollande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Frantziako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presidentea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argazki</a:t>
            </a:r>
            <a:r>
              <a:rPr lang="es-ES" b="1" dirty="0" smtClean="0">
                <a:solidFill>
                  <a:schemeClr val="bg1"/>
                </a:solidFill>
              </a:rPr>
              <a:t> eta </a:t>
            </a:r>
            <a:r>
              <a:rPr lang="es-ES" b="1" dirty="0" err="1" smtClean="0">
                <a:solidFill>
                  <a:schemeClr val="bg1"/>
                </a:solidFill>
              </a:rPr>
              <a:t>guzti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r>
              <a:rPr lang="es-ES" b="1" dirty="0" err="1" smtClean="0">
                <a:solidFill>
                  <a:schemeClr val="bg1"/>
                </a:solidFill>
              </a:rPr>
              <a:t>Lehenengoan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Hegoafrikan</a:t>
            </a:r>
            <a:r>
              <a:rPr lang="es-ES" b="1" dirty="0" smtClean="0">
                <a:solidFill>
                  <a:schemeClr val="bg1"/>
                </a:solidFill>
              </a:rPr>
              <a:t> eta </a:t>
            </a:r>
            <a:r>
              <a:rPr lang="es-ES" b="1" dirty="0" err="1" smtClean="0">
                <a:solidFill>
                  <a:schemeClr val="bg1"/>
                </a:solidFill>
              </a:rPr>
              <a:t>bigarrenean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Erdialdeko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Afrikan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r>
              <a:rPr lang="es-ES" b="1" dirty="0" err="1" smtClean="0">
                <a:solidFill>
                  <a:schemeClr val="bg1"/>
                </a:solidFill>
              </a:rPr>
              <a:t>Albiste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bakarrean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beteratu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zitekeen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informazioa</a:t>
            </a:r>
            <a:r>
              <a:rPr lang="es-ES" b="1" dirty="0" smtClean="0">
                <a:solidFill>
                  <a:schemeClr val="bg1"/>
                </a:solidFill>
              </a:rPr>
              <a:t>. 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686925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508104" y="0"/>
            <a:ext cx="410445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Web </a:t>
            </a:r>
            <a:r>
              <a:rPr lang="es-ES" dirty="0" err="1" smtClean="0">
                <a:solidFill>
                  <a:schemeClr val="bg1"/>
                </a:solidFill>
              </a:rPr>
              <a:t>orrialdean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editore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izatea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ez</a:t>
            </a:r>
            <a:r>
              <a:rPr lang="es-ES" dirty="0" smtClean="0">
                <a:solidFill>
                  <a:schemeClr val="bg1"/>
                </a:solidFill>
              </a:rPr>
              <a:t> da </a:t>
            </a:r>
            <a:r>
              <a:rPr lang="es-ES" dirty="0" err="1" smtClean="0">
                <a:solidFill>
                  <a:schemeClr val="bg1"/>
                </a:solidFill>
              </a:rPr>
              <a:t>lan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samurra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-141610"/>
            <a:ext cx="5458226" cy="709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5740650" y="508518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Aipu</a:t>
            </a:r>
            <a:r>
              <a:rPr lang="es-ES" sz="27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bera</a:t>
            </a:r>
            <a:r>
              <a:rPr lang="es-ES" sz="27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birritan</a:t>
            </a:r>
            <a:r>
              <a:rPr lang="es-ES" sz="27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paragrafo</a:t>
            </a:r>
            <a:r>
              <a:rPr lang="es-ES" sz="27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berean</a:t>
            </a:r>
            <a:endParaRPr lang="es-ES" sz="27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H="1" flipV="1">
            <a:off x="5421714" y="5229200"/>
            <a:ext cx="31893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H="1">
            <a:off x="5581182" y="5661248"/>
            <a:ext cx="15946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506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 Marcador de contenido"/>
          <p:cNvSpPr>
            <a:spLocks noGrp="1"/>
          </p:cNvSpPr>
          <p:nvPr>
            <p:ph idx="1"/>
          </p:nvPr>
        </p:nvSpPr>
        <p:spPr>
          <a:xfrm>
            <a:off x="250825" y="1340768"/>
            <a:ext cx="8893175" cy="3733800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s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3.1. </a:t>
            </a:r>
            <a:r>
              <a:rPr lang="es-ES" altLang="es-ES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Atzera</a:t>
            </a:r>
            <a:r>
              <a:rPr lang="es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begira</a:t>
            </a:r>
            <a:r>
              <a:rPr lang="es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eu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Egungo editorea, lehengo testu zuzentzailea baino gehiago (</a:t>
            </a:r>
            <a:r>
              <a:rPr lang="eu-ES" altLang="es-ES" sz="2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Primera</a:t>
            </a:r>
            <a:r>
              <a:rPr lang="eu-ES" altLang="es-ES" sz="2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Plana</a:t>
            </a:r>
            <a:r>
              <a:rPr lang="eu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u-ES" altLang="es-ES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Billy</a:t>
            </a:r>
            <a:r>
              <a:rPr lang="eu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u-ES" altLang="es-ES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Wilder</a:t>
            </a:r>
            <a:r>
              <a:rPr lang="eu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marL="571500" indent="-571500">
              <a:lnSpc>
                <a:spcPct val="200000"/>
              </a:lnSpc>
              <a:buFontTx/>
              <a:buNone/>
            </a:pPr>
            <a:r>
              <a:rPr lang="es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3.2. </a:t>
            </a:r>
            <a:r>
              <a:rPr lang="eu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Prentsaren “hizkuntza kolektiboa” eta editorearen lana</a:t>
            </a:r>
            <a:endParaRPr lang="es-ES" altLang="es-E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71500" indent="-571500">
              <a:lnSpc>
                <a:spcPct val="200000"/>
              </a:lnSpc>
              <a:buFontTx/>
              <a:buNone/>
            </a:pPr>
            <a:r>
              <a:rPr lang="es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3.3. </a:t>
            </a:r>
            <a:r>
              <a:rPr lang="eu-ES" altLang="es-E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Testuak: banaka eta taldean ikusi behar diren piezak</a:t>
            </a:r>
          </a:p>
        </p:txBody>
      </p:sp>
    </p:spTree>
    <p:extLst>
      <p:ext uri="{BB962C8B-B14F-4D97-AF65-F5344CB8AC3E}">
        <p14:creationId xmlns="" xmlns:p14="http://schemas.microsoft.com/office/powerpoint/2010/main" val="4342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381625" cy="76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436096" y="404664"/>
            <a:ext cx="3702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-100" dirty="0" err="1">
                <a:solidFill>
                  <a:prstClr val="black"/>
                </a:solidFill>
                <a:latin typeface="Calibri" panose="020F0502020204030204" pitchFamily="34" charset="0"/>
              </a:rPr>
              <a:t>Orrialdeak</a:t>
            </a:r>
            <a:r>
              <a:rPr lang="es-ES" sz="2800" b="1" spc="-1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800" b="1" spc="-100" dirty="0" err="1">
                <a:solidFill>
                  <a:prstClr val="black"/>
                </a:solidFill>
                <a:latin typeface="Calibri" panose="020F0502020204030204" pitchFamily="34" charset="0"/>
              </a:rPr>
              <a:t>koherente</a:t>
            </a:r>
            <a:r>
              <a:rPr lang="es-ES" sz="2800" b="1" spc="-1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800" b="1" spc="-1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errepikakor</a:t>
            </a:r>
            <a:r>
              <a:rPr lang="es-ES" sz="2800" b="1" spc="-1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800" b="1" spc="-100" dirty="0" err="1">
                <a:solidFill>
                  <a:prstClr val="black"/>
                </a:solidFill>
                <a:latin typeface="Calibri" panose="020F0502020204030204" pitchFamily="34" charset="0"/>
              </a:rPr>
              <a:t>suertatu</a:t>
            </a:r>
            <a:r>
              <a:rPr lang="es-ES" sz="2800" b="1" spc="-1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800" b="1" spc="-100" dirty="0" err="1">
                <a:solidFill>
                  <a:prstClr val="black"/>
                </a:solidFill>
                <a:latin typeface="Calibri" panose="020F0502020204030204" pitchFamily="34" charset="0"/>
              </a:rPr>
              <a:t>barik</a:t>
            </a:r>
            <a:r>
              <a:rPr lang="es-ES" sz="2800" b="1" spc="-1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436096" y="4725144"/>
            <a:ext cx="37079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spc="-150" dirty="0" err="1">
                <a:solidFill>
                  <a:prstClr val="black"/>
                </a:solidFill>
                <a:latin typeface="Calibri" panose="020F0502020204030204" pitchFamily="34" charset="0"/>
              </a:rPr>
              <a:t>Subjektua</a:t>
            </a:r>
            <a:r>
              <a:rPr lang="es-ES" sz="2500" spc="-150" dirty="0">
                <a:solidFill>
                  <a:prstClr val="black"/>
                </a:solidFill>
                <a:latin typeface="Calibri" panose="020F0502020204030204" pitchFamily="34" charset="0"/>
              </a:rPr>
              <a:t> + </a:t>
            </a:r>
            <a:r>
              <a:rPr lang="es-ES" sz="2500" spc="-150" dirty="0" err="1">
                <a:solidFill>
                  <a:prstClr val="black"/>
                </a:solidFill>
                <a:latin typeface="Calibri" panose="020F0502020204030204" pitchFamily="34" charset="0"/>
              </a:rPr>
              <a:t>aditza</a:t>
            </a:r>
            <a:r>
              <a:rPr lang="es-ES" sz="2500" spc="-150" dirty="0">
                <a:solidFill>
                  <a:prstClr val="black"/>
                </a:solidFill>
                <a:latin typeface="Calibri" panose="020F0502020204030204" pitchFamily="34" charset="0"/>
              </a:rPr>
              <a:t> + </a:t>
            </a:r>
            <a:r>
              <a:rPr lang="es-ES" sz="2500" spc="-150" dirty="0" err="1">
                <a:solidFill>
                  <a:prstClr val="black"/>
                </a:solidFill>
                <a:latin typeface="Calibri" panose="020F0502020204030204" pitchFamily="34" charset="0"/>
              </a:rPr>
              <a:t>predikatua</a:t>
            </a:r>
            <a:endParaRPr lang="es-ES" sz="2500" spc="-1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179512" y="764704"/>
            <a:ext cx="251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179512" y="5805264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007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-27385"/>
            <a:ext cx="7416824" cy="626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95536" y="6233537"/>
            <a:ext cx="84969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Partizipioa</a:t>
            </a:r>
            <a:r>
              <a:rPr lang="es-ES" sz="2700" dirty="0">
                <a:solidFill>
                  <a:prstClr val="black"/>
                </a:solidFill>
                <a:latin typeface="Calibri" panose="020F0502020204030204" pitchFamily="34" charset="0"/>
              </a:rPr>
              <a:t> + en + </a:t>
            </a:r>
            <a:r>
              <a:rPr lang="es-ES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herri</a:t>
            </a:r>
            <a:r>
              <a:rPr lang="es-ES" sz="2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izena</a:t>
            </a:r>
            <a:r>
              <a:rPr lang="es-ES" sz="2700" dirty="0">
                <a:solidFill>
                  <a:prstClr val="black"/>
                </a:solidFill>
                <a:latin typeface="Calibri" panose="020F0502020204030204" pitchFamily="34" charset="0"/>
              </a:rPr>
              <a:t> + </a:t>
            </a:r>
            <a:r>
              <a:rPr lang="es-ES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preposizioa</a:t>
            </a:r>
            <a:r>
              <a:rPr lang="es-ES" sz="2700" dirty="0">
                <a:solidFill>
                  <a:prstClr val="black"/>
                </a:solidFill>
                <a:latin typeface="Calibri" panose="020F0502020204030204" pitchFamily="34" charset="0"/>
              </a:rPr>
              <a:t> + </a:t>
            </a:r>
            <a:r>
              <a:rPr lang="es-ES" sz="2700" dirty="0" err="1">
                <a:solidFill>
                  <a:prstClr val="black"/>
                </a:solidFill>
                <a:latin typeface="Calibri" panose="020F0502020204030204" pitchFamily="34" charset="0"/>
              </a:rPr>
              <a:t>aditza</a:t>
            </a:r>
            <a:endParaRPr lang="es-ES" sz="27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7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5824" y="685378"/>
            <a:ext cx="7718623" cy="596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99592" y="18864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  <a:latin typeface="Calibri" panose="020F0502020204030204" pitchFamily="34" charset="0"/>
              </a:rPr>
              <a:t>Europa </a:t>
            </a:r>
            <a:r>
              <a:rPr lang="es-ES" sz="2800" dirty="0" err="1">
                <a:solidFill>
                  <a:prstClr val="black"/>
                </a:solidFill>
                <a:latin typeface="Calibri" panose="020F0502020204030204" pitchFamily="34" charset="0"/>
              </a:rPr>
              <a:t>Press</a:t>
            </a:r>
            <a:r>
              <a:rPr lang="es-ES" sz="2800" dirty="0">
                <a:solidFill>
                  <a:prstClr val="black"/>
                </a:solidFill>
                <a:latin typeface="Calibri" panose="020F0502020204030204" pitchFamily="34" charset="0"/>
              </a:rPr>
              <a:t> 2013/11/11</a:t>
            </a:r>
          </a:p>
        </p:txBody>
      </p:sp>
    </p:spTree>
    <p:extLst>
      <p:ext uri="{BB962C8B-B14F-4D97-AF65-F5344CB8AC3E}">
        <p14:creationId xmlns="" xmlns:p14="http://schemas.microsoft.com/office/powerpoint/2010/main" val="163115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1" y="-15187"/>
            <a:ext cx="9540551" cy="754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339752" y="-2738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19. </a:t>
            </a:r>
            <a:r>
              <a:rPr lang="es-E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orria</a:t>
            </a:r>
            <a:r>
              <a:rPr lang="es-E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s-E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Euskal</a:t>
            </a:r>
            <a:r>
              <a:rPr lang="es-E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Herria</a:t>
            </a:r>
            <a:r>
              <a:rPr lang="es-ES" sz="24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4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saila</a:t>
            </a:r>
            <a:endParaRPr lang="es-ES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020272" y="116632"/>
            <a:ext cx="1944216" cy="79655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7792"/>
            <a:ext cx="7272808" cy="851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364088" y="269032"/>
            <a:ext cx="1512168" cy="79655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259632" y="-27384"/>
            <a:ext cx="3600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26. </a:t>
            </a:r>
            <a:r>
              <a:rPr lang="es-ES" sz="25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orria</a:t>
            </a:r>
            <a:r>
              <a:rPr lang="es-ES" sz="2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es-ES" sz="25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Ekonomia</a:t>
            </a:r>
            <a:r>
              <a:rPr lang="es-ES" sz="2500" dirty="0" smtClean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s-ES" sz="250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saila</a:t>
            </a:r>
            <a:endParaRPr lang="es-ES" sz="25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4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08520" y="2132856"/>
            <a:ext cx="9222036" cy="493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99392"/>
            <a:ext cx="9113516" cy="512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0" y="16748"/>
            <a:ext cx="9144000" cy="110799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El Correo, </a:t>
            </a:r>
            <a:r>
              <a:rPr lang="es-ES" sz="2200" spc="-100" dirty="0" smtClean="0">
                <a:solidFill>
                  <a:prstClr val="white"/>
                </a:solidFill>
                <a:latin typeface="Calibri" panose="020F0502020204030204" pitchFamily="34" charset="0"/>
              </a:rPr>
              <a:t>2013/12/11:Egunkari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berdineko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bi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albistetan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agertzen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da Françoise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Hollande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Frantziako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presidentea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,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argazki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eta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guzti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.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Lehenengoan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Hegoafrikan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eta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bigarrenean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Erdialdeko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Afrikan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.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Albiste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bakarrean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beteratu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zitekeen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s-ES" sz="2200" spc="-100" dirty="0" err="1">
                <a:solidFill>
                  <a:prstClr val="white"/>
                </a:solidFill>
                <a:latin typeface="Calibri" panose="020F0502020204030204" pitchFamily="34" charset="0"/>
              </a:rPr>
              <a:t>informazioa</a:t>
            </a:r>
            <a:r>
              <a:rPr lang="es-ES" sz="2200" spc="-100" dirty="0">
                <a:solidFill>
                  <a:prstClr val="white"/>
                </a:solidFill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281523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519920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="" xmlns:p14="http://schemas.microsoft.com/office/powerpoint/2010/main" val="305959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="" xmlns:p14="http://schemas.microsoft.com/office/powerpoint/2010/main" val="2029444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</p:spPr>
      </p:pic>
    </p:spTree>
    <p:extLst>
      <p:ext uri="{BB962C8B-B14F-4D97-AF65-F5344CB8AC3E}">
        <p14:creationId xmlns="" xmlns:p14="http://schemas.microsoft.com/office/powerpoint/2010/main" val="163316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82826" y="260648"/>
            <a:ext cx="8424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571500" lvl="0" indent="-571500">
              <a:defRPr/>
            </a:pP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3.1. </a:t>
            </a:r>
            <a:r>
              <a:rPr kumimoji="0" lang="es-ES" altLang="es-E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Atzera</a:t>
            </a: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s-ES" altLang="es-E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begira</a:t>
            </a:r>
            <a:r>
              <a:rPr kumimoji="0" lang="es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: </a:t>
            </a:r>
            <a:r>
              <a:rPr lang="eu-ES" altLang="es-E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e</a:t>
            </a:r>
            <a:r>
              <a:rPr kumimoji="0" lang="eu-ES" altLang="es-E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gungo</a:t>
            </a:r>
            <a:r>
              <a:rPr kumimoji="0" lang="eu-ES" altLang="es-E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 editorea, </a:t>
            </a:r>
            <a:r>
              <a:rPr lang="pt-BR" altLang="es-ES" sz="3600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lehengo</a:t>
            </a:r>
            <a:r>
              <a:rPr lang="pt-BR" altLang="es-E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altLang="es-ES" sz="3600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testu</a:t>
            </a:r>
            <a:r>
              <a:rPr lang="pt-BR" altLang="es-E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altLang="es-ES" sz="3600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zuzentzailea</a:t>
            </a:r>
            <a:r>
              <a:rPr lang="pt-BR" altLang="es-E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altLang="es-ES" sz="3600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baino</a:t>
            </a:r>
            <a:r>
              <a:rPr lang="pt-BR" altLang="es-ES" sz="3600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altLang="es-ES" sz="3600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gehiago</a:t>
            </a:r>
            <a:endParaRPr kumimoji="0" lang="eu-ES" alt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6099" y="1629073"/>
            <a:ext cx="90011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71600" marR="0" lvl="2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u-ES" altLang="es-ES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AEBtako lehen urratsak: lan-prozesuaren zatiketa </a:t>
            </a:r>
          </a:p>
          <a:p>
            <a:pPr marL="1371600" marR="0" lvl="2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u-ES" altLang="es-ES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Teknologiaren garrantzia (makinak, telefonoak)</a:t>
            </a:r>
          </a:p>
          <a:p>
            <a:pPr marL="1371600" marR="0" lvl="2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u-ES" altLang="es-ES" sz="2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Lanak idaztea posible egin zenean:</a:t>
            </a:r>
          </a:p>
          <a:p>
            <a:pPr marL="5737225" marR="0" lvl="3" indent="-1778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u-ES" altLang="es-E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Mahaiko erredaktorea</a:t>
            </a:r>
          </a:p>
          <a:p>
            <a:pPr marL="5737225" marR="0" lvl="3" indent="-1778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u-ES" altLang="es-E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Testu zuzentzailea</a:t>
            </a:r>
          </a:p>
          <a:p>
            <a:pPr marL="1371600" marR="0" lvl="2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u-ES" altLang="es-ES" sz="2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  <a:p>
            <a:pPr marL="1371600" marR="0" lvl="2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u-ES" altLang="es-ES" sz="2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  <a:p>
            <a:pPr marL="1828800" marR="0" lvl="3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u-ES" altLang="es-ES" sz="2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u-ES" altLang="es-E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" y="3672785"/>
            <a:ext cx="4286250" cy="319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2842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684584" y="1385986"/>
            <a:ext cx="9577064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371600" marR="0" lvl="2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ts val="27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u-ES" altLang="es-E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Testu zuzentzailearen lana:</a:t>
            </a:r>
          </a:p>
          <a:p>
            <a:pPr marL="1371600" marR="0" lvl="3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u-ES" altLang="es-ES" sz="2800" u="sng" kern="0" noProof="0" dirty="0">
                <a:latin typeface="Calibri" panose="020F0502020204030204" pitchFamily="34" charset="0"/>
              </a:rPr>
              <a:t>A</a:t>
            </a:r>
            <a:r>
              <a:rPr kumimoji="0" lang="eu-ES" altLang="es-ES" sz="28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katsak</a:t>
            </a:r>
            <a:r>
              <a:rPr kumimoji="0" lang="eu-ES" altLang="es-E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 identifikatu:</a:t>
            </a:r>
          </a:p>
          <a:p>
            <a:pPr marL="2286000" marR="0" lvl="4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u-ES" altLang="es-E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Sintaxia</a:t>
            </a:r>
            <a:r>
              <a:rPr kumimoji="0" lang="eu-ES" altLang="es-E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 eta</a:t>
            </a:r>
            <a:r>
              <a:rPr kumimoji="0" lang="eu-ES" altLang="es-E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 gramatika Idazleak</a:t>
            </a:r>
            <a:r>
              <a:rPr kumimoji="0" lang="eu-ES" altLang="es-ES" sz="2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 eta</a:t>
            </a:r>
            <a:r>
              <a:rPr kumimoji="0" lang="eu-ES" altLang="es-E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 irakasleak izaten ziren</a:t>
            </a:r>
          </a:p>
          <a:p>
            <a:pPr marL="2286000" marR="0" lvl="4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u-ES" altLang="es-E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</a:rPr>
              <a:t>Hezkuntza lana egiten zuten kazetariekin</a:t>
            </a:r>
          </a:p>
          <a:p>
            <a:pPr marL="1076325" lvl="4" indent="0" eaLnBrk="1" hangingPunct="1">
              <a:lnSpc>
                <a:spcPct val="150000"/>
              </a:lnSpc>
              <a:spcBef>
                <a:spcPts val="2500"/>
              </a:spcBef>
              <a:buNone/>
              <a:defRPr/>
            </a:pPr>
            <a:r>
              <a:rPr lang="eu-ES" altLang="es-ES" sz="2800" b="1" kern="0" spc="-100" dirty="0" smtClean="0">
                <a:latin typeface="Calibri" panose="020F0502020204030204" pitchFamily="34" charset="0"/>
              </a:rPr>
              <a:t>Oraingo editorea zuzentasunaren erantzule baino gehiago</a:t>
            </a:r>
            <a:endParaRPr kumimoji="0" lang="eu-ES" altLang="es-ES" sz="2800" b="1" i="0" u="none" strike="noStrike" kern="0" cap="none" spc="-10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  <a:p>
            <a:pPr marL="1828800" marR="0" lvl="3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u-ES" altLang="es-E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  <a:p>
            <a:pPr marL="1828800" marR="0" lvl="3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u-ES" altLang="es-E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  <a:p>
            <a:pPr marL="1371600" marR="0" lvl="2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u-ES" altLang="es-E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u-ES" altLang="es-ES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4286250" cy="278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279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548680"/>
            <a:ext cx="8208912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u-ES" sz="2700" b="1" dirty="0" smtClean="0">
                <a:latin typeface="Calibri" panose="020F0502020204030204" pitchFamily="34" charset="0"/>
              </a:rPr>
              <a:t>Egungo Editorea:</a:t>
            </a:r>
          </a:p>
          <a:p>
            <a:endParaRPr lang="eu-ES" sz="2700" dirty="0" smtClean="0">
              <a:latin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u-ES" sz="2700" dirty="0" smtClean="0">
                <a:latin typeface="Calibri" panose="020F0502020204030204" pitchFamily="34" charset="0"/>
              </a:rPr>
              <a:t>Atezaina, arriskatu, golak</a:t>
            </a:r>
          </a:p>
          <a:p>
            <a:pPr>
              <a:spcAft>
                <a:spcPts val="1000"/>
              </a:spcAft>
            </a:pPr>
            <a:r>
              <a:rPr lang="eu-ES" sz="2700" dirty="0" smtClean="0">
                <a:latin typeface="Calibri" panose="020F0502020204030204" pitchFamily="34" charset="0"/>
              </a:rPr>
              <a:t>Ez da bakarra: taldeko lana </a:t>
            </a:r>
            <a:r>
              <a:rPr lang="eu-ES" sz="27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(baina sinadura bakarra)</a:t>
            </a:r>
          </a:p>
          <a:p>
            <a:pPr>
              <a:spcAft>
                <a:spcPts val="1000"/>
              </a:spcAft>
            </a:pPr>
            <a:r>
              <a:rPr lang="eu-ES" sz="2700" dirty="0" smtClean="0">
                <a:latin typeface="Calibri" panose="020F0502020204030204" pitchFamily="34" charset="0"/>
              </a:rPr>
              <a:t>Sail batzuetan kazetari guztiek egiten dute editore lana</a:t>
            </a:r>
          </a:p>
          <a:p>
            <a:pPr>
              <a:spcAft>
                <a:spcPts val="1000"/>
              </a:spcAft>
            </a:pPr>
            <a:r>
              <a:rPr lang="eu-ES" sz="2700" dirty="0" smtClean="0">
                <a:latin typeface="Calibri" panose="020F0502020204030204" pitchFamily="34" charset="0"/>
              </a:rPr>
              <a:t>Beharrezkoa: esperientzia, seriotasuna</a:t>
            </a:r>
          </a:p>
          <a:p>
            <a:pPr>
              <a:spcAft>
                <a:spcPts val="1000"/>
              </a:spcAft>
            </a:pPr>
            <a:r>
              <a:rPr lang="eu-ES" sz="2700" dirty="0" smtClean="0">
                <a:latin typeface="Calibri" panose="020F0502020204030204" pitchFamily="34" charset="0"/>
              </a:rPr>
              <a:t>Erredakzio buruak: ikuspegi orokorrak, sail bakoitzarenak</a:t>
            </a:r>
          </a:p>
          <a:p>
            <a:pPr>
              <a:spcAft>
                <a:spcPts val="1000"/>
              </a:spcAft>
            </a:pPr>
            <a:r>
              <a:rPr lang="eu-ES" sz="27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Lan anonimoa</a:t>
            </a:r>
            <a:r>
              <a:rPr lang="eu-ES" sz="2700" dirty="0" smtClean="0">
                <a:latin typeface="Calibri" panose="020F0502020204030204" pitchFamily="34" charset="0"/>
              </a:rPr>
              <a:t>, editoreak ez du editore gisa sinatzen</a:t>
            </a:r>
          </a:p>
          <a:p>
            <a:pPr>
              <a:spcAft>
                <a:spcPts val="1000"/>
              </a:spcAft>
            </a:pPr>
            <a:r>
              <a:rPr lang="eu-ES" sz="27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                          --&gt; galdera luzatu</a:t>
            </a:r>
          </a:p>
          <a:p>
            <a:endParaRPr lang="eu-ES" sz="27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435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63788" y="2312408"/>
            <a:ext cx="7326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00" b="1" dirty="0" err="1">
                <a:latin typeface="Calibri" panose="020F0502020204030204" pitchFamily="34" charset="0"/>
              </a:rPr>
              <a:t>Editoreen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zereginen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artean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testu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zuzentzailerena</a:t>
            </a:r>
            <a:r>
              <a:rPr lang="es-ES" sz="2700" b="1" dirty="0">
                <a:latin typeface="Calibri" panose="020F0502020204030204" pitchFamily="34" charset="0"/>
              </a:rPr>
              <a:t> da, </a:t>
            </a:r>
            <a:r>
              <a:rPr lang="es-ES" sz="2700" b="1" dirty="0" err="1">
                <a:latin typeface="Calibri" panose="020F0502020204030204" pitchFamily="34" charset="0"/>
              </a:rPr>
              <a:t>ziur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aski</a:t>
            </a:r>
            <a:r>
              <a:rPr lang="es-ES" sz="2700" b="1" dirty="0">
                <a:latin typeface="Calibri" panose="020F0502020204030204" pitchFamily="34" charset="0"/>
              </a:rPr>
              <a:t>, </a:t>
            </a:r>
            <a:r>
              <a:rPr lang="es-ES" sz="2700" b="1" dirty="0" err="1">
                <a:latin typeface="Calibri" panose="020F0502020204030204" pitchFamily="34" charset="0"/>
              </a:rPr>
              <a:t>ezagunena</a:t>
            </a:r>
            <a:r>
              <a:rPr lang="es-ES" sz="2700" b="1" dirty="0">
                <a:latin typeface="Calibri" panose="020F0502020204030204" pitchFamily="34" charset="0"/>
              </a:rPr>
              <a:t>. </a:t>
            </a:r>
            <a:r>
              <a:rPr lang="es-ES" sz="2700" b="1" dirty="0" err="1">
                <a:latin typeface="Calibri" panose="020F0502020204030204" pitchFamily="34" charset="0"/>
              </a:rPr>
              <a:t>Testuak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ortografikoki</a:t>
            </a:r>
            <a:r>
              <a:rPr lang="es-ES" sz="2700" b="1" dirty="0">
                <a:latin typeface="Calibri" panose="020F0502020204030204" pitchFamily="34" charset="0"/>
              </a:rPr>
              <a:t> eta </a:t>
            </a:r>
            <a:r>
              <a:rPr lang="es-ES" sz="2700" b="1" dirty="0" err="1">
                <a:latin typeface="Calibri" panose="020F0502020204030204" pitchFamily="34" charset="0"/>
              </a:rPr>
              <a:t>gramatikalki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zuzenak</a:t>
            </a:r>
            <a:r>
              <a:rPr lang="es-ES" sz="2700" b="1" dirty="0">
                <a:latin typeface="Calibri" panose="020F0502020204030204" pitchFamily="34" charset="0"/>
              </a:rPr>
              <a:t> izan </a:t>
            </a:r>
            <a:r>
              <a:rPr lang="es-ES" sz="2700" b="1" dirty="0" err="1">
                <a:latin typeface="Calibri" panose="020F0502020204030204" pitchFamily="34" charset="0"/>
              </a:rPr>
              <a:t>daitezen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zaintzea</a:t>
            </a:r>
            <a:r>
              <a:rPr lang="es-ES" sz="2700" b="1" dirty="0">
                <a:latin typeface="Calibri" panose="020F0502020204030204" pitchFamily="34" charset="0"/>
              </a:rPr>
              <a:t> </a:t>
            </a:r>
            <a:r>
              <a:rPr lang="es-ES" sz="2700" b="1" dirty="0" err="1">
                <a:latin typeface="Calibri" panose="020F0502020204030204" pitchFamily="34" charset="0"/>
              </a:rPr>
              <a:t>editorearen</a:t>
            </a:r>
            <a:r>
              <a:rPr lang="es-ES" sz="2700" b="1" dirty="0">
                <a:latin typeface="Calibri" panose="020F0502020204030204" pitchFamily="34" charset="0"/>
              </a:rPr>
              <a:t> ardura </a:t>
            </a:r>
            <a:r>
              <a:rPr lang="es-ES" sz="2700" b="1" dirty="0" err="1">
                <a:latin typeface="Calibri" panose="020F0502020204030204" pitchFamily="34" charset="0"/>
              </a:rPr>
              <a:t>historikoa</a:t>
            </a:r>
            <a:r>
              <a:rPr lang="es-ES" sz="2700" b="1" dirty="0">
                <a:latin typeface="Calibri" panose="020F0502020204030204" pitchFamily="34" charset="0"/>
              </a:rPr>
              <a:t> da.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8" y="-125992"/>
            <a:ext cx="917257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41167"/>
            <a:ext cx="5760640" cy="170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660232" y="530120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latin typeface="Calibri" panose="020F0502020204030204" pitchFamily="34" charset="0"/>
              </a:rPr>
              <a:t>Ergatiboa</a:t>
            </a:r>
            <a:r>
              <a:rPr lang="es-ES" sz="2800" dirty="0" smtClean="0">
                <a:latin typeface="Calibri" panose="020F0502020204030204" pitchFamily="34" charset="0"/>
              </a:rPr>
              <a:t>…</a:t>
            </a:r>
            <a:endParaRPr lang="es-ES" sz="2800" dirty="0">
              <a:latin typeface="Calibri" panose="020F050202020403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198"/>
            <a:ext cx="6660232" cy="726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3356248" y="5823506"/>
            <a:ext cx="927720" cy="9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1691680" y="5661248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660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" y="0"/>
            <a:ext cx="455570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19" y="2204864"/>
            <a:ext cx="249970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004048" y="105273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800" dirty="0" smtClean="0">
                <a:latin typeface="Calibri" panose="020F0502020204030204" pitchFamily="34" charset="0"/>
              </a:rPr>
              <a:t>Akats ortografikoak</a:t>
            </a:r>
            <a:endParaRPr lang="eu-ES" sz="2800" dirty="0">
              <a:latin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37" y="4005064"/>
            <a:ext cx="3942211" cy="268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696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4704" y="164365"/>
            <a:ext cx="789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u-ES" sz="2800" dirty="0" smtClean="0">
                <a:latin typeface="Calibri" panose="020F0502020204030204" pitchFamily="34" charset="0"/>
              </a:rPr>
              <a:t>Baina horrez gain, albisteak osatzen duten elementu guztiek, oro har, zuzenak eta zentzudunak izan daitezen ere ikuskatzeko beharra</a:t>
            </a:r>
            <a:endParaRPr lang="eu-ES" sz="2800" dirty="0"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0300" y="-1905640"/>
            <a:ext cx="5862764" cy="970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204704" y="5013176"/>
            <a:ext cx="766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0" y="6021288"/>
            <a:ext cx="874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 err="1" smtClean="0">
                <a:latin typeface="Calibri" panose="020F0502020204030204" pitchFamily="34" charset="0"/>
              </a:rPr>
              <a:t>Adjektiboak</a:t>
            </a:r>
            <a:r>
              <a:rPr lang="es-ES" sz="2700" dirty="0" smtClean="0">
                <a:latin typeface="Calibri" panose="020F0502020204030204" pitchFamily="34" charset="0"/>
              </a:rPr>
              <a:t>, </a:t>
            </a:r>
            <a:r>
              <a:rPr lang="es-ES" sz="2700" dirty="0" err="1" smtClean="0">
                <a:latin typeface="Calibri" panose="020F0502020204030204" pitchFamily="34" charset="0"/>
              </a:rPr>
              <a:t>pixelatutako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latin typeface="Calibri" panose="020F0502020204030204" pitchFamily="34" charset="0"/>
              </a:rPr>
              <a:t>argazkia</a:t>
            </a:r>
            <a:r>
              <a:rPr lang="es-ES" sz="2700" dirty="0" smtClean="0">
                <a:latin typeface="Calibri" panose="020F0502020204030204" pitchFamily="34" charset="0"/>
              </a:rPr>
              <a:t>, </a:t>
            </a:r>
            <a:r>
              <a:rPr lang="es-ES" sz="2700" i="1" dirty="0" err="1" smtClean="0">
                <a:latin typeface="Calibri" panose="020F0502020204030204" pitchFamily="34" charset="0"/>
              </a:rPr>
              <a:t>crecidido</a:t>
            </a:r>
            <a:r>
              <a:rPr lang="es-ES" sz="2700" dirty="0" smtClean="0">
                <a:latin typeface="Calibri" panose="020F0502020204030204" pitchFamily="34" charset="0"/>
              </a:rPr>
              <a:t>, </a:t>
            </a:r>
            <a:r>
              <a:rPr lang="es-ES" sz="2700" dirty="0" err="1" smtClean="0">
                <a:latin typeface="Calibri" panose="020F0502020204030204" pitchFamily="34" charset="0"/>
              </a:rPr>
              <a:t>kotxea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latin typeface="Calibri" panose="020F0502020204030204" pitchFamily="34" charset="0"/>
              </a:rPr>
              <a:t>garbi</a:t>
            </a:r>
            <a:r>
              <a:rPr lang="es-ES" sz="2700" dirty="0" smtClean="0">
                <a:latin typeface="Calibri" panose="020F0502020204030204" pitchFamily="34" charset="0"/>
              </a:rPr>
              <a:t>,</a:t>
            </a:r>
          </a:p>
          <a:p>
            <a:r>
              <a:rPr lang="es-ES" sz="2700" dirty="0" smtClean="0">
                <a:latin typeface="Calibri" panose="020F0502020204030204" pitchFamily="34" charset="0"/>
              </a:rPr>
              <a:t>Lead eta </a:t>
            </a:r>
            <a:r>
              <a:rPr lang="es-ES" sz="2700" dirty="0" err="1" smtClean="0">
                <a:latin typeface="Calibri" panose="020F0502020204030204" pitchFamily="34" charset="0"/>
              </a:rPr>
              <a:t>titularraren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latin typeface="Calibri" panose="020F0502020204030204" pitchFamily="34" charset="0"/>
              </a:rPr>
              <a:t>arteko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latin typeface="Calibri" panose="020F0502020204030204" pitchFamily="34" charset="0"/>
              </a:rPr>
              <a:t>lotura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endParaRPr lang="es-ES" sz="2700" dirty="0">
              <a:latin typeface="Calibri" panose="020F0502020204030204" pitchFamily="34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9252520" y="450912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7668344" y="4725144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2483768" y="256490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907704" y="2780928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819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76378"/>
            <a:ext cx="940117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3528" y="11663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dirty="0" err="1" smtClean="0">
                <a:latin typeface="Calibri" panose="020F0502020204030204" pitchFamily="34" charset="0"/>
              </a:rPr>
              <a:t>Testuaren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latin typeface="Calibri" panose="020F0502020204030204" pitchFamily="34" charset="0"/>
              </a:rPr>
              <a:t>kohesioa</a:t>
            </a:r>
            <a:r>
              <a:rPr lang="es-ES" sz="2700" dirty="0" smtClean="0">
                <a:latin typeface="Calibri" panose="020F0502020204030204" pitchFamily="34" charset="0"/>
              </a:rPr>
              <a:t> eta </a:t>
            </a:r>
            <a:r>
              <a:rPr lang="es-ES" sz="2700" dirty="0" err="1" smtClean="0">
                <a:latin typeface="Calibri" panose="020F0502020204030204" pitchFamily="34" charset="0"/>
              </a:rPr>
              <a:t>koherentzia</a:t>
            </a:r>
            <a:r>
              <a:rPr lang="es-ES" sz="2700" dirty="0" smtClean="0">
                <a:latin typeface="Calibri" panose="020F0502020204030204" pitchFamily="34" charset="0"/>
              </a:rPr>
              <a:t>, </a:t>
            </a:r>
            <a:r>
              <a:rPr lang="es-ES" sz="2700" dirty="0" err="1" smtClean="0">
                <a:latin typeface="Calibri" panose="020F0502020204030204" pitchFamily="34" charset="0"/>
              </a:rPr>
              <a:t>denboran</a:t>
            </a:r>
            <a:r>
              <a:rPr lang="es-ES" sz="2700" dirty="0" smtClean="0">
                <a:latin typeface="Calibri" panose="020F0502020204030204" pitchFamily="34" charset="0"/>
              </a:rPr>
              <a:t> </a:t>
            </a:r>
            <a:r>
              <a:rPr lang="es-ES" sz="2700" dirty="0" err="1" smtClean="0">
                <a:latin typeface="Calibri" panose="020F0502020204030204" pitchFamily="34" charset="0"/>
              </a:rPr>
              <a:t>atzera</a:t>
            </a:r>
            <a:r>
              <a:rPr lang="es-ES" sz="2700" dirty="0" smtClean="0">
                <a:latin typeface="Calibri" panose="020F0502020204030204" pitchFamily="34" charset="0"/>
              </a:rPr>
              <a:t> eta </a:t>
            </a:r>
            <a:r>
              <a:rPr lang="es-ES" sz="2700" dirty="0" err="1" smtClean="0">
                <a:latin typeface="Calibri" panose="020F0502020204030204" pitchFamily="34" charset="0"/>
              </a:rPr>
              <a:t>aurrera</a:t>
            </a:r>
            <a:endParaRPr lang="es-ES" sz="2700" dirty="0">
              <a:latin typeface="Calibri" panose="020F0502020204030204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7524328" y="2780928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 flipV="1">
            <a:off x="1547664" y="3284984"/>
            <a:ext cx="122413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6372200" y="3068960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683568" y="4509120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03648" y="5157192"/>
            <a:ext cx="7560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945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638</Words>
  <Application>Microsoft Office PowerPoint</Application>
  <PresentationFormat>Pantailako aurkezpena (4:3)</PresentationFormat>
  <Paragraphs>107</Paragraphs>
  <Slides>28</Slides>
  <Notes>1</Notes>
  <HiddenSlides>0</HiddenSlides>
  <MMClips>0</MMClips>
  <ScaleCrop>false</ScaleCrop>
  <HeadingPairs>
    <vt:vector size="4" baseType="variant">
      <vt:variant>
        <vt:lpstr>Gaia</vt:lpstr>
      </vt:variant>
      <vt:variant>
        <vt:i4>1</vt:i4>
      </vt:variant>
      <vt:variant>
        <vt:lpstr>Diapositiben tituluak</vt:lpstr>
      </vt:variant>
      <vt:variant>
        <vt:i4>28</vt:i4>
      </vt:variant>
    </vt:vector>
  </HeadingPairs>
  <TitlesOfParts>
    <vt:vector size="29" baseType="lpstr">
      <vt:lpstr>Transmisión de listas</vt:lpstr>
      <vt:lpstr>Diapositiba 1</vt:lpstr>
      <vt:lpstr>Diapositiba 2</vt:lpstr>
      <vt:lpstr>Diapositiba 3</vt:lpstr>
      <vt:lpstr>Diapositiba 4</vt:lpstr>
      <vt:lpstr>Diapositiba 5</vt:lpstr>
      <vt:lpstr>Diapositiba 6</vt:lpstr>
      <vt:lpstr>Diapositiba 7</vt:lpstr>
      <vt:lpstr>Diapositiba 8</vt:lpstr>
      <vt:lpstr>Diapositiba 9</vt:lpstr>
      <vt:lpstr>Diapositiba 10</vt:lpstr>
      <vt:lpstr>Diapositiba 11</vt:lpstr>
      <vt:lpstr>Diapositiba 12</vt:lpstr>
      <vt:lpstr>Diapositiba 13</vt:lpstr>
      <vt:lpstr>Diapositiba 14</vt:lpstr>
      <vt:lpstr>Diapositiba 15</vt:lpstr>
      <vt:lpstr>Diapositiba 16</vt:lpstr>
      <vt:lpstr>Diapositiba 17</vt:lpstr>
      <vt:lpstr>Diapositiba 18</vt:lpstr>
      <vt:lpstr>Diapositiba 19</vt:lpstr>
      <vt:lpstr>Diapositiba 20</vt:lpstr>
      <vt:lpstr>Diapositiba 21</vt:lpstr>
      <vt:lpstr>Diapositiba 22</vt:lpstr>
      <vt:lpstr>Diapositiba 23</vt:lpstr>
      <vt:lpstr>Diapositiba 24</vt:lpstr>
      <vt:lpstr>Diapositiba 25</vt:lpstr>
      <vt:lpstr>Diapositiba 26</vt:lpstr>
      <vt:lpstr>Diapositiba 27</vt:lpstr>
      <vt:lpstr>Diapositiba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Administrador</cp:lastModifiedBy>
  <cp:revision>24</cp:revision>
  <dcterms:created xsi:type="dcterms:W3CDTF">2014-09-16T22:16:13Z</dcterms:created>
  <dcterms:modified xsi:type="dcterms:W3CDTF">2019-11-27T14:43:22Z</dcterms:modified>
</cp:coreProperties>
</file>