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9" r:id="rId3"/>
    <p:sldId id="262" r:id="rId4"/>
    <p:sldId id="265" r:id="rId5"/>
    <p:sldId id="268" r:id="rId6"/>
    <p:sldId id="272" r:id="rId7"/>
    <p:sldId id="274" r:id="rId8"/>
    <p:sldId id="279" r:id="rId9"/>
    <p:sldId id="278" r:id="rId10"/>
    <p:sldId id="281" r:id="rId11"/>
    <p:sldId id="283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F0687-95A2-42CB-BEFD-614613C4E507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637DC-D3F7-42A4-9D3E-EC4E264D2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67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1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F0419-201F-4F17-A973-EC4854527834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364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7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75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63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178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7 Cheurón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817077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0870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4681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61700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30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811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10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12 Cheurón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07683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14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299782-FC3E-4BE2-B648-A0C46FC686F3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535EDD-F3B0-42F9-BCBF-1EAFDCC1295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121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2</a:t>
            </a:r>
            <a:r>
              <a:rPr lang="es-ES" dirty="0" smtClean="0"/>
              <a:t>. </a:t>
            </a:r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dirty="0" err="1" smtClean="0"/>
              <a:t>Merkataritzako</a:t>
            </a:r>
            <a:r>
              <a:rPr lang="es-ES" dirty="0" smtClean="0"/>
              <a:t> </a:t>
            </a:r>
            <a:r>
              <a:rPr lang="es-ES" dirty="0" err="1" smtClean="0"/>
              <a:t>Baltzuak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756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es-ES" dirty="0" err="1" smtClean="0"/>
              <a:t>Kontzeptua</a:t>
            </a:r>
            <a:r>
              <a:rPr lang="es-ES" dirty="0" smtClean="0"/>
              <a:t> eta </a:t>
            </a:r>
            <a:r>
              <a:rPr lang="es-ES" dirty="0" err="1" smtClean="0"/>
              <a:t>erregimen</a:t>
            </a:r>
            <a:r>
              <a:rPr lang="es-ES" dirty="0" smtClean="0"/>
              <a:t> </a:t>
            </a:r>
            <a:r>
              <a:rPr lang="es-ES" dirty="0" err="1" smtClean="0"/>
              <a:t>juridikoa</a:t>
            </a:r>
            <a:r>
              <a:rPr lang="es-ES" dirty="0" smtClean="0"/>
              <a:t> (</a:t>
            </a:r>
            <a:r>
              <a:rPr lang="es-ES" dirty="0" smtClean="0">
                <a:solidFill>
                  <a:srgbClr val="FF0000"/>
                </a:solidFill>
              </a:rPr>
              <a:t>MK 239-243 </a:t>
            </a:r>
            <a:r>
              <a:rPr lang="es-ES" dirty="0" smtClean="0"/>
              <a:t>art.).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-</a:t>
            </a:r>
            <a:r>
              <a:rPr lang="es-ES" dirty="0" err="1" smtClean="0"/>
              <a:t>partaidea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                     -</a:t>
            </a:r>
          </a:p>
          <a:p>
            <a:pPr marL="109728" indent="0" algn="just">
              <a:buNone/>
            </a:pP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                             -</a:t>
            </a:r>
            <a:r>
              <a:rPr lang="es-ES" dirty="0" err="1" smtClean="0">
                <a:solidFill>
                  <a:srgbClr val="FF0000"/>
                </a:solidFill>
              </a:rPr>
              <a:t>gestorea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(</a:t>
            </a:r>
            <a:r>
              <a:rPr lang="es-ES" dirty="0" err="1" smtClean="0">
                <a:solidFill>
                  <a:srgbClr val="FF0000"/>
                </a:solidFill>
              </a:rPr>
              <a:t>enpresaria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izan </a:t>
            </a:r>
            <a:r>
              <a:rPr lang="es-ES" dirty="0" err="1" smtClean="0"/>
              <a:t>behar</a:t>
            </a:r>
            <a:r>
              <a:rPr lang="es-ES" dirty="0" smtClean="0"/>
              <a:t> du</a:t>
            </a:r>
            <a:r>
              <a:rPr lang="es-ES" dirty="0" smtClean="0"/>
              <a:t>).</a:t>
            </a:r>
          </a:p>
          <a:p>
            <a:pPr marL="109728" indent="0" algn="just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es-ES" dirty="0" smtClean="0">
                <a:solidFill>
                  <a:srgbClr val="FF0000"/>
                </a:solidFill>
              </a:rPr>
              <a:t> </a:t>
            </a:r>
          </a:p>
          <a:p>
            <a:pPr marL="109728" indent="0" algn="just">
              <a:buNone/>
            </a:pPr>
            <a:r>
              <a:rPr lang="es-ES" dirty="0" err="1" smtClean="0">
                <a:solidFill>
                  <a:srgbClr val="FF0000"/>
                </a:solidFill>
              </a:rPr>
              <a:t>Partaidea</a:t>
            </a:r>
            <a:r>
              <a:rPr lang="es-ES" dirty="0" err="1" smtClean="0"/>
              <a:t>ren</a:t>
            </a:r>
            <a:r>
              <a:rPr lang="es-ES" dirty="0" smtClean="0"/>
              <a:t> </a:t>
            </a:r>
            <a:r>
              <a:rPr lang="es-ES" dirty="0" err="1" smtClean="0"/>
              <a:t>ekarpena</a:t>
            </a:r>
            <a:r>
              <a:rPr lang="es-ES" dirty="0" smtClean="0"/>
              <a:t>: 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</a:t>
            </a:r>
            <a:r>
              <a:rPr lang="es-ES" dirty="0" err="1" smtClean="0"/>
              <a:t>balio</a:t>
            </a:r>
            <a:r>
              <a:rPr lang="es-ES" dirty="0" smtClean="0"/>
              <a:t> </a:t>
            </a:r>
            <a:r>
              <a:rPr lang="es-ES" dirty="0" err="1" smtClean="0"/>
              <a:t>ekonomikodun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70C0"/>
                </a:solidFill>
              </a:rPr>
              <a:t>ekarpena</a:t>
            </a:r>
            <a:r>
              <a:rPr lang="es-ES" dirty="0" smtClean="0"/>
              <a:t>, </a:t>
            </a:r>
            <a:r>
              <a:rPr lang="es-ES" dirty="0" smtClean="0"/>
              <a:t>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</a:t>
            </a:r>
            <a:r>
              <a:rPr lang="es-ES" dirty="0" err="1" smtClean="0"/>
              <a:t>gestorearen</a:t>
            </a:r>
            <a:r>
              <a:rPr lang="es-ES" dirty="0" smtClean="0"/>
              <a:t> </a:t>
            </a:r>
            <a:r>
              <a:rPr lang="es-ES" dirty="0" err="1" smtClean="0"/>
              <a:t>ondarea</a:t>
            </a:r>
            <a:r>
              <a:rPr lang="es-ES" dirty="0" smtClean="0"/>
              <a:t> </a:t>
            </a:r>
            <a:r>
              <a:rPr lang="es-ES" dirty="0" err="1" smtClean="0"/>
              <a:t>osatuko</a:t>
            </a:r>
            <a:r>
              <a:rPr lang="es-ES" dirty="0" smtClean="0"/>
              <a:t> </a:t>
            </a:r>
            <a:r>
              <a:rPr lang="es-ES" dirty="0" err="1" smtClean="0"/>
              <a:t>duelarik</a:t>
            </a:r>
            <a:r>
              <a:rPr lang="es-ES" dirty="0" smtClean="0"/>
              <a:t> (</a:t>
            </a:r>
            <a:r>
              <a:rPr lang="es-ES" dirty="0" err="1" smtClean="0"/>
              <a:t>gestorea</a:t>
            </a:r>
            <a:r>
              <a:rPr lang="es-ES" dirty="0" smtClean="0"/>
              <a:t> </a:t>
            </a:r>
            <a:r>
              <a:rPr lang="es-ES" dirty="0" smtClean="0"/>
              <a:t>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</a:t>
            </a:r>
            <a:r>
              <a:rPr lang="es-ES" dirty="0" smtClean="0"/>
              <a:t>da </a:t>
            </a:r>
            <a:r>
              <a:rPr lang="es-ES" dirty="0" err="1" smtClean="0"/>
              <a:t>titularduna</a:t>
            </a:r>
            <a:r>
              <a:rPr lang="es-ES" dirty="0" smtClean="0"/>
              <a:t>, </a:t>
            </a:r>
            <a:r>
              <a:rPr lang="es-ES" dirty="0" err="1" smtClean="0">
                <a:solidFill>
                  <a:srgbClr val="0070C0"/>
                </a:solidFill>
              </a:rPr>
              <a:t>beraz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ez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dago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komuna</a:t>
            </a:r>
            <a:r>
              <a:rPr lang="es-ES" dirty="0" smtClean="0">
                <a:solidFill>
                  <a:srgbClr val="0070C0"/>
                </a:solidFill>
              </a:rPr>
              <a:t> den </a:t>
            </a:r>
            <a:endParaRPr lang="es-ES" dirty="0" smtClean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 smtClean="0">
                <a:solidFill>
                  <a:srgbClr val="0070C0"/>
                </a:solidFill>
              </a:rPr>
              <a:t>          </a:t>
            </a:r>
            <a:r>
              <a:rPr lang="es-ES" dirty="0" err="1" smtClean="0">
                <a:solidFill>
                  <a:srgbClr val="0070C0"/>
                </a:solidFill>
              </a:rPr>
              <a:t>ondare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bat</a:t>
            </a:r>
            <a:r>
              <a:rPr lang="es-ES" dirty="0" smtClean="0"/>
              <a:t>).</a:t>
            </a:r>
            <a:endParaRPr lang="es-ES" dirty="0"/>
          </a:p>
          <a:p>
            <a:pPr marL="109728" indent="0" algn="just">
              <a:buNone/>
            </a:pPr>
            <a:r>
              <a:rPr lang="es-ES" dirty="0" err="1" smtClean="0">
                <a:solidFill>
                  <a:srgbClr val="FF0000"/>
                </a:solidFill>
              </a:rPr>
              <a:t>Irabazietan</a:t>
            </a:r>
            <a:r>
              <a:rPr lang="es-ES" dirty="0" smtClean="0"/>
              <a:t> </a:t>
            </a:r>
            <a:r>
              <a:rPr lang="es-ES" dirty="0" smtClean="0"/>
              <a:t>parte </a:t>
            </a:r>
            <a:r>
              <a:rPr lang="es-ES" dirty="0" err="1" smtClean="0"/>
              <a:t>hartzea</a:t>
            </a:r>
            <a:r>
              <a:rPr lang="es-ES" dirty="0" smtClean="0"/>
              <a:t>: </a:t>
            </a:r>
            <a:r>
              <a:rPr lang="es-ES" dirty="0" err="1" smtClean="0">
                <a:solidFill>
                  <a:srgbClr val="00B050"/>
                </a:solidFill>
              </a:rPr>
              <a:t>ituna</a:t>
            </a:r>
            <a:r>
              <a:rPr lang="es-ES" dirty="0" smtClean="0"/>
              <a:t>, </a:t>
            </a:r>
            <a:r>
              <a:rPr lang="es-ES" dirty="0" err="1" smtClean="0">
                <a:solidFill>
                  <a:srgbClr val="00B050"/>
                </a:solidFill>
              </a:rPr>
              <a:t>itunik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ezean</a:t>
            </a:r>
            <a:r>
              <a:rPr lang="es-ES" dirty="0" smtClean="0"/>
              <a:t>, </a:t>
            </a:r>
            <a:r>
              <a:rPr lang="es-ES" dirty="0" err="1" smtClean="0"/>
              <a:t>partizipazioaren</a:t>
            </a:r>
            <a:r>
              <a:rPr lang="es-ES" dirty="0" smtClean="0"/>
              <a:t> </a:t>
            </a:r>
            <a:r>
              <a:rPr lang="es-ES" dirty="0" err="1" smtClean="0"/>
              <a:t>arabera</a:t>
            </a:r>
            <a:r>
              <a:rPr lang="es-ES" dirty="0" smtClean="0"/>
              <a:t> (</a:t>
            </a:r>
            <a:r>
              <a:rPr lang="es-ES" dirty="0" err="1" smtClean="0">
                <a:solidFill>
                  <a:srgbClr val="00B050"/>
                </a:solidFill>
              </a:rPr>
              <a:t>proportzionala</a:t>
            </a:r>
            <a:r>
              <a:rPr lang="es-ES" dirty="0" smtClean="0"/>
              <a:t>). </a:t>
            </a:r>
            <a:r>
              <a:rPr lang="es-ES" dirty="0" err="1" smtClean="0">
                <a:solidFill>
                  <a:srgbClr val="FF0000"/>
                </a:solidFill>
              </a:rPr>
              <a:t>Galeretan</a:t>
            </a:r>
            <a:r>
              <a:rPr lang="es-ES" dirty="0" smtClean="0"/>
              <a:t>, </a:t>
            </a:r>
            <a:r>
              <a:rPr lang="es-ES" dirty="0" err="1" smtClean="0"/>
              <a:t>partaideak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erantzukizun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mugatua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/>
              <a:t>izango</a:t>
            </a:r>
            <a:r>
              <a:rPr lang="es-ES" dirty="0" smtClean="0"/>
              <a:t> du (</a:t>
            </a:r>
            <a:r>
              <a:rPr lang="es-ES" dirty="0" err="1" smtClean="0"/>
              <a:t>ekarritakora</a:t>
            </a:r>
            <a:r>
              <a:rPr lang="es-ES" dirty="0" smtClean="0"/>
              <a:t> arte).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Partaidetza</a:t>
            </a:r>
            <a:r>
              <a:rPr lang="es-ES" dirty="0" smtClean="0"/>
              <a:t> </a:t>
            </a:r>
            <a:r>
              <a:rPr lang="es-ES" dirty="0" err="1" smtClean="0"/>
              <a:t>Kontuak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911100" y="1920991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subjektuak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980303" y="3782024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980306" y="4272693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80376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es-ES" dirty="0" err="1" smtClean="0">
                <a:solidFill>
                  <a:srgbClr val="FF0000"/>
                </a:solidFill>
              </a:rPr>
              <a:t>Barne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harreman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/>
              <a:t>juridikoak</a:t>
            </a:r>
            <a:r>
              <a:rPr lang="es-ES" dirty="0" smtClean="0"/>
              <a:t>: </a:t>
            </a:r>
            <a:r>
              <a:rPr lang="es-ES" dirty="0" err="1" smtClean="0"/>
              <a:t>partaidearen</a:t>
            </a:r>
            <a:r>
              <a:rPr lang="es-ES" dirty="0" smtClean="0"/>
              <a:t> eta </a:t>
            </a:r>
            <a:r>
              <a:rPr lang="es-ES" dirty="0" err="1" smtClean="0"/>
              <a:t>gestorearen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betebeharrak</a:t>
            </a:r>
            <a:r>
              <a:rPr lang="es-ES" dirty="0" smtClean="0"/>
              <a:t> eta </a:t>
            </a:r>
            <a:r>
              <a:rPr lang="es-ES" dirty="0" err="1" smtClean="0">
                <a:solidFill>
                  <a:srgbClr val="00B050"/>
                </a:solidFill>
              </a:rPr>
              <a:t>eskubideak</a:t>
            </a:r>
            <a:endParaRPr lang="es-ES" dirty="0"/>
          </a:p>
          <a:p>
            <a:pPr marL="109728" indent="0" algn="just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KONTRATUA</a:t>
            </a:r>
            <a:endParaRPr lang="es-ES" dirty="0" smtClean="0"/>
          </a:p>
          <a:p>
            <a:pPr marL="109728" indent="0" algn="just">
              <a:buNone/>
            </a:pPr>
            <a:endParaRPr lang="es-ES" dirty="0"/>
          </a:p>
          <a:p>
            <a:pPr marL="109728" indent="0" algn="just">
              <a:buNone/>
            </a:pPr>
            <a:r>
              <a:rPr lang="es-ES" dirty="0" smtClean="0"/>
              <a:t>Eta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iraungitzen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/>
              <a:t>denean</a:t>
            </a:r>
            <a:r>
              <a:rPr lang="es-ES" dirty="0" smtClean="0"/>
              <a:t>: </a:t>
            </a:r>
            <a:r>
              <a:rPr lang="es-ES" dirty="0" err="1" smtClean="0">
                <a:solidFill>
                  <a:srgbClr val="00B050"/>
                </a:solidFill>
              </a:rPr>
              <a:t>likidazioa</a:t>
            </a:r>
            <a:r>
              <a:rPr lang="es-ES" dirty="0" smtClean="0"/>
              <a:t>.</a:t>
            </a:r>
          </a:p>
          <a:p>
            <a:pPr marL="109728" indent="0" algn="just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r>
              <a:rPr lang="es-ES" dirty="0" err="1" smtClean="0">
                <a:solidFill>
                  <a:srgbClr val="FF0000"/>
                </a:solidFill>
              </a:rPr>
              <a:t>Kanpo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harreman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/>
              <a:t>juridikoak</a:t>
            </a:r>
            <a:r>
              <a:rPr lang="es-ES" dirty="0" smtClean="0"/>
              <a:t>: </a:t>
            </a:r>
            <a:r>
              <a:rPr lang="es-ES" dirty="0" err="1" smtClean="0">
                <a:solidFill>
                  <a:srgbClr val="00B050"/>
                </a:solidFill>
              </a:rPr>
              <a:t>hirugarrenek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gestorearekin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/>
              <a:t>tratatuko</a:t>
            </a:r>
            <a:r>
              <a:rPr lang="es-ES" dirty="0" smtClean="0"/>
              <a:t> </a:t>
            </a:r>
            <a:r>
              <a:rPr lang="es-ES" dirty="0" err="1" smtClean="0"/>
              <a:t>lukete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lecha abajo 3"/>
          <p:cNvSpPr/>
          <p:nvPr/>
        </p:nvSpPr>
        <p:spPr>
          <a:xfrm>
            <a:off x="3275721" y="2388394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0783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es-ES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r>
              <a:rPr lang="es-ES" dirty="0" smtClean="0">
                <a:solidFill>
                  <a:srgbClr val="0070C0"/>
                </a:solidFill>
              </a:rPr>
              <a:t>                              </a:t>
            </a:r>
          </a:p>
          <a:p>
            <a:pPr marL="109728" indent="0" algn="ctr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Sozietate-kontratuaren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nagusitasuna</a:t>
            </a:r>
            <a:r>
              <a:rPr lang="es-ES" dirty="0" smtClean="0"/>
              <a:t>.</a:t>
            </a:r>
            <a:endParaRPr lang="es-ES" dirty="0" smtClean="0"/>
          </a:p>
          <a:p>
            <a:pPr algn="ctr"/>
            <a:endParaRPr lang="es-ES" dirty="0" smtClean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Bazkide-Pertsona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fisikoaren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garrantzia</a:t>
            </a:r>
            <a:r>
              <a:rPr lang="es-ES" dirty="0" smtClean="0"/>
              <a:t>:</a:t>
            </a:r>
            <a:endParaRPr lang="es-ES" dirty="0"/>
          </a:p>
          <a:p>
            <a:pPr marL="109728" indent="0" algn="just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</a:t>
            </a:r>
            <a:r>
              <a:rPr lang="es-ES" dirty="0" err="1" smtClean="0"/>
              <a:t>Bazkide</a:t>
            </a:r>
            <a:r>
              <a:rPr lang="es-ES" dirty="0" smtClean="0"/>
              <a:t> </a:t>
            </a:r>
            <a:r>
              <a:rPr lang="es-ES" dirty="0" err="1" smtClean="0"/>
              <a:t>kondizioa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eskualdaezina</a:t>
            </a:r>
            <a:r>
              <a:rPr lang="es-ES" dirty="0" smtClean="0"/>
              <a:t>.</a:t>
            </a:r>
          </a:p>
          <a:p>
            <a:pPr marL="109728" indent="0" algn="just">
              <a:buNone/>
            </a:pPr>
            <a:r>
              <a:rPr lang="es-ES" dirty="0" smtClean="0"/>
              <a:t>                                                                  </a:t>
            </a:r>
            <a:r>
              <a:rPr lang="es-ES" dirty="0" err="1" smtClean="0"/>
              <a:t>Eragiten</a:t>
            </a:r>
            <a:r>
              <a:rPr lang="es-ES" dirty="0" smtClean="0"/>
              <a:t> den </a:t>
            </a:r>
            <a:r>
              <a:rPr lang="es-ES" dirty="0" err="1" smtClean="0"/>
              <a:t>a</a:t>
            </a:r>
            <a:r>
              <a:rPr lang="es-ES" dirty="0" err="1" smtClean="0"/>
              <a:t>ntolakuntzaren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ahultasuna</a:t>
            </a:r>
            <a:r>
              <a:rPr lang="es-ES" dirty="0" smtClean="0">
                <a:solidFill>
                  <a:srgbClr val="00B050"/>
                </a:solidFill>
              </a:rPr>
              <a:t>    </a:t>
            </a:r>
          </a:p>
          <a:p>
            <a:pPr marL="109728" indent="0" algn="just">
              <a:buNone/>
            </a:pP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smtClean="0">
                <a:solidFill>
                  <a:srgbClr val="00B050"/>
                </a:solidFill>
              </a:rPr>
              <a:t>                                                                 </a:t>
            </a:r>
            <a:r>
              <a:rPr lang="es-ES" dirty="0" smtClean="0"/>
              <a:t>(</a:t>
            </a:r>
            <a:r>
              <a:rPr lang="es-ES" dirty="0" err="1" smtClean="0"/>
              <a:t>guztien</a:t>
            </a:r>
            <a:r>
              <a:rPr lang="es-ES" dirty="0" smtClean="0"/>
              <a:t> </a:t>
            </a:r>
            <a:r>
              <a:rPr lang="es-ES" dirty="0" err="1" smtClean="0"/>
              <a:t>adostasuna</a:t>
            </a:r>
            <a:r>
              <a:rPr lang="es-ES" dirty="0" smtClean="0"/>
              <a:t> </a:t>
            </a:r>
            <a:r>
              <a:rPr lang="es-ES" dirty="0" err="1" smtClean="0"/>
              <a:t>erabakiak</a:t>
            </a:r>
            <a:r>
              <a:rPr lang="es-ES" dirty="0" smtClean="0"/>
              <a:t> </a:t>
            </a:r>
            <a:r>
              <a:rPr lang="es-ES" dirty="0" err="1" smtClean="0"/>
              <a:t>hartzeko</a:t>
            </a:r>
            <a:r>
              <a:rPr lang="es-ES" dirty="0" smtClean="0"/>
              <a:t>, </a:t>
            </a:r>
            <a:r>
              <a:rPr lang="es-ES" dirty="0" smtClean="0"/>
              <a:t>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       </a:t>
            </a:r>
            <a:r>
              <a:rPr lang="es-ES" dirty="0" err="1" smtClean="0"/>
              <a:t>bazkide</a:t>
            </a:r>
            <a:r>
              <a:rPr lang="es-ES" dirty="0" smtClean="0"/>
              <a:t> </a:t>
            </a:r>
            <a:r>
              <a:rPr lang="es-ES" dirty="0" smtClean="0"/>
              <a:t>baten </a:t>
            </a:r>
            <a:r>
              <a:rPr lang="es-ES" dirty="0" err="1" smtClean="0"/>
              <a:t>heriotza</a:t>
            </a:r>
            <a:r>
              <a:rPr lang="es-ES" dirty="0" smtClean="0"/>
              <a:t> </a:t>
            </a:r>
            <a:r>
              <a:rPr lang="es-ES" dirty="0" err="1" smtClean="0"/>
              <a:t>desegite</a:t>
            </a:r>
            <a:r>
              <a:rPr lang="es-ES" dirty="0" smtClean="0"/>
              <a:t> </a:t>
            </a:r>
            <a:r>
              <a:rPr lang="es-ES" dirty="0" err="1" smtClean="0"/>
              <a:t>arrazoi</a:t>
            </a:r>
            <a:r>
              <a:rPr lang="es-ES" dirty="0" smtClean="0"/>
              <a:t>..)</a:t>
            </a:r>
            <a:endParaRPr lang="es-ES" dirty="0" smtClean="0"/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</a:t>
            </a:r>
            <a:r>
              <a:rPr lang="es-ES" dirty="0" err="1" smtClean="0"/>
              <a:t>Sozietatearen</a:t>
            </a:r>
            <a:r>
              <a:rPr lang="es-ES" dirty="0" smtClean="0"/>
              <a:t> </a:t>
            </a:r>
            <a:r>
              <a:rPr lang="es-ES" dirty="0" err="1" smtClean="0"/>
              <a:t>Administrazioa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zentralizatuta</a:t>
            </a:r>
            <a:r>
              <a:rPr lang="es-ES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jabetza</a:t>
            </a:r>
            <a:r>
              <a:rPr lang="es-ES" dirty="0" smtClean="0"/>
              <a:t> 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</a:t>
            </a:r>
            <a:r>
              <a:rPr lang="es-ES" dirty="0" smtClean="0"/>
              <a:t>eta </a:t>
            </a:r>
            <a:r>
              <a:rPr lang="es-ES" dirty="0" err="1" smtClean="0"/>
              <a:t>administrazioa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da </a:t>
            </a:r>
            <a:r>
              <a:rPr lang="es-ES" dirty="0" err="1" smtClean="0"/>
              <a:t>banantzen</a:t>
            </a:r>
            <a:r>
              <a:rPr lang="es-ES" dirty="0" smtClean="0"/>
              <a:t>).</a:t>
            </a:r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               </a:t>
            </a:r>
            <a:r>
              <a:rPr lang="es-ES" dirty="0" err="1" smtClean="0"/>
              <a:t>Ondareen</a:t>
            </a:r>
            <a:r>
              <a:rPr lang="es-ES" dirty="0" smtClean="0"/>
              <a:t> </a:t>
            </a:r>
            <a:r>
              <a:rPr lang="es-ES" dirty="0" err="1" smtClean="0"/>
              <a:t>arteko</a:t>
            </a:r>
            <a:r>
              <a:rPr lang="es-ES" dirty="0" smtClean="0"/>
              <a:t> </a:t>
            </a:r>
            <a:r>
              <a:rPr lang="es-ES" dirty="0" err="1" smtClean="0"/>
              <a:t>autonomia</a:t>
            </a:r>
            <a:r>
              <a:rPr lang="es-ES" dirty="0" smtClean="0"/>
              <a:t>: </a:t>
            </a:r>
            <a:r>
              <a:rPr lang="es-ES" dirty="0" err="1" smtClean="0"/>
              <a:t>sozietatearena</a:t>
            </a:r>
            <a:r>
              <a:rPr lang="es-ES" dirty="0" smtClean="0"/>
              <a:t> eta </a:t>
            </a:r>
            <a:r>
              <a:rPr lang="es-ES" dirty="0" err="1" smtClean="0"/>
              <a:t>bazkide</a:t>
            </a:r>
            <a:r>
              <a:rPr lang="es-ES" dirty="0" smtClean="0"/>
              <a:t>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</a:t>
            </a:r>
            <a:r>
              <a:rPr lang="es-ES" dirty="0" err="1" smtClean="0"/>
              <a:t>bakoitzarena</a:t>
            </a:r>
            <a:r>
              <a:rPr lang="es-ES" dirty="0" smtClean="0"/>
              <a:t>, </a:t>
            </a:r>
            <a:r>
              <a:rPr lang="es-ES" dirty="0" err="1" smtClean="0"/>
              <a:t>baina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mugatua</a:t>
            </a:r>
            <a:r>
              <a:rPr lang="es-ES" dirty="0" smtClean="0"/>
              <a:t>: </a:t>
            </a:r>
            <a:r>
              <a:rPr lang="es-ES" dirty="0" err="1" smtClean="0"/>
              <a:t>bazkideen</a:t>
            </a:r>
            <a:r>
              <a:rPr lang="es-ES" dirty="0" smtClean="0"/>
              <a:t> </a:t>
            </a:r>
            <a:r>
              <a:rPr lang="es-ES" dirty="0" smtClean="0"/>
              <a:t> </a:t>
            </a:r>
            <a:r>
              <a:rPr lang="es-ES" dirty="0" err="1" smtClean="0"/>
              <a:t>erantzukizuna</a:t>
            </a:r>
            <a:r>
              <a:rPr lang="es-ES" dirty="0" smtClean="0"/>
              <a:t> </a:t>
            </a:r>
            <a:r>
              <a:rPr lang="es-ES" dirty="0" err="1" smtClean="0"/>
              <a:t>zor</a:t>
            </a:r>
            <a:r>
              <a:rPr lang="es-ES" dirty="0" smtClean="0"/>
              <a:t> 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</a:t>
            </a:r>
            <a:r>
              <a:rPr lang="es-ES" dirty="0" err="1" smtClean="0"/>
              <a:t>sozialekiko</a:t>
            </a:r>
            <a:r>
              <a:rPr lang="es-ES" dirty="0" smtClean="0"/>
              <a:t>.</a:t>
            </a:r>
          </a:p>
          <a:p>
            <a:pPr marL="624078" indent="-514350" algn="ctr">
              <a:buNone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err="1" smtClean="0"/>
              <a:t>S</a:t>
            </a:r>
            <a:r>
              <a:rPr lang="es-ES" dirty="0" err="1" smtClean="0"/>
              <a:t>ailkapena</a:t>
            </a:r>
            <a:r>
              <a:rPr lang="es-ES" dirty="0" smtClean="0"/>
              <a:t>: </a:t>
            </a:r>
            <a:r>
              <a:rPr lang="es-ES" dirty="0" err="1" smtClean="0"/>
              <a:t>egitura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4211693" y="1488790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EGITURA PERTSONALISTA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Flecha curvada hacia la izquierda 4"/>
          <p:cNvSpPr/>
          <p:nvPr/>
        </p:nvSpPr>
        <p:spPr>
          <a:xfrm>
            <a:off x="8351934" y="1988840"/>
            <a:ext cx="624386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901608" y="3468188"/>
            <a:ext cx="360039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Flecha derecha 6"/>
          <p:cNvSpPr/>
          <p:nvPr/>
        </p:nvSpPr>
        <p:spPr>
          <a:xfrm>
            <a:off x="4344605" y="3861047"/>
            <a:ext cx="360039" cy="83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   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2164934" y="4653136"/>
            <a:ext cx="360039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   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1222126" y="5445224"/>
            <a:ext cx="360039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   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439649" y="3644536"/>
            <a:ext cx="3382237" cy="3004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dondear rectángulo de esquina del mismo lado 11"/>
          <p:cNvSpPr/>
          <p:nvPr/>
        </p:nvSpPr>
        <p:spPr>
          <a:xfrm>
            <a:off x="9386703" y="3944982"/>
            <a:ext cx="1624149" cy="58032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/>
              <a:t>Baltzu</a:t>
            </a:r>
            <a:r>
              <a:rPr lang="es-ES" sz="1400" dirty="0" smtClean="0"/>
              <a:t> </a:t>
            </a:r>
            <a:r>
              <a:rPr lang="es-ES" sz="1400" dirty="0" err="1" smtClean="0"/>
              <a:t>zibila</a:t>
            </a:r>
            <a:endParaRPr lang="es-ES" sz="1400" dirty="0"/>
          </a:p>
        </p:txBody>
      </p:sp>
      <p:sp>
        <p:nvSpPr>
          <p:cNvPr id="13" name="Redondear rectángulo de esquina diagonal 12"/>
          <p:cNvSpPr/>
          <p:nvPr/>
        </p:nvSpPr>
        <p:spPr>
          <a:xfrm>
            <a:off x="9153750" y="4778958"/>
            <a:ext cx="2090057" cy="144484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/>
              <a:t>Merkataritzako</a:t>
            </a:r>
            <a:r>
              <a:rPr lang="es-ES" sz="1400" dirty="0" smtClean="0"/>
              <a:t> </a:t>
            </a:r>
            <a:r>
              <a:rPr lang="es-ES" sz="1400" dirty="0" err="1" smtClean="0"/>
              <a:t>baltzuak</a:t>
            </a:r>
            <a:r>
              <a:rPr lang="es-ES" sz="1400" dirty="0" smtClean="0"/>
              <a:t>: </a:t>
            </a:r>
          </a:p>
          <a:p>
            <a:pPr algn="ctr"/>
            <a:r>
              <a:rPr lang="es-ES" sz="1400" dirty="0" smtClean="0"/>
              <a:t>-</a:t>
            </a:r>
            <a:r>
              <a:rPr lang="es-ES" sz="1400" dirty="0" err="1" smtClean="0"/>
              <a:t>Baltzu</a:t>
            </a:r>
            <a:r>
              <a:rPr lang="es-ES" sz="1400" dirty="0" smtClean="0"/>
              <a:t> </a:t>
            </a:r>
            <a:r>
              <a:rPr lang="es-ES" sz="1400" dirty="0" err="1" smtClean="0"/>
              <a:t>kolektiboa</a:t>
            </a:r>
            <a:endParaRPr lang="es-ES" sz="1400" dirty="0" smtClean="0"/>
          </a:p>
          <a:p>
            <a:pPr algn="ctr"/>
            <a:r>
              <a:rPr lang="es-ES" sz="1400" dirty="0" smtClean="0"/>
              <a:t>-</a:t>
            </a:r>
            <a:r>
              <a:rPr lang="es-ES" sz="1400" dirty="0" err="1" smtClean="0"/>
              <a:t>Baltzu</a:t>
            </a:r>
            <a:r>
              <a:rPr lang="es-ES" sz="1400" dirty="0" smtClean="0"/>
              <a:t> </a:t>
            </a:r>
            <a:r>
              <a:rPr lang="es-ES" sz="1400" dirty="0" err="1" smtClean="0"/>
              <a:t>Komanditario</a:t>
            </a:r>
            <a:r>
              <a:rPr lang="es-ES" sz="1400" dirty="0" smtClean="0"/>
              <a:t> </a:t>
            </a:r>
            <a:r>
              <a:rPr lang="es-ES" sz="1400" dirty="0" err="1" smtClean="0"/>
              <a:t>Sinplea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5174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09728" indent="0" algn="ctr">
              <a:buNone/>
            </a:pPr>
            <a:endParaRPr lang="es-ES" dirty="0" smtClean="0"/>
          </a:p>
          <a:p>
            <a:pPr marL="109728" indent="0" algn="just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endParaRPr lang="es-ES" dirty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Sozietate-kontratutik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eragiten</a:t>
            </a:r>
            <a:r>
              <a:rPr lang="es-ES" dirty="0" smtClean="0">
                <a:solidFill>
                  <a:srgbClr val="0070C0"/>
                </a:solidFill>
              </a:rPr>
              <a:t> den </a:t>
            </a:r>
            <a:r>
              <a:rPr lang="es-ES" dirty="0" err="1" smtClean="0">
                <a:solidFill>
                  <a:srgbClr val="0070C0"/>
                </a:solidFill>
              </a:rPr>
              <a:t>antolaketaren</a:t>
            </a:r>
            <a:r>
              <a:rPr lang="es-ES" dirty="0" smtClean="0">
                <a:solidFill>
                  <a:srgbClr val="0070C0"/>
                </a:solidFill>
              </a:rPr>
              <a:t>  </a:t>
            </a:r>
            <a:r>
              <a:rPr lang="es-ES" dirty="0" err="1" smtClean="0">
                <a:solidFill>
                  <a:srgbClr val="0070C0"/>
                </a:solidFill>
              </a:rPr>
              <a:t>nagusitasuna</a:t>
            </a:r>
            <a:r>
              <a:rPr lang="es-ES" dirty="0" smtClean="0"/>
              <a:t>: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</a:t>
            </a:r>
            <a:r>
              <a:rPr lang="es-ES" dirty="0" err="1" smtClean="0"/>
              <a:t>antolaketa</a:t>
            </a:r>
            <a:r>
              <a:rPr lang="es-ES" dirty="0" smtClean="0"/>
              <a:t> horren </a:t>
            </a:r>
            <a:r>
              <a:rPr lang="es-ES" dirty="0" err="1" smtClean="0"/>
              <a:t>erabateko</a:t>
            </a:r>
            <a:r>
              <a:rPr lang="es-ES" dirty="0" smtClean="0"/>
              <a:t> </a:t>
            </a:r>
            <a:r>
              <a:rPr lang="es-ES" dirty="0" err="1" smtClean="0"/>
              <a:t>autonomia</a:t>
            </a:r>
            <a:r>
              <a:rPr lang="es-ES" dirty="0"/>
              <a:t>,</a:t>
            </a:r>
            <a:r>
              <a:rPr lang="es-ES" dirty="0" smtClean="0"/>
              <a:t>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/>
              <a:t>           </a:t>
            </a:r>
            <a:r>
              <a:rPr lang="es-ES" dirty="0" err="1" smtClean="0"/>
              <a:t>erakunde</a:t>
            </a:r>
            <a:r>
              <a:rPr lang="es-ES" dirty="0" smtClean="0"/>
              <a:t> </a:t>
            </a:r>
            <a:r>
              <a:rPr lang="es-ES" dirty="0" err="1" smtClean="0"/>
              <a:t>autonomoa</a:t>
            </a:r>
            <a:r>
              <a:rPr lang="es-ES" dirty="0"/>
              <a:t> </a:t>
            </a:r>
            <a:r>
              <a:rPr lang="es-ES" dirty="0" smtClean="0"/>
              <a:t>= </a:t>
            </a:r>
            <a:r>
              <a:rPr lang="es-ES" dirty="0" err="1" smtClean="0"/>
              <a:t>bere</a:t>
            </a:r>
            <a:r>
              <a:rPr lang="es-ES" dirty="0" smtClean="0"/>
              <a:t> </a:t>
            </a:r>
            <a:r>
              <a:rPr lang="es-ES" dirty="0" err="1" smtClean="0"/>
              <a:t>ondarearekin</a:t>
            </a:r>
            <a:r>
              <a:rPr lang="es-ES" dirty="0" smtClean="0"/>
              <a:t>,</a:t>
            </a:r>
            <a:r>
              <a:rPr lang="es-ES" dirty="0" smtClean="0"/>
              <a:t>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</a:t>
            </a:r>
            <a:r>
              <a:rPr lang="es-ES" dirty="0" err="1" smtClean="0"/>
              <a:t>sozietatearen</a:t>
            </a:r>
            <a:r>
              <a:rPr lang="es-ES" dirty="0" smtClean="0"/>
              <a:t> </a:t>
            </a:r>
            <a:r>
              <a:rPr lang="es-ES" dirty="0" err="1" smtClean="0"/>
              <a:t>ondarea</a:t>
            </a:r>
            <a:r>
              <a:rPr lang="es-ES" dirty="0" smtClean="0"/>
              <a:t>, </a:t>
            </a:r>
            <a:r>
              <a:rPr lang="es-ES" dirty="0" err="1" smtClean="0"/>
              <a:t>bazkideen</a:t>
            </a:r>
            <a:r>
              <a:rPr lang="es-ES" dirty="0" smtClean="0"/>
              <a:t> </a:t>
            </a:r>
            <a:r>
              <a:rPr lang="es-ES" dirty="0" err="1" smtClean="0"/>
              <a:t>ondaretik</a:t>
            </a:r>
            <a:r>
              <a:rPr lang="es-ES" dirty="0" smtClean="0"/>
              <a:t> </a:t>
            </a:r>
            <a:r>
              <a:rPr lang="es-ES" dirty="0" err="1" smtClean="0"/>
              <a:t>bananduta</a:t>
            </a:r>
            <a:endParaRPr lang="es-ES" dirty="0" smtClean="0"/>
          </a:p>
          <a:p>
            <a:pPr marL="109728" indent="0" algn="just">
              <a:buNone/>
            </a:pPr>
            <a:endParaRPr lang="es-ES" dirty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Autonomia</a:t>
            </a:r>
            <a:r>
              <a:rPr lang="es-ES" dirty="0" smtClean="0">
                <a:solidFill>
                  <a:srgbClr val="0070C0"/>
                </a:solidFill>
              </a:rPr>
              <a:t> horren isla </a:t>
            </a:r>
            <a:r>
              <a:rPr lang="es-ES" dirty="0" err="1" smtClean="0">
                <a:solidFill>
                  <a:srgbClr val="0070C0"/>
                </a:solidFill>
              </a:rPr>
              <a:t>juridikoa</a:t>
            </a:r>
            <a:r>
              <a:rPr lang="es-ES" dirty="0" smtClean="0">
                <a:solidFill>
                  <a:srgbClr val="0070C0"/>
                </a:solidFill>
              </a:rPr>
              <a:t>: </a:t>
            </a:r>
          </a:p>
          <a:p>
            <a:pPr marL="109728" indent="0" algn="just">
              <a:buNone/>
            </a:pPr>
            <a:r>
              <a:rPr lang="es-ES" dirty="0" smtClean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s-ES" dirty="0" smtClean="0">
                <a:solidFill>
                  <a:srgbClr val="0070C0"/>
                </a:solidFill>
              </a:rPr>
              <a:t>ESTATUTU </a:t>
            </a:r>
            <a:r>
              <a:rPr lang="es-ES" dirty="0" smtClean="0">
                <a:solidFill>
                  <a:srgbClr val="0070C0"/>
                </a:solidFill>
              </a:rPr>
              <a:t>SOZIALAK </a:t>
            </a:r>
            <a:r>
              <a:rPr lang="es-ES" dirty="0" smtClean="0"/>
              <a:t>(</a:t>
            </a:r>
            <a:r>
              <a:rPr lang="es-ES" dirty="0" err="1" smtClean="0"/>
              <a:t>horien</a:t>
            </a:r>
            <a:r>
              <a:rPr lang="es-ES" dirty="0" smtClean="0"/>
              <a:t> </a:t>
            </a:r>
            <a:r>
              <a:rPr lang="es-ES" dirty="0" err="1" smtClean="0"/>
              <a:t>erregistroa</a:t>
            </a:r>
            <a:r>
              <a:rPr lang="es-ES" dirty="0" smtClean="0"/>
              <a:t> eta </a:t>
            </a:r>
            <a:r>
              <a:rPr lang="es-ES" dirty="0" err="1" smtClean="0"/>
              <a:t>publizitatea</a:t>
            </a:r>
            <a:r>
              <a:rPr lang="es-ES" dirty="0" smtClean="0"/>
              <a:t>):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s-ES" dirty="0" err="1" smtClean="0"/>
              <a:t>ondareak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garbi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bereiztuta</a:t>
            </a:r>
            <a:endParaRPr lang="es-ES" dirty="0" smtClean="0">
              <a:solidFill>
                <a:srgbClr val="00B050"/>
              </a:solidFill>
            </a:endParaRPr>
          </a:p>
          <a:p>
            <a:pPr marL="109728" indent="0" algn="ctr">
              <a:buNone/>
            </a:pPr>
            <a:endParaRPr lang="es-ES" dirty="0"/>
          </a:p>
          <a:p>
            <a:pPr marL="109728" indent="0" algn="just">
              <a:buNone/>
            </a:pPr>
            <a:r>
              <a:rPr lang="es-ES" dirty="0" smtClean="0"/>
              <a:t>                                              </a:t>
            </a:r>
            <a:r>
              <a:rPr lang="es-ES" dirty="0" err="1" smtClean="0"/>
              <a:t>akordioak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gehiengoa</a:t>
            </a:r>
            <a:r>
              <a:rPr lang="es-ES" dirty="0" err="1" smtClean="0"/>
              <a:t>rekin</a:t>
            </a:r>
            <a:endParaRPr lang="es-ES" dirty="0" smtClean="0"/>
          </a:p>
          <a:p>
            <a:pPr marL="109728" indent="0" algn="ctr">
              <a:buNone/>
            </a:pPr>
            <a:endParaRPr lang="es-ES" dirty="0"/>
          </a:p>
          <a:p>
            <a:pPr marL="109728" indent="0" algn="just">
              <a:buNone/>
            </a:pPr>
            <a:r>
              <a:rPr lang="es-ES" dirty="0" smtClean="0"/>
              <a:t>                                   </a:t>
            </a:r>
            <a:r>
              <a:rPr lang="es-ES" dirty="0" err="1" smtClean="0">
                <a:solidFill>
                  <a:srgbClr val="00B050"/>
                </a:solidFill>
              </a:rPr>
              <a:t>estatutu-erregimena</a:t>
            </a:r>
            <a:endParaRPr lang="es-ES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endParaRPr lang="es-ES" dirty="0"/>
          </a:p>
          <a:p>
            <a:pPr marL="109728" indent="0" algn="just">
              <a:buNone/>
            </a:pPr>
            <a:r>
              <a:rPr lang="es-ES" dirty="0" smtClean="0"/>
              <a:t>                                            </a:t>
            </a:r>
            <a:r>
              <a:rPr lang="es-ES" dirty="0" err="1" smtClean="0"/>
              <a:t>Funtzionamendu</a:t>
            </a:r>
            <a:r>
              <a:rPr lang="es-ES" dirty="0" smtClean="0"/>
              <a:t> </a:t>
            </a:r>
            <a:r>
              <a:rPr lang="es-ES" dirty="0" err="1" smtClean="0"/>
              <a:t>organikoa</a:t>
            </a:r>
            <a:r>
              <a:rPr lang="es-ES" dirty="0" smtClean="0"/>
              <a:t>: </a:t>
            </a:r>
            <a:r>
              <a:rPr lang="es-ES" dirty="0" err="1" smtClean="0"/>
              <a:t>A</a:t>
            </a:r>
            <a:r>
              <a:rPr lang="es-ES" dirty="0" err="1" smtClean="0"/>
              <a:t>dministrazioa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deszentralizatuta</a:t>
            </a:r>
            <a:endParaRPr lang="es-ES" dirty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smtClean="0">
                <a:solidFill>
                  <a:srgbClr val="00B050"/>
                </a:solidFill>
              </a:rPr>
              <a:t>               </a:t>
            </a:r>
          </a:p>
          <a:p>
            <a:pPr marL="109728" indent="0" algn="just">
              <a:buNone/>
            </a:pP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smtClean="0">
                <a:solidFill>
                  <a:srgbClr val="00B050"/>
                </a:solidFill>
              </a:rPr>
              <a:t>                    </a:t>
            </a:r>
            <a:r>
              <a:rPr lang="es-ES" dirty="0" err="1" smtClean="0"/>
              <a:t>desegite</a:t>
            </a:r>
            <a:r>
              <a:rPr lang="es-ES" dirty="0" smtClean="0"/>
              <a:t> </a:t>
            </a:r>
            <a:r>
              <a:rPr lang="es-ES" dirty="0" err="1" smtClean="0"/>
              <a:t>arrazoiak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objektiboak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4151784" y="1488790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EGITURA 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KORPORATIBOA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Flecha curvada hacia la izquierda 5"/>
          <p:cNvSpPr/>
          <p:nvPr/>
        </p:nvSpPr>
        <p:spPr>
          <a:xfrm>
            <a:off x="8501122" y="1643003"/>
            <a:ext cx="624386" cy="576064"/>
          </a:xfrm>
          <a:prstGeom prst="curvedLeftArrow">
            <a:avLst>
              <a:gd name="adj1" fmla="val 5760"/>
              <a:gd name="adj2" fmla="val 50000"/>
              <a:gd name="adj3" fmla="val 240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3115602" y="3605999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1" name="Flecha derecha 10"/>
          <p:cNvSpPr/>
          <p:nvPr/>
        </p:nvSpPr>
        <p:spPr>
          <a:xfrm>
            <a:off x="1261643" y="3972568"/>
            <a:ext cx="216024" cy="68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2" name="Flecha derecha 11"/>
          <p:cNvSpPr/>
          <p:nvPr/>
        </p:nvSpPr>
        <p:spPr>
          <a:xfrm flipV="1">
            <a:off x="2545048" y="4339301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3" name="Abrir llave 12"/>
          <p:cNvSpPr/>
          <p:nvPr/>
        </p:nvSpPr>
        <p:spPr>
          <a:xfrm>
            <a:off x="1078118" y="2564904"/>
            <a:ext cx="360040" cy="5982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Flecha derecha 13"/>
          <p:cNvSpPr/>
          <p:nvPr/>
        </p:nvSpPr>
        <p:spPr>
          <a:xfrm flipV="1">
            <a:off x="2086871" y="4719097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5" name="Flecha derecha 14"/>
          <p:cNvSpPr/>
          <p:nvPr/>
        </p:nvSpPr>
        <p:spPr>
          <a:xfrm flipV="1">
            <a:off x="1432102" y="5445870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7" name="Flecha derecha 16"/>
          <p:cNvSpPr/>
          <p:nvPr/>
        </p:nvSpPr>
        <p:spPr>
          <a:xfrm flipV="1">
            <a:off x="2425339" y="5079137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7434389" y="3399817"/>
            <a:ext cx="3382237" cy="3004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20" name="Redondear rectángulo de esquina diagonal 19"/>
          <p:cNvSpPr/>
          <p:nvPr/>
        </p:nvSpPr>
        <p:spPr>
          <a:xfrm>
            <a:off x="8127141" y="4956698"/>
            <a:ext cx="2149178" cy="103223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dirty="0" err="1">
                <a:solidFill>
                  <a:prstClr val="white"/>
                </a:solidFill>
                <a:latin typeface="Lucida Sans Unicode"/>
              </a:rPr>
              <a:t>Merkataritzako</a:t>
            </a:r>
            <a:r>
              <a:rPr lang="es-ES" sz="1400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sz="1400" dirty="0" err="1">
                <a:solidFill>
                  <a:prstClr val="white"/>
                </a:solidFill>
                <a:latin typeface="Lucida Sans Unicode"/>
              </a:rPr>
              <a:t>baltzuak</a:t>
            </a:r>
            <a:r>
              <a:rPr lang="es-ES" sz="1400" dirty="0">
                <a:solidFill>
                  <a:prstClr val="white"/>
                </a:solidFill>
                <a:latin typeface="Lucida Sans Unicode"/>
              </a:rPr>
              <a:t>: </a:t>
            </a:r>
          </a:p>
          <a:p>
            <a:pPr algn="ctr"/>
            <a:r>
              <a:rPr lang="es-ES" sz="1400" dirty="0">
                <a:solidFill>
                  <a:prstClr val="white"/>
                </a:solidFill>
                <a:latin typeface="Lucida Sans Unicode"/>
              </a:rPr>
              <a:t>-</a:t>
            </a:r>
            <a:r>
              <a:rPr lang="es-ES" sz="1400" dirty="0" err="1">
                <a:solidFill>
                  <a:prstClr val="white"/>
                </a:solidFill>
                <a:latin typeface="Lucida Sans Unicode"/>
              </a:rPr>
              <a:t>Baltzu</a:t>
            </a:r>
            <a:r>
              <a:rPr lang="es-ES" sz="1400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sz="1400" dirty="0" err="1">
                <a:solidFill>
                  <a:prstClr val="white"/>
                </a:solidFill>
                <a:latin typeface="Lucida Sans Unicode"/>
              </a:rPr>
              <a:t>anonimoa</a:t>
            </a:r>
            <a:endParaRPr lang="es-ES" sz="1400" dirty="0">
              <a:solidFill>
                <a:prstClr val="white"/>
              </a:solidFill>
              <a:latin typeface="Lucida Sans Unicode"/>
            </a:endParaRPr>
          </a:p>
          <a:p>
            <a:pPr algn="ctr"/>
            <a:r>
              <a:rPr lang="es-ES" sz="1400" dirty="0">
                <a:solidFill>
                  <a:prstClr val="white"/>
                </a:solidFill>
                <a:latin typeface="Lucida Sans Unicode"/>
              </a:rPr>
              <a:t>-</a:t>
            </a:r>
            <a:r>
              <a:rPr lang="es-ES" sz="1400" dirty="0" err="1">
                <a:solidFill>
                  <a:prstClr val="white"/>
                </a:solidFill>
                <a:latin typeface="Lucida Sans Unicode"/>
              </a:rPr>
              <a:t>Baltzu</a:t>
            </a:r>
            <a:r>
              <a:rPr lang="es-ES" sz="1400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sz="1400" dirty="0" err="1">
                <a:solidFill>
                  <a:prstClr val="white"/>
                </a:solidFill>
                <a:latin typeface="Lucida Sans Unicode"/>
              </a:rPr>
              <a:t>mugatua</a:t>
            </a:r>
            <a:endParaRPr lang="es-ES" sz="1400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21" name="Redondear rectángulo de esquina diagonal 20"/>
          <p:cNvSpPr/>
          <p:nvPr/>
        </p:nvSpPr>
        <p:spPr>
          <a:xfrm>
            <a:off x="8248440" y="4339301"/>
            <a:ext cx="1906581" cy="5040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kooperatiba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22" name="Redondear rectángulo de esquina diagonal 21"/>
          <p:cNvSpPr/>
          <p:nvPr/>
        </p:nvSpPr>
        <p:spPr>
          <a:xfrm>
            <a:off x="8310358" y="3651718"/>
            <a:ext cx="1615062" cy="5040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Elkartea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21684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063552" y="1340769"/>
            <a:ext cx="8147248" cy="461065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s-ES" dirty="0" smtClean="0"/>
          </a:p>
          <a:p>
            <a:pPr marL="109728" indent="0" algn="just">
              <a:buNone/>
            </a:pPr>
            <a:endParaRPr lang="es-ES" sz="1600" dirty="0"/>
          </a:p>
          <a:p>
            <a:pPr marL="109728" indent="0" algn="just">
              <a:buNone/>
            </a:pPr>
            <a:endParaRPr lang="es-ES" sz="1600" dirty="0"/>
          </a:p>
          <a:p>
            <a:pPr marL="109728" indent="0" algn="just">
              <a:buNone/>
            </a:pPr>
            <a:endParaRPr lang="es-ES" sz="1600" dirty="0"/>
          </a:p>
          <a:p>
            <a:pPr marL="109728" indent="0" algn="just">
              <a:buNone/>
            </a:pPr>
            <a:endParaRPr lang="es-ES" sz="1600" dirty="0"/>
          </a:p>
          <a:p>
            <a:pPr marL="109728" indent="0" algn="just">
              <a:buNone/>
            </a:pPr>
            <a:endParaRPr lang="es-ES" sz="1600" dirty="0"/>
          </a:p>
          <a:p>
            <a:pPr marL="109728" indent="0" algn="just">
              <a:buNone/>
            </a:pPr>
            <a:r>
              <a:rPr lang="es-ES" sz="1600" dirty="0"/>
              <a:t>  </a:t>
            </a:r>
            <a:r>
              <a:rPr lang="es-ES" sz="1600" dirty="0" err="1"/>
              <a:t>Kode</a:t>
            </a:r>
            <a:r>
              <a:rPr lang="es-ES" sz="1600" dirty="0"/>
              <a:t> </a:t>
            </a:r>
            <a:r>
              <a:rPr lang="es-ES" sz="1600" dirty="0" err="1"/>
              <a:t>Zibilan</a:t>
            </a:r>
            <a:r>
              <a:rPr lang="es-ES" sz="1600" dirty="0"/>
              <a:t> </a:t>
            </a:r>
            <a:r>
              <a:rPr lang="es-ES" sz="1600" dirty="0" err="1"/>
              <a:t>jasotzen</a:t>
            </a:r>
            <a:r>
              <a:rPr lang="es-ES" sz="1600" dirty="0"/>
              <a:t> da (1665 art. eta </a:t>
            </a:r>
            <a:r>
              <a:rPr lang="es-ES" sz="1600" dirty="0" err="1"/>
              <a:t>hurrengoak</a:t>
            </a:r>
            <a:r>
              <a:rPr lang="es-ES" sz="1600" dirty="0"/>
              <a:t>)</a:t>
            </a:r>
          </a:p>
          <a:p>
            <a:pPr marL="109728" indent="0" algn="just">
              <a:buNone/>
            </a:pPr>
            <a:r>
              <a:rPr lang="es-ES" sz="1600" dirty="0"/>
              <a:t>                            </a:t>
            </a:r>
            <a:r>
              <a:rPr lang="es-ES" sz="1600" dirty="0" err="1"/>
              <a:t>Aproposa</a:t>
            </a:r>
            <a:r>
              <a:rPr lang="es-ES" sz="1600" dirty="0"/>
              <a:t> </a:t>
            </a:r>
            <a:r>
              <a:rPr lang="es-ES" sz="1600" dirty="0" err="1"/>
              <a:t>jarduera</a:t>
            </a:r>
            <a:r>
              <a:rPr lang="es-ES" sz="1600" dirty="0"/>
              <a:t> </a:t>
            </a:r>
            <a:r>
              <a:rPr lang="es-ES" sz="1600" dirty="0" err="1"/>
              <a:t>profesionalak</a:t>
            </a:r>
            <a:r>
              <a:rPr lang="es-ES" sz="1600" dirty="0"/>
              <a:t> batera </a:t>
            </a:r>
            <a:r>
              <a:rPr lang="es-ES" sz="1600" dirty="0" err="1"/>
              <a:t>egikaritzeko</a:t>
            </a:r>
            <a:r>
              <a:rPr lang="es-ES" sz="1600" dirty="0"/>
              <a:t> </a:t>
            </a:r>
          </a:p>
          <a:p>
            <a:pPr marL="109728" indent="0" algn="just">
              <a:buNone/>
            </a:pPr>
            <a:r>
              <a:rPr lang="es-ES" sz="1600" dirty="0"/>
              <a:t>                            (</a:t>
            </a:r>
            <a:r>
              <a:rPr lang="es-ES" sz="1600" dirty="0" err="1"/>
              <a:t>medikuak</a:t>
            </a:r>
            <a:r>
              <a:rPr lang="es-ES" sz="1600" dirty="0"/>
              <a:t>, </a:t>
            </a:r>
            <a:r>
              <a:rPr lang="es-ES" sz="1600" dirty="0" err="1"/>
              <a:t>abokatuak</a:t>
            </a:r>
            <a:r>
              <a:rPr lang="es-ES" sz="1600" dirty="0"/>
              <a:t>, </a:t>
            </a:r>
            <a:r>
              <a:rPr lang="es-ES" sz="1600" dirty="0" err="1"/>
              <a:t>arkitektoak</a:t>
            </a:r>
            <a:r>
              <a:rPr lang="es-ES" sz="1600" dirty="0"/>
              <a:t>…)</a:t>
            </a:r>
          </a:p>
          <a:p>
            <a:pPr marL="109728" indent="0" algn="just">
              <a:buNone/>
            </a:pPr>
            <a:endParaRPr lang="es-ES" sz="1600" dirty="0"/>
          </a:p>
          <a:p>
            <a:pPr marL="109728" indent="0" algn="just">
              <a:buNone/>
            </a:pPr>
            <a:r>
              <a:rPr lang="es-ES" sz="1600" dirty="0"/>
              <a:t>                  </a:t>
            </a:r>
            <a:r>
              <a:rPr lang="es-ES" sz="1600" dirty="0" err="1"/>
              <a:t>Gaur</a:t>
            </a:r>
            <a:r>
              <a:rPr lang="es-ES" sz="1600" dirty="0"/>
              <a:t> </a:t>
            </a:r>
            <a:r>
              <a:rPr lang="es-ES" sz="1600" dirty="0" err="1"/>
              <a:t>egun</a:t>
            </a:r>
            <a:r>
              <a:rPr lang="es-ES" sz="1600" dirty="0"/>
              <a:t>: SOZIETATE PROFESIONALAK (LANBIDE SOZIETATEAK) </a:t>
            </a:r>
            <a:r>
              <a:rPr lang="es-ES" sz="1600" dirty="0" err="1"/>
              <a:t>ditugu</a:t>
            </a:r>
            <a:r>
              <a:rPr lang="es-ES" sz="1600" dirty="0"/>
              <a:t> [2/2007 </a:t>
            </a:r>
            <a:r>
              <a:rPr lang="es-ES" sz="1600" dirty="0" err="1"/>
              <a:t>Legea</a:t>
            </a:r>
            <a:r>
              <a:rPr lang="es-ES" sz="1600" dirty="0"/>
              <a:t>, </a:t>
            </a:r>
            <a:r>
              <a:rPr lang="es-ES" sz="1600" dirty="0" err="1"/>
              <a:t>martxoaren</a:t>
            </a:r>
            <a:r>
              <a:rPr lang="es-ES" sz="1600" dirty="0"/>
              <a:t> 15ekoa: </a:t>
            </a:r>
            <a:r>
              <a:rPr lang="es-ES" sz="1600" dirty="0" err="1"/>
              <a:t>jarduera</a:t>
            </a:r>
            <a:r>
              <a:rPr lang="es-ES" sz="1600" dirty="0"/>
              <a:t> </a:t>
            </a:r>
            <a:r>
              <a:rPr lang="es-ES" sz="1600" dirty="0" err="1"/>
              <a:t>profesionala</a:t>
            </a:r>
            <a:r>
              <a:rPr lang="es-ES" sz="1600" dirty="0"/>
              <a:t> batera </a:t>
            </a:r>
            <a:r>
              <a:rPr lang="es-ES" sz="1600" dirty="0" err="1"/>
              <a:t>egikaritzen</a:t>
            </a:r>
            <a:r>
              <a:rPr lang="es-ES" sz="1600" dirty="0"/>
              <a:t> da, </a:t>
            </a:r>
            <a:r>
              <a:rPr lang="es-ES" sz="1600" dirty="0" err="1"/>
              <a:t>baina</a:t>
            </a:r>
            <a:r>
              <a:rPr lang="es-ES" sz="1600" dirty="0"/>
              <a:t> </a:t>
            </a:r>
            <a:r>
              <a:rPr lang="es-ES" sz="1600" dirty="0" err="1">
                <a:solidFill>
                  <a:srgbClr val="FF0000"/>
                </a:solidFill>
              </a:rPr>
              <a:t>Merkataritza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 err="1">
                <a:solidFill>
                  <a:srgbClr val="FF0000"/>
                </a:solidFill>
              </a:rPr>
              <a:t>Erregistroan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 err="1"/>
              <a:t>inskribatu</a:t>
            </a:r>
            <a:r>
              <a:rPr lang="es-ES" sz="1600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 (8.1 art.),]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 err="1">
                <a:solidFill>
                  <a:srgbClr val="FF0000"/>
                </a:solidFill>
              </a:rPr>
              <a:t>edozein</a:t>
            </a:r>
            <a:r>
              <a:rPr lang="es-ES" sz="1600" dirty="0">
                <a:solidFill>
                  <a:srgbClr val="FF0000"/>
                </a:solidFill>
              </a:rPr>
              <a:t> forma </a:t>
            </a:r>
            <a:r>
              <a:rPr lang="es-ES" sz="1600" dirty="0" err="1">
                <a:solidFill>
                  <a:srgbClr val="FF0000"/>
                </a:solidFill>
              </a:rPr>
              <a:t>hartu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 err="1">
                <a:solidFill>
                  <a:srgbClr val="FF0000"/>
                </a:solidFill>
              </a:rPr>
              <a:t>dezaketen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 err="1">
                <a:solidFill>
                  <a:srgbClr val="FF0000"/>
                </a:solidFill>
              </a:rPr>
              <a:t>arren</a:t>
            </a:r>
            <a:r>
              <a:rPr lang="es-ES" sz="1600" dirty="0">
                <a:solidFill>
                  <a:srgbClr val="FF0000"/>
                </a:solidFill>
              </a:rPr>
              <a:t>: </a:t>
            </a:r>
            <a:r>
              <a:rPr lang="es-ES" sz="1600" dirty="0" err="1">
                <a:solidFill>
                  <a:srgbClr val="FF0000"/>
                </a:solidFill>
              </a:rPr>
              <a:t>zibila</a:t>
            </a:r>
            <a:r>
              <a:rPr lang="es-ES" sz="1600" dirty="0">
                <a:solidFill>
                  <a:srgbClr val="FF0000"/>
                </a:solidFill>
              </a:rPr>
              <a:t>, </a:t>
            </a:r>
            <a:r>
              <a:rPr lang="es-ES" sz="1600" dirty="0" err="1">
                <a:solidFill>
                  <a:srgbClr val="FF0000"/>
                </a:solidFill>
              </a:rPr>
              <a:t>merkataritzakoa</a:t>
            </a:r>
            <a:r>
              <a:rPr lang="es-ES" sz="1600" dirty="0"/>
              <a:t>].</a:t>
            </a:r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Merkataltasunaren</a:t>
            </a:r>
            <a:r>
              <a:rPr lang="es-ES" dirty="0" smtClean="0"/>
              <a:t> </a:t>
            </a:r>
            <a:r>
              <a:rPr lang="es-ES" dirty="0" err="1" smtClean="0"/>
              <a:t>irizpideak</a:t>
            </a:r>
            <a:endParaRPr lang="es-ES" dirty="0"/>
          </a:p>
        </p:txBody>
      </p:sp>
      <p:sp>
        <p:nvSpPr>
          <p:cNvPr id="7" name="Elipse 6"/>
          <p:cNvSpPr/>
          <p:nvPr/>
        </p:nvSpPr>
        <p:spPr>
          <a:xfrm>
            <a:off x="2567608" y="1628800"/>
            <a:ext cx="2736304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Sozietate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zibila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2135560" y="3356992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3791744" y="3789040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2783632" y="4581128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9932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</a:t>
            </a:r>
            <a:r>
              <a:rPr lang="es-ES" dirty="0" err="1" smtClean="0"/>
              <a:t>araudi</a:t>
            </a:r>
            <a:r>
              <a:rPr lang="es-ES" dirty="0" smtClean="0"/>
              <a:t> </a:t>
            </a:r>
            <a:r>
              <a:rPr lang="es-ES" dirty="0" err="1" smtClean="0"/>
              <a:t>zibila</a:t>
            </a:r>
            <a:endParaRPr lang="es-ES" dirty="0" smtClean="0"/>
          </a:p>
          <a:p>
            <a:pPr marL="109728" indent="0" algn="just">
              <a:buNone/>
            </a:pPr>
            <a:endParaRPr lang="es-ES" dirty="0"/>
          </a:p>
          <a:p>
            <a:pPr marL="109728" indent="0" algn="just">
              <a:buNone/>
            </a:pPr>
            <a:r>
              <a:rPr lang="es-ES" dirty="0" smtClean="0"/>
              <a:t>                               </a:t>
            </a:r>
            <a:r>
              <a:rPr lang="es-ES" dirty="0" err="1" smtClean="0"/>
              <a:t>merkataritzako</a:t>
            </a:r>
            <a:r>
              <a:rPr lang="es-ES" dirty="0" smtClean="0"/>
              <a:t> </a:t>
            </a:r>
            <a:r>
              <a:rPr lang="es-ES" dirty="0" err="1" smtClean="0"/>
              <a:t>araudia</a:t>
            </a:r>
            <a:r>
              <a:rPr lang="es-ES" dirty="0" smtClean="0"/>
              <a:t>: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</a:t>
            </a:r>
            <a:r>
              <a:rPr lang="es-ES" dirty="0" smtClean="0"/>
              <a:t>(</a:t>
            </a:r>
            <a:r>
              <a:rPr lang="es-ES" dirty="0" err="1" smtClean="0"/>
              <a:t>erregistro</a:t>
            </a:r>
            <a:r>
              <a:rPr lang="es-ES" dirty="0" smtClean="0"/>
              <a:t> </a:t>
            </a:r>
            <a:r>
              <a:rPr lang="es-ES" dirty="0" err="1" smtClean="0"/>
              <a:t>betebeharrak</a:t>
            </a:r>
            <a:r>
              <a:rPr lang="es-ES" dirty="0" smtClean="0"/>
              <a:t>,          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</a:t>
            </a:r>
            <a:r>
              <a:rPr lang="es-ES" dirty="0" err="1" smtClean="0"/>
              <a:t>kontabilitate</a:t>
            </a:r>
            <a:r>
              <a:rPr lang="es-ES" dirty="0" smtClean="0"/>
              <a:t> </a:t>
            </a:r>
            <a:r>
              <a:rPr lang="es-ES" dirty="0" err="1" smtClean="0"/>
              <a:t>betebeharrak</a:t>
            </a:r>
            <a:r>
              <a:rPr lang="es-ES" dirty="0" smtClean="0"/>
              <a:t>,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</a:t>
            </a:r>
            <a:r>
              <a:rPr lang="es-ES" dirty="0" err="1" smtClean="0"/>
              <a:t>kaudimengabezian</a:t>
            </a:r>
            <a:r>
              <a:rPr lang="es-ES" dirty="0" smtClean="0"/>
              <a:t> </a:t>
            </a:r>
            <a:r>
              <a:rPr lang="es-ES" dirty="0" err="1" smtClean="0"/>
              <a:t>araudi</a:t>
            </a:r>
            <a:r>
              <a:rPr lang="es-ES" dirty="0" smtClean="0"/>
              <a:t>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</a:t>
            </a:r>
            <a:r>
              <a:rPr lang="es-ES" dirty="0" err="1" smtClean="0"/>
              <a:t>berezia</a:t>
            </a:r>
            <a:r>
              <a:rPr lang="es-ES" dirty="0" smtClean="0"/>
              <a:t>…)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1451484" y="1554656"/>
            <a:ext cx="24482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Sozietate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zibila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Redondear rectángulo de esquina del mismo lado 4"/>
          <p:cNvSpPr/>
          <p:nvPr/>
        </p:nvSpPr>
        <p:spPr>
          <a:xfrm>
            <a:off x="966922" y="2736198"/>
            <a:ext cx="3096344" cy="100811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Merkataritzako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sozietatea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12666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es-ES" dirty="0" err="1" smtClean="0"/>
              <a:t>Irizpideak</a:t>
            </a:r>
            <a:r>
              <a:rPr lang="es-ES" dirty="0" smtClean="0"/>
              <a:t>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zibilak</a:t>
            </a:r>
            <a:r>
              <a:rPr lang="es-ES" dirty="0" smtClean="0"/>
              <a:t> eta </a:t>
            </a:r>
            <a:r>
              <a:rPr lang="es-ES" dirty="0" err="1" smtClean="0"/>
              <a:t>merkataritzakoak</a:t>
            </a:r>
            <a:r>
              <a:rPr lang="es-ES" dirty="0" smtClean="0"/>
              <a:t> </a:t>
            </a:r>
            <a:r>
              <a:rPr lang="es-ES" dirty="0" err="1" smtClean="0"/>
              <a:t>ezberdintzeko</a:t>
            </a:r>
            <a:r>
              <a:rPr lang="es-ES" dirty="0" smtClean="0"/>
              <a:t>: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-</a:t>
            </a:r>
            <a:r>
              <a:rPr lang="es-ES" dirty="0" err="1" smtClean="0"/>
              <a:t>zibilak</a:t>
            </a:r>
            <a:r>
              <a:rPr lang="es-ES" dirty="0" smtClean="0"/>
              <a:t>: </a:t>
            </a:r>
            <a:r>
              <a:rPr lang="es-ES" dirty="0" err="1" smtClean="0"/>
              <a:t>ez</a:t>
            </a:r>
            <a:r>
              <a:rPr lang="es-ES" dirty="0" smtClean="0"/>
              <a:t> du </a:t>
            </a:r>
            <a:r>
              <a:rPr lang="es-ES" dirty="0" err="1" smtClean="0"/>
              <a:t>irabazi-asmorik</a:t>
            </a:r>
            <a:r>
              <a:rPr lang="es-ES" dirty="0" smtClean="0"/>
              <a:t>.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-</a:t>
            </a:r>
            <a:r>
              <a:rPr lang="es-ES" dirty="0" err="1" smtClean="0"/>
              <a:t>merkataritzakoak</a:t>
            </a:r>
            <a:r>
              <a:rPr lang="es-ES" dirty="0" smtClean="0"/>
              <a:t>: </a:t>
            </a:r>
            <a:r>
              <a:rPr lang="es-ES" dirty="0" err="1" smtClean="0"/>
              <a:t>bai</a:t>
            </a:r>
            <a:r>
              <a:rPr lang="es-ES" dirty="0" smtClean="0"/>
              <a:t>, </a:t>
            </a:r>
            <a:r>
              <a:rPr lang="es-ES" dirty="0" err="1" smtClean="0"/>
              <a:t>badu</a:t>
            </a:r>
            <a:r>
              <a:rPr lang="es-ES" dirty="0" smtClean="0"/>
              <a:t>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</a:t>
            </a:r>
            <a:r>
              <a:rPr lang="es-ES" dirty="0" err="1" smtClean="0"/>
              <a:t>irabazi-asmoa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</a:t>
            </a:r>
            <a:r>
              <a:rPr lang="es-ES" dirty="0" smtClean="0">
                <a:solidFill>
                  <a:srgbClr val="FF0000"/>
                </a:solidFill>
              </a:rPr>
              <a:t>Ez du </a:t>
            </a:r>
            <a:r>
              <a:rPr lang="es-ES" dirty="0" err="1" smtClean="0">
                <a:solidFill>
                  <a:srgbClr val="FF0000"/>
                </a:solidFill>
              </a:rPr>
              <a:t>balio</a:t>
            </a:r>
            <a:r>
              <a:rPr lang="es-ES" dirty="0" smtClean="0"/>
              <a:t>: </a:t>
            </a:r>
            <a:r>
              <a:rPr lang="es-ES" dirty="0" err="1" smtClean="0"/>
              <a:t>sozietate</a:t>
            </a:r>
            <a:r>
              <a:rPr lang="es-ES" dirty="0" smtClean="0"/>
              <a:t> </a:t>
            </a:r>
            <a:r>
              <a:rPr lang="es-ES" dirty="0" err="1" smtClean="0"/>
              <a:t>zibilaren</a:t>
            </a:r>
            <a:r>
              <a:rPr lang="es-ES" dirty="0" smtClean="0"/>
              <a:t> </a:t>
            </a:r>
            <a:r>
              <a:rPr lang="es-ES" dirty="0" err="1" smtClean="0"/>
              <a:t>definizioan</a:t>
            </a:r>
            <a:r>
              <a:rPr lang="es-ES" dirty="0" smtClean="0"/>
              <a:t> </a:t>
            </a:r>
            <a:r>
              <a:rPr lang="es-ES" dirty="0" err="1" smtClean="0"/>
              <a:t>irabazi-asmoa</a:t>
            </a:r>
            <a:r>
              <a:rPr lang="es-ES" dirty="0" smtClean="0"/>
              <a:t> </a:t>
            </a:r>
            <a:r>
              <a:rPr lang="es-ES" dirty="0" err="1" smtClean="0"/>
              <a:t>jasotzen</a:t>
            </a:r>
            <a:r>
              <a:rPr lang="es-ES" dirty="0" smtClean="0"/>
              <a:t> </a:t>
            </a:r>
            <a:r>
              <a:rPr lang="es-ES" dirty="0" err="1" smtClean="0"/>
              <a:t>baita</a:t>
            </a:r>
            <a:r>
              <a:rPr lang="es-ES" dirty="0" smtClean="0"/>
              <a:t> (KZ 1665 art.).</a:t>
            </a:r>
          </a:p>
          <a:p>
            <a:pPr marL="109728" indent="0" algn="just">
              <a:buNone/>
            </a:pPr>
            <a:endParaRPr lang="es-ES" dirty="0"/>
          </a:p>
          <a:p>
            <a:pPr marL="109728" indent="0" algn="just">
              <a:buNone/>
            </a:pPr>
            <a:r>
              <a:rPr lang="es-ES" dirty="0" smtClean="0"/>
              <a:t>                      -</a:t>
            </a:r>
            <a:r>
              <a:rPr lang="es-ES" dirty="0" err="1" smtClean="0"/>
              <a:t>zibilak</a:t>
            </a:r>
            <a:r>
              <a:rPr lang="es-ES" dirty="0" smtClean="0"/>
              <a:t>: </a:t>
            </a:r>
            <a:r>
              <a:rPr lang="es-ES" dirty="0" err="1" smtClean="0"/>
              <a:t>ez</a:t>
            </a:r>
            <a:r>
              <a:rPr lang="es-ES" dirty="0" smtClean="0"/>
              <a:t> du </a:t>
            </a:r>
            <a:r>
              <a:rPr lang="es-ES" dirty="0" err="1" smtClean="0"/>
              <a:t>nortasun</a:t>
            </a:r>
            <a:r>
              <a:rPr lang="es-ES" dirty="0" smtClean="0"/>
              <a:t>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</a:t>
            </a:r>
            <a:r>
              <a:rPr lang="es-ES" dirty="0" err="1" smtClean="0"/>
              <a:t>juridikorik</a:t>
            </a:r>
            <a:r>
              <a:rPr lang="es-ES" dirty="0" smtClean="0"/>
              <a:t>.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-</a:t>
            </a:r>
            <a:r>
              <a:rPr lang="es-ES" dirty="0" err="1" smtClean="0"/>
              <a:t>merkataritzakoak</a:t>
            </a:r>
            <a:r>
              <a:rPr lang="es-ES" dirty="0" smtClean="0"/>
              <a:t>: </a:t>
            </a:r>
            <a:r>
              <a:rPr lang="es-ES" dirty="0" err="1" smtClean="0"/>
              <a:t>bai</a:t>
            </a:r>
            <a:r>
              <a:rPr lang="es-ES" dirty="0" smtClean="0"/>
              <a:t>, </a:t>
            </a:r>
            <a:r>
              <a:rPr lang="es-ES" dirty="0" err="1" smtClean="0"/>
              <a:t>badu</a:t>
            </a:r>
            <a:r>
              <a:rPr lang="es-ES" dirty="0" smtClean="0"/>
              <a:t>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</a:t>
            </a:r>
            <a:r>
              <a:rPr lang="es-ES" dirty="0" err="1" smtClean="0"/>
              <a:t>nortasun</a:t>
            </a:r>
            <a:r>
              <a:rPr lang="es-ES" dirty="0" smtClean="0"/>
              <a:t> </a:t>
            </a:r>
            <a:r>
              <a:rPr lang="es-ES" dirty="0" err="1" smtClean="0"/>
              <a:t>juridikoa</a:t>
            </a:r>
            <a:r>
              <a:rPr lang="es-ES" dirty="0" smtClean="0"/>
              <a:t>.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</a:t>
            </a:r>
            <a:r>
              <a:rPr lang="es-ES" dirty="0" smtClean="0">
                <a:solidFill>
                  <a:srgbClr val="FF0000"/>
                </a:solidFill>
              </a:rPr>
              <a:t>Ez du </a:t>
            </a:r>
            <a:r>
              <a:rPr lang="es-ES" dirty="0" err="1" smtClean="0">
                <a:solidFill>
                  <a:srgbClr val="FF0000"/>
                </a:solidFill>
              </a:rPr>
              <a:t>balio</a:t>
            </a:r>
            <a:r>
              <a:rPr lang="es-ES" dirty="0" smtClean="0"/>
              <a:t>: </a:t>
            </a:r>
            <a:r>
              <a:rPr lang="es-ES" dirty="0" err="1" smtClean="0"/>
              <a:t>biak</a:t>
            </a:r>
            <a:r>
              <a:rPr lang="es-ES" dirty="0" smtClean="0"/>
              <a:t> </a:t>
            </a:r>
            <a:r>
              <a:rPr lang="es-ES" dirty="0" err="1" smtClean="0"/>
              <a:t>dute</a:t>
            </a:r>
            <a:r>
              <a:rPr lang="es-ES" dirty="0" smtClean="0"/>
              <a:t> </a:t>
            </a:r>
            <a:r>
              <a:rPr lang="es-ES" dirty="0" err="1" smtClean="0"/>
              <a:t>nortasun</a:t>
            </a:r>
            <a:r>
              <a:rPr lang="es-ES" dirty="0" smtClean="0"/>
              <a:t> </a:t>
            </a:r>
            <a:r>
              <a:rPr lang="es-ES" dirty="0" err="1" smtClean="0"/>
              <a:t>juridikoa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986354" y="1889339"/>
            <a:ext cx="165618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Irabazi-asmoa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842337" y="3023402"/>
            <a:ext cx="629879" cy="154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986354" y="3836804"/>
            <a:ext cx="1807338" cy="1087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Nortasun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juridikoa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Flecha derecha 6"/>
          <p:cNvSpPr/>
          <p:nvPr/>
        </p:nvSpPr>
        <p:spPr>
          <a:xfrm>
            <a:off x="795219" y="5445225"/>
            <a:ext cx="629879" cy="154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8623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981200" y="1526059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-</a:t>
            </a:r>
            <a:r>
              <a:rPr lang="es-ES" dirty="0" err="1" smtClean="0"/>
              <a:t>zibilak</a:t>
            </a:r>
            <a:r>
              <a:rPr lang="es-ES" dirty="0" smtClean="0"/>
              <a:t>: </a:t>
            </a:r>
            <a:r>
              <a:rPr lang="es-ES" dirty="0" err="1" smtClean="0"/>
              <a:t>jarduera</a:t>
            </a:r>
            <a:r>
              <a:rPr lang="es-ES" dirty="0" smtClean="0"/>
              <a:t> </a:t>
            </a:r>
            <a:r>
              <a:rPr lang="es-ES" dirty="0" err="1" smtClean="0"/>
              <a:t>zibilak</a:t>
            </a:r>
            <a:r>
              <a:rPr lang="es-ES" dirty="0" smtClean="0"/>
              <a:t> (</a:t>
            </a:r>
            <a:r>
              <a:rPr lang="es-ES" dirty="0" err="1" smtClean="0"/>
              <a:t>artisau</a:t>
            </a:r>
            <a:r>
              <a:rPr lang="es-ES" dirty="0" smtClean="0"/>
              <a:t>-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</a:t>
            </a:r>
            <a:r>
              <a:rPr lang="es-ES" dirty="0" err="1" smtClean="0"/>
              <a:t>jarduera</a:t>
            </a:r>
            <a:r>
              <a:rPr lang="es-ES" dirty="0" smtClean="0"/>
              <a:t>, </a:t>
            </a:r>
            <a:r>
              <a:rPr lang="es-ES" dirty="0" err="1" smtClean="0"/>
              <a:t>hizkuntzen</a:t>
            </a:r>
            <a:r>
              <a:rPr lang="es-ES" dirty="0" smtClean="0"/>
              <a:t>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</a:t>
            </a:r>
            <a:r>
              <a:rPr lang="es-ES" dirty="0" err="1" smtClean="0"/>
              <a:t>irakaskuntza</a:t>
            </a:r>
            <a:r>
              <a:rPr lang="es-ES" dirty="0" smtClean="0"/>
              <a:t>…)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-</a:t>
            </a:r>
            <a:r>
              <a:rPr lang="es-ES" dirty="0" err="1" smtClean="0"/>
              <a:t>merkataritzakoak</a:t>
            </a:r>
            <a:r>
              <a:rPr lang="es-ES" dirty="0" smtClean="0"/>
              <a:t>: </a:t>
            </a:r>
            <a:r>
              <a:rPr lang="es-ES" dirty="0" err="1" smtClean="0"/>
              <a:t>enpresa</a:t>
            </a:r>
            <a:r>
              <a:rPr lang="es-ES" dirty="0" smtClean="0"/>
              <a:t>-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</a:t>
            </a:r>
            <a:r>
              <a:rPr lang="es-ES" dirty="0" err="1" smtClean="0"/>
              <a:t>jarduerak</a:t>
            </a:r>
            <a:r>
              <a:rPr lang="es-ES" dirty="0" smtClean="0"/>
              <a:t> (</a:t>
            </a:r>
            <a:r>
              <a:rPr lang="es-ES" dirty="0" err="1" smtClean="0"/>
              <a:t>ekoizpena</a:t>
            </a:r>
            <a:r>
              <a:rPr lang="es-ES" dirty="0" smtClean="0"/>
              <a:t>,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</a:t>
            </a:r>
            <a:r>
              <a:rPr lang="es-ES" dirty="0" err="1" smtClean="0"/>
              <a:t>fabrikazioa</a:t>
            </a:r>
            <a:r>
              <a:rPr lang="es-ES" dirty="0" smtClean="0"/>
              <a:t>, </a:t>
            </a:r>
            <a:r>
              <a:rPr lang="es-ES" dirty="0" err="1" smtClean="0"/>
              <a:t>merkaturatzea</a:t>
            </a:r>
            <a:r>
              <a:rPr lang="es-ES" dirty="0" smtClean="0"/>
              <a:t>…)</a:t>
            </a:r>
          </a:p>
          <a:p>
            <a:pPr marL="109728" indent="0" algn="just">
              <a:buNone/>
            </a:pPr>
            <a:r>
              <a:rPr lang="es-ES" dirty="0" smtClean="0"/>
              <a:t>        </a:t>
            </a:r>
            <a:r>
              <a:rPr lang="es-ES" dirty="0" err="1" smtClean="0">
                <a:solidFill>
                  <a:srgbClr val="FF0000"/>
                </a:solidFill>
              </a:rPr>
              <a:t>Balio</a:t>
            </a:r>
            <a:r>
              <a:rPr lang="es-ES" dirty="0" smtClean="0">
                <a:solidFill>
                  <a:srgbClr val="FF0000"/>
                </a:solidFill>
              </a:rPr>
              <a:t> du</a:t>
            </a:r>
            <a:r>
              <a:rPr lang="es-ES" dirty="0" smtClean="0"/>
              <a:t>: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pertsonalisten</a:t>
            </a:r>
            <a:r>
              <a:rPr lang="es-ES" dirty="0" smtClean="0"/>
              <a:t> </a:t>
            </a:r>
            <a:r>
              <a:rPr lang="es-ES" dirty="0" err="1" smtClean="0"/>
              <a:t>aurrean</a:t>
            </a:r>
            <a:r>
              <a:rPr lang="es-ES" dirty="0" smtClean="0"/>
              <a:t> </a:t>
            </a:r>
            <a:r>
              <a:rPr lang="es-ES" dirty="0" err="1" smtClean="0"/>
              <a:t>gaude</a:t>
            </a:r>
            <a:r>
              <a:rPr lang="es-ES" dirty="0" smtClean="0"/>
              <a:t>.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</a:t>
            </a:r>
          </a:p>
          <a:p>
            <a:pPr marL="109728" indent="0" algn="just">
              <a:buNone/>
            </a:pP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kapitalista</a:t>
            </a:r>
            <a:r>
              <a:rPr lang="es-ES" dirty="0" smtClean="0"/>
              <a:t> baten </a:t>
            </a:r>
            <a:r>
              <a:rPr lang="es-ES" dirty="0" err="1" smtClean="0"/>
              <a:t>aurrean</a:t>
            </a:r>
            <a:r>
              <a:rPr lang="es-ES" dirty="0" smtClean="0"/>
              <a:t> </a:t>
            </a:r>
            <a:r>
              <a:rPr lang="es-ES" dirty="0" err="1" smtClean="0"/>
              <a:t>egonez</a:t>
            </a:r>
            <a:r>
              <a:rPr lang="es-ES" dirty="0" smtClean="0"/>
              <a:t> </a:t>
            </a:r>
            <a:r>
              <a:rPr lang="es-ES" dirty="0" err="1" smtClean="0"/>
              <a:t>gero</a:t>
            </a:r>
            <a:r>
              <a:rPr lang="es-ES" dirty="0" smtClean="0"/>
              <a:t>: </a:t>
            </a:r>
            <a:r>
              <a:rPr lang="es-ES" dirty="0" err="1" smtClean="0"/>
              <a:t>irizpidea</a:t>
            </a:r>
            <a:r>
              <a:rPr lang="es-ES" dirty="0" smtClean="0"/>
              <a:t>                              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-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anonimoa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-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mugatua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-</a:t>
            </a:r>
            <a:r>
              <a:rPr lang="es-ES" dirty="0" err="1" smtClean="0"/>
              <a:t>Akziokako</a:t>
            </a:r>
            <a:r>
              <a:rPr lang="es-ES" dirty="0" smtClean="0"/>
              <a:t>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Komanditarioa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2004330" y="1583982"/>
            <a:ext cx="1916507" cy="17010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Objektu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soziala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2279576" y="371703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120636" y="4956830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Hartutako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FORMA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7104112" y="5013176"/>
            <a:ext cx="29523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Merkataritzako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da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8" name="Abrir llave 7"/>
          <p:cNvSpPr/>
          <p:nvPr/>
        </p:nvSpPr>
        <p:spPr>
          <a:xfrm>
            <a:off x="2567608" y="5301209"/>
            <a:ext cx="288032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Abrir llave 8"/>
          <p:cNvSpPr/>
          <p:nvPr/>
        </p:nvSpPr>
        <p:spPr>
          <a:xfrm>
            <a:off x="4079776" y="4869161"/>
            <a:ext cx="72008" cy="11108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3150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s-ES" dirty="0" err="1" smtClean="0"/>
              <a:t>Kapital</a:t>
            </a:r>
            <a:r>
              <a:rPr lang="es-ES" dirty="0" smtClean="0"/>
              <a:t> </a:t>
            </a:r>
            <a:r>
              <a:rPr lang="es-ES" dirty="0" err="1" smtClean="0"/>
              <a:t>Baltzuen</a:t>
            </a:r>
            <a:r>
              <a:rPr lang="es-ES" dirty="0" smtClean="0"/>
              <a:t> </a:t>
            </a:r>
            <a:r>
              <a:rPr lang="es-ES" dirty="0" err="1" smtClean="0"/>
              <a:t>Legea</a:t>
            </a:r>
            <a:r>
              <a:rPr lang="es-ES" dirty="0" smtClean="0"/>
              <a:t>:</a:t>
            </a:r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r>
              <a:rPr lang="es-ES" dirty="0" smtClean="0">
                <a:solidFill>
                  <a:srgbClr val="FF0000"/>
                </a:solidFill>
              </a:rPr>
              <a:t>2. </a:t>
            </a:r>
            <a:r>
              <a:rPr lang="es-ES" dirty="0" err="1" smtClean="0">
                <a:solidFill>
                  <a:srgbClr val="FF0000"/>
                </a:solidFill>
              </a:rPr>
              <a:t>artikuluak</a:t>
            </a:r>
            <a:r>
              <a:rPr lang="es-ES" dirty="0" smtClean="0"/>
              <a:t>: «</a:t>
            </a:r>
            <a:r>
              <a:rPr lang="es-ES" dirty="0" err="1" smtClean="0"/>
              <a:t>kapital-sozietateek</a:t>
            </a:r>
            <a:r>
              <a:rPr lang="es-ES" dirty="0" smtClean="0"/>
              <a:t>, </a:t>
            </a:r>
            <a:r>
              <a:rPr lang="es-ES" dirty="0" err="1" smtClean="0"/>
              <a:t>edozein</a:t>
            </a:r>
            <a:r>
              <a:rPr lang="es-ES" dirty="0" smtClean="0"/>
              <a:t> ere dela </a:t>
            </a:r>
            <a:r>
              <a:rPr lang="es-ES" dirty="0" err="1" smtClean="0"/>
              <a:t>haien</a:t>
            </a:r>
            <a:r>
              <a:rPr lang="es-ES" dirty="0" smtClean="0"/>
              <a:t> </a:t>
            </a:r>
            <a:r>
              <a:rPr lang="es-ES" dirty="0" err="1" smtClean="0"/>
              <a:t>objektua</a:t>
            </a:r>
            <a:r>
              <a:rPr lang="es-ES" dirty="0" smtClean="0"/>
              <a:t>, </a:t>
            </a:r>
            <a:r>
              <a:rPr lang="es-ES" dirty="0" err="1" smtClean="0"/>
              <a:t>merkataritza-izaera</a:t>
            </a:r>
            <a:r>
              <a:rPr lang="es-ES" dirty="0" smtClean="0"/>
              <a:t> </a:t>
            </a:r>
            <a:r>
              <a:rPr lang="es-ES" dirty="0" err="1" smtClean="0"/>
              <a:t>izango</a:t>
            </a:r>
            <a:r>
              <a:rPr lang="es-ES" dirty="0" smtClean="0"/>
              <a:t> </a:t>
            </a:r>
            <a:r>
              <a:rPr lang="es-ES" dirty="0" err="1" smtClean="0"/>
              <a:t>dute</a:t>
            </a:r>
            <a:r>
              <a:rPr lang="es-ES" dirty="0" smtClean="0"/>
              <a:t>».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111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09728" indent="0" algn="ctr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dirty="0" smtClean="0">
                <a:solidFill>
                  <a:srgbClr val="0070C0"/>
                </a:solidFill>
              </a:rPr>
              <a:t>       </a:t>
            </a:r>
            <a:endParaRPr lang="es-ES" dirty="0"/>
          </a:p>
          <a:p>
            <a:pPr marL="109728" indent="0" algn="just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endParaRPr lang="es-ES" dirty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endParaRPr lang="es-ES" dirty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sz="3300" dirty="0"/>
          </a:p>
          <a:p>
            <a:pPr marL="109728" indent="0" algn="ctr">
              <a:buNone/>
            </a:pPr>
            <a:r>
              <a:rPr lang="es-ES" sz="3300" dirty="0" err="1"/>
              <a:t>Merkataritzako</a:t>
            </a:r>
            <a:r>
              <a:rPr lang="es-ES" sz="3300" dirty="0"/>
              <a:t> </a:t>
            </a:r>
            <a:r>
              <a:rPr lang="es-ES" sz="3300" dirty="0" err="1">
                <a:solidFill>
                  <a:srgbClr val="FF0000"/>
                </a:solidFill>
              </a:rPr>
              <a:t>baltzu</a:t>
            </a:r>
            <a:r>
              <a:rPr lang="es-ES" sz="3300" dirty="0">
                <a:solidFill>
                  <a:srgbClr val="FF0000"/>
                </a:solidFill>
              </a:rPr>
              <a:t> tipo </a:t>
            </a:r>
            <a:r>
              <a:rPr lang="es-ES" sz="3300" dirty="0" err="1">
                <a:solidFill>
                  <a:srgbClr val="FF0000"/>
                </a:solidFill>
              </a:rPr>
              <a:t>orokorra</a:t>
            </a:r>
            <a:r>
              <a:rPr lang="es-ES" sz="3300" dirty="0"/>
              <a:t>: </a:t>
            </a:r>
            <a:r>
              <a:rPr lang="es-ES" sz="3300" dirty="0" err="1">
                <a:solidFill>
                  <a:srgbClr val="0070C0"/>
                </a:solidFill>
              </a:rPr>
              <a:t>Baltzu</a:t>
            </a:r>
            <a:r>
              <a:rPr lang="es-ES" sz="3300" dirty="0">
                <a:solidFill>
                  <a:srgbClr val="0070C0"/>
                </a:solidFill>
              </a:rPr>
              <a:t> </a:t>
            </a:r>
            <a:r>
              <a:rPr lang="es-ES" sz="3300" dirty="0" err="1">
                <a:solidFill>
                  <a:srgbClr val="0070C0"/>
                </a:solidFill>
              </a:rPr>
              <a:t>Kolektiboa</a:t>
            </a:r>
            <a:r>
              <a:rPr lang="es-ES" sz="3300" dirty="0">
                <a:solidFill>
                  <a:srgbClr val="0070C0"/>
                </a:solidFill>
              </a:rPr>
              <a:t> </a:t>
            </a:r>
            <a:r>
              <a:rPr lang="es-ES" sz="3300" dirty="0"/>
              <a:t>(</a:t>
            </a:r>
            <a:r>
              <a:rPr lang="es-ES" sz="3300" dirty="0" err="1"/>
              <a:t>hau</a:t>
            </a:r>
            <a:r>
              <a:rPr lang="es-ES" sz="3300" dirty="0"/>
              <a:t> da, figura </a:t>
            </a:r>
            <a:r>
              <a:rPr lang="es-ES" sz="3300" dirty="0" err="1"/>
              <a:t>hau</a:t>
            </a:r>
            <a:r>
              <a:rPr lang="es-ES" sz="3300" dirty="0"/>
              <a:t> </a:t>
            </a:r>
            <a:r>
              <a:rPr lang="es-ES" sz="3300" dirty="0" err="1"/>
              <a:t>aplikatuko</a:t>
            </a:r>
            <a:r>
              <a:rPr lang="es-ES" sz="3300" dirty="0"/>
              <a:t> da </a:t>
            </a:r>
            <a:r>
              <a:rPr lang="es-ES" sz="3300" dirty="0" err="1"/>
              <a:t>baltzu</a:t>
            </a:r>
            <a:r>
              <a:rPr lang="es-ES" sz="3300" dirty="0"/>
              <a:t> </a:t>
            </a:r>
            <a:r>
              <a:rPr lang="es-ES" sz="3300" dirty="0" err="1"/>
              <a:t>atipikoentzat</a:t>
            </a:r>
            <a:r>
              <a:rPr lang="es-ES" sz="3300" dirty="0"/>
              <a:t>: </a:t>
            </a:r>
            <a:r>
              <a:rPr lang="es-ES" sz="3300" dirty="0" err="1"/>
              <a:t>merkataritza</a:t>
            </a:r>
            <a:r>
              <a:rPr lang="es-ES" sz="3300" dirty="0"/>
              <a:t> </a:t>
            </a:r>
            <a:r>
              <a:rPr lang="es-ES" sz="3300" dirty="0" err="1"/>
              <a:t>erregistroan</a:t>
            </a:r>
            <a:r>
              <a:rPr lang="es-ES" sz="3300" dirty="0"/>
              <a:t> </a:t>
            </a:r>
            <a:r>
              <a:rPr lang="es-ES" sz="3300" dirty="0" err="1"/>
              <a:t>ez</a:t>
            </a:r>
            <a:r>
              <a:rPr lang="es-ES" sz="3300" dirty="0"/>
              <a:t> </a:t>
            </a:r>
            <a:r>
              <a:rPr lang="es-ES" sz="3300" dirty="0" err="1"/>
              <a:t>daudenak</a:t>
            </a:r>
            <a:r>
              <a:rPr lang="es-ES" sz="3300" dirty="0"/>
              <a:t>).</a:t>
            </a:r>
            <a:endParaRPr lang="es-ES" sz="33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Merkataritzako</a:t>
            </a:r>
            <a:r>
              <a:rPr lang="es-ES" dirty="0" smtClean="0"/>
              <a:t> </a:t>
            </a:r>
            <a:r>
              <a:rPr lang="es-ES" dirty="0" err="1" smtClean="0"/>
              <a:t>baltzuen</a:t>
            </a:r>
            <a:r>
              <a:rPr lang="es-ES" dirty="0" smtClean="0"/>
              <a:t> forma </a:t>
            </a:r>
            <a:r>
              <a:rPr lang="es-ES" dirty="0" err="1" smtClean="0"/>
              <a:t>ezberdinak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2351584" y="1700808"/>
            <a:ext cx="2210544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kolektiboa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5653011" y="1556540"/>
            <a:ext cx="3948367" cy="1242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komanditario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sinplea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2351585" y="3158836"/>
            <a:ext cx="2857903" cy="990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anonimoa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Redondear rectángulo de esquina diagonal 6"/>
          <p:cNvSpPr/>
          <p:nvPr/>
        </p:nvSpPr>
        <p:spPr>
          <a:xfrm>
            <a:off x="5477895" y="3248297"/>
            <a:ext cx="4464496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Erantzukizun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mugatuko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(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mugatua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)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8" name="Redondear rectángulo de esquina diagonal 7"/>
          <p:cNvSpPr/>
          <p:nvPr/>
        </p:nvSpPr>
        <p:spPr>
          <a:xfrm>
            <a:off x="3071664" y="4283117"/>
            <a:ext cx="3672408" cy="8134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Akziokako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Komanditarioa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503849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592</Words>
  <Application>Microsoft Office PowerPoint</Application>
  <PresentationFormat>Panorámica</PresentationFormat>
  <Paragraphs>167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Concurrencia</vt:lpstr>
      <vt:lpstr>2. Gaia: Merkataritzako Baltzuak</vt:lpstr>
      <vt:lpstr>Sailkapena: egitura</vt:lpstr>
      <vt:lpstr>Presentación de PowerPoint</vt:lpstr>
      <vt:lpstr>Merkataltasunaren irizpideak</vt:lpstr>
      <vt:lpstr>Presentación de PowerPoint</vt:lpstr>
      <vt:lpstr>Presentación de PowerPoint</vt:lpstr>
      <vt:lpstr>Presentación de PowerPoint</vt:lpstr>
      <vt:lpstr>Presentación de PowerPoint</vt:lpstr>
      <vt:lpstr>Merkataritzako baltzuen forma ezberdinak</vt:lpstr>
      <vt:lpstr>Partaidetza Kontuak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Gaia: Merkataritzako Baltzuak</dc:title>
  <dc:creator>NEREA IRACULIS</dc:creator>
  <cp:lastModifiedBy>NEREA IRACULIS</cp:lastModifiedBy>
  <cp:revision>11</cp:revision>
  <dcterms:created xsi:type="dcterms:W3CDTF">2019-02-13T16:41:36Z</dcterms:created>
  <dcterms:modified xsi:type="dcterms:W3CDTF">2019-02-13T19:02:36Z</dcterms:modified>
</cp:coreProperties>
</file>