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AC9765-C577-4554-B3C8-ACF5DF569A0A}" type="datetimeFigureOut">
              <a:rPr lang="es-ES" smtClean="0"/>
              <a:pPr/>
              <a:t>30/04/2017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828EFC-006D-4042-A802-124E176049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23.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Administrazio-organoa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0070C0"/>
                </a:solidFill>
              </a:rPr>
              <a:t>Objektiboki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0070C0"/>
                </a:solidFill>
              </a:rPr>
              <a:t>zibila</a:t>
            </a:r>
            <a:r>
              <a:rPr lang="es-ES" sz="2800" dirty="0" smtClean="0"/>
              <a:t> </a:t>
            </a:r>
            <a:r>
              <a:rPr lang="es-ES" sz="2800" dirty="0" smtClean="0"/>
              <a:t>(</a:t>
            </a:r>
            <a:r>
              <a:rPr lang="es-ES" sz="2800" b="1" dirty="0" err="1">
                <a:solidFill>
                  <a:srgbClr val="00B050"/>
                </a:solidFill>
              </a:rPr>
              <a:t>kalteengatik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kalte-ordaina</a:t>
            </a:r>
            <a:r>
              <a:rPr lang="es-ES" sz="2800" dirty="0" smtClean="0"/>
              <a:t>):</a:t>
            </a:r>
            <a:r>
              <a:rPr lang="es-ES" sz="2800" b="1" dirty="0" smtClean="0"/>
              <a:t> </a:t>
            </a:r>
            <a:r>
              <a:rPr lang="es-ES" sz="2800" dirty="0" err="1" smtClean="0"/>
              <a:t>baldintzak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zuzenbide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komunak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ezartzen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dituenak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⇢</a:t>
            </a:r>
            <a:r>
              <a:rPr lang="es-ES" sz="2800" dirty="0" err="1" smtClean="0">
                <a:solidFill>
                  <a:srgbClr val="92D050"/>
                </a:solidFill>
              </a:rPr>
              <a:t>arauaren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jokaera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bat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egotea</a:t>
            </a:r>
            <a:r>
              <a:rPr lang="es-ES" sz="2800" dirty="0" smtClean="0">
                <a:solidFill>
                  <a:srgbClr val="92D050"/>
                </a:solidFill>
              </a:rPr>
              <a:t> (</a:t>
            </a:r>
            <a:r>
              <a:rPr lang="es-ES" sz="2800" dirty="0" err="1" smtClean="0">
                <a:solidFill>
                  <a:srgbClr val="92D050"/>
                </a:solidFill>
              </a:rPr>
              <a:t>egite</a:t>
            </a:r>
            <a:r>
              <a:rPr lang="es-ES" sz="2800" dirty="0" smtClean="0">
                <a:solidFill>
                  <a:srgbClr val="92D050"/>
                </a:solidFill>
              </a:rPr>
              <a:t>/</a:t>
            </a:r>
            <a:r>
              <a:rPr lang="es-ES" sz="2800" dirty="0" err="1" smtClean="0">
                <a:solidFill>
                  <a:srgbClr val="92D050"/>
                </a:solidFill>
              </a:rPr>
              <a:t>ez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egite</a:t>
            </a:r>
            <a:r>
              <a:rPr lang="es-ES" sz="2800" dirty="0" smtClean="0">
                <a:solidFill>
                  <a:srgbClr val="92D050"/>
                </a:solidFill>
              </a:rPr>
              <a:t>).</a:t>
            </a:r>
          </a:p>
          <a:p>
            <a:pPr algn="just">
              <a:buFontTx/>
              <a:buNone/>
            </a:pPr>
            <a:r>
              <a:rPr lang="es-ES" sz="2800" dirty="0" smtClean="0"/>
              <a:t>⇢</a:t>
            </a:r>
            <a:r>
              <a:rPr lang="es-ES" sz="2800" dirty="0" err="1" smtClean="0">
                <a:solidFill>
                  <a:srgbClr val="92D050"/>
                </a:solidFill>
              </a:rPr>
              <a:t>kalte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bat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egotea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⇢</a:t>
            </a:r>
            <a:r>
              <a:rPr lang="es-ES" sz="2800" dirty="0" err="1" smtClean="0"/>
              <a:t>kalte</a:t>
            </a:r>
            <a:r>
              <a:rPr lang="es-ES" sz="2800" dirty="0" smtClean="0"/>
              <a:t> horren </a:t>
            </a:r>
            <a:r>
              <a:rPr lang="es-ES" sz="2800" dirty="0" err="1" smtClean="0"/>
              <a:t>kausa</a:t>
            </a:r>
            <a:r>
              <a:rPr lang="es-ES" sz="2800" dirty="0" smtClean="0"/>
              <a:t> </a:t>
            </a:r>
            <a:r>
              <a:rPr lang="es-ES" sz="2800" dirty="0" err="1" smtClean="0"/>
              <a:t>arauaren</a:t>
            </a:r>
            <a:r>
              <a:rPr lang="es-ES" sz="2800" dirty="0" smtClean="0"/>
              <a:t> </a:t>
            </a:r>
            <a:r>
              <a:rPr lang="es-ES" sz="2800" dirty="0" err="1" smtClean="0"/>
              <a:t>kontrako</a:t>
            </a:r>
            <a:r>
              <a:rPr lang="es-ES" sz="2800" dirty="0" smtClean="0"/>
              <a:t> </a:t>
            </a:r>
            <a:r>
              <a:rPr lang="es-ES" sz="2800" dirty="0" err="1" smtClean="0"/>
              <a:t>jokaera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izatea</a:t>
            </a: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92D050"/>
                </a:solidFill>
              </a:rPr>
              <a:t>(</a:t>
            </a:r>
            <a:r>
              <a:rPr lang="es-ES" sz="2800" dirty="0" err="1" smtClean="0">
                <a:solidFill>
                  <a:srgbClr val="92D050"/>
                </a:solidFill>
              </a:rPr>
              <a:t>kausalitate-harremana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2800" dirty="0" err="1" smtClean="0">
                <a:solidFill>
                  <a:srgbClr val="00B050"/>
                </a:solidFill>
              </a:rPr>
              <a:t>Arauaren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kontrako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jokaeraren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barruan</a:t>
            </a:r>
            <a:r>
              <a:rPr lang="es-ES" sz="2800" dirty="0" smtClean="0"/>
              <a:t>: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smtClean="0">
                <a:solidFill>
                  <a:srgbClr val="92D050"/>
                </a:solidFill>
              </a:rPr>
              <a:t>KBL-</a:t>
            </a:r>
            <a:r>
              <a:rPr lang="es-ES" sz="2800" dirty="0" err="1" smtClean="0">
                <a:solidFill>
                  <a:srgbClr val="92D050"/>
                </a:solidFill>
              </a:rPr>
              <a:t>ren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kontrako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jokaerak</a:t>
            </a:r>
            <a:r>
              <a:rPr lang="es-ES" sz="2800" dirty="0" smtClean="0"/>
              <a:t>, 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92D050"/>
                </a:solidFill>
              </a:rPr>
              <a:t>estatutuen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kontrakoak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smtClean="0"/>
              <a:t>eta 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92D050"/>
                </a:solidFill>
              </a:rPr>
              <a:t>karguari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dagozkion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betebeharren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/>
              <a:t>kontrakoak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FF0000"/>
                </a:solidFill>
              </a:rPr>
              <a:t>Akzioak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kaltetutako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ondarea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kontuan</a:t>
            </a:r>
            <a:r>
              <a:rPr lang="es-ES" sz="2800" dirty="0" smtClean="0"/>
              <a:t> </a:t>
            </a:r>
            <a:r>
              <a:rPr lang="es-ES" sz="2800" dirty="0" err="1" smtClean="0"/>
              <a:t>izanik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bi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akzio</a:t>
            </a:r>
            <a:r>
              <a:rPr lang="es-ES" sz="2800" dirty="0" smtClean="0">
                <a:solidFill>
                  <a:srgbClr val="0070C0"/>
                </a:solidFill>
              </a:rPr>
              <a:t>-tipo</a:t>
            </a:r>
            <a:r>
              <a:rPr lang="es-ES" sz="2800" dirty="0" smtClean="0"/>
              <a:t>: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FF0000"/>
                </a:solidFill>
              </a:rPr>
              <a:t>Erantzukizun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akzio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soziala</a:t>
            </a:r>
            <a:r>
              <a:rPr lang="es-ES" sz="2800" dirty="0" smtClean="0"/>
              <a:t>: </a:t>
            </a:r>
            <a:r>
              <a:rPr lang="es-ES" sz="2800" dirty="0" err="1" smtClean="0"/>
              <a:t>kalteak</a:t>
            </a:r>
            <a:r>
              <a:rPr lang="es-ES" sz="2800" dirty="0" smtClean="0"/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zuzenean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ondare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sozialean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izan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du </a:t>
            </a:r>
            <a:r>
              <a:rPr lang="es-ES" sz="2800" dirty="0" err="1" smtClean="0"/>
              <a:t>eragina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FF0000"/>
                </a:solidFill>
              </a:rPr>
              <a:t>Erantzukizun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akzio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indibiduala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banakako</a:t>
            </a:r>
            <a:r>
              <a:rPr lang="es-ES" sz="2800" dirty="0" smtClean="0"/>
              <a:t> </a:t>
            </a:r>
            <a:r>
              <a:rPr lang="es-ES" sz="2800" dirty="0" err="1" smtClean="0"/>
              <a:t>akzioa</a:t>
            </a:r>
            <a:r>
              <a:rPr lang="es-ES" sz="2800" dirty="0" smtClean="0"/>
              <a:t>): </a:t>
            </a:r>
            <a:r>
              <a:rPr lang="es-ES" sz="2800" dirty="0" err="1" smtClean="0"/>
              <a:t>kaltea</a:t>
            </a:r>
            <a:r>
              <a:rPr lang="es-ES" sz="2800" dirty="0" smtClean="0"/>
              <a:t> </a:t>
            </a:r>
            <a:r>
              <a:rPr lang="es-ES" sz="2800" dirty="0" err="1" smtClean="0"/>
              <a:t>eragiten</a:t>
            </a:r>
            <a:r>
              <a:rPr lang="es-ES" sz="2800" dirty="0" smtClean="0"/>
              <a:t> da </a:t>
            </a:r>
            <a:r>
              <a:rPr lang="es-ES" sz="2800" b="1" dirty="0" err="1" smtClean="0">
                <a:solidFill>
                  <a:srgbClr val="0070C0"/>
                </a:solidFill>
              </a:rPr>
              <a:t>zuzenean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bazkide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hirugarrenen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ondare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partikularretan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Erantzukizun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akzio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soziala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/>
              <a:t>jartzeko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legitimazioa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1º </a:t>
            </a:r>
            <a:r>
              <a:rPr lang="es-ES" sz="2800" b="1" dirty="0" err="1" smtClean="0">
                <a:solidFill>
                  <a:srgbClr val="0070C0"/>
                </a:solidFill>
              </a:rPr>
              <a:t>Baltzua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bera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da </a:t>
            </a:r>
            <a:r>
              <a:rPr lang="es-ES" sz="2800" dirty="0" err="1" smtClean="0"/>
              <a:t>lehen</a:t>
            </a:r>
            <a:r>
              <a:rPr lang="es-ES" sz="2800" dirty="0" smtClean="0"/>
              <a:t> </a:t>
            </a:r>
            <a:r>
              <a:rPr lang="es-ES" sz="2800" dirty="0" err="1" smtClean="0"/>
              <a:t>legitimatua</a:t>
            </a:r>
            <a:r>
              <a:rPr lang="es-ES" sz="2800" dirty="0" smtClean="0"/>
              <a:t> </a:t>
            </a:r>
            <a:r>
              <a:rPr lang="es-ES" sz="2800" dirty="0" err="1" smtClean="0"/>
              <a:t>dagoena</a:t>
            </a:r>
            <a:r>
              <a:rPr lang="es-ES" sz="2800" dirty="0" smtClean="0"/>
              <a:t>. </a:t>
            </a:r>
            <a:r>
              <a:rPr lang="es-ES" sz="2800" dirty="0" err="1" smtClean="0"/>
              <a:t>Baita</a:t>
            </a:r>
            <a:r>
              <a:rPr lang="es-ES" sz="2800" dirty="0" smtClean="0"/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kapitalaren</a:t>
            </a:r>
            <a:r>
              <a:rPr lang="es-ES" sz="2800" b="1" dirty="0" smtClean="0">
                <a:solidFill>
                  <a:srgbClr val="0070C0"/>
                </a:solidFill>
              </a:rPr>
              <a:t> %5a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bazkideek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leialtasun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betebeharra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hausteagatik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r>
              <a:rPr lang="es-ES" sz="2800" dirty="0" smtClean="0"/>
              <a:t>2º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Subsidiarioki</a:t>
            </a:r>
            <a:r>
              <a:rPr lang="es-ES" sz="2800" dirty="0" smtClean="0"/>
              <a:t>: </a:t>
            </a:r>
            <a:r>
              <a:rPr lang="es-ES" sz="2800" dirty="0" err="1" smtClean="0"/>
              <a:t>kapitalaren</a:t>
            </a:r>
            <a:r>
              <a:rPr lang="es-ES" sz="2800" dirty="0" smtClean="0"/>
              <a:t> %5a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bazkideek</a:t>
            </a: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smtClean="0"/>
              <a:t>3º </a:t>
            </a:r>
            <a:r>
              <a:rPr lang="es-ES" sz="2800" b="1" dirty="0" err="1" smtClean="0">
                <a:solidFill>
                  <a:srgbClr val="0070C0"/>
                </a:solidFill>
              </a:rPr>
              <a:t>Azkenik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hartzekodunek</a:t>
            </a:r>
            <a:r>
              <a:rPr lang="es-ES" sz="2800" dirty="0" smtClean="0"/>
              <a:t>, </a:t>
            </a:r>
            <a:r>
              <a:rPr lang="es-ES" sz="2800" dirty="0" err="1" smtClean="0"/>
              <a:t>ondare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balitz</a:t>
            </a:r>
            <a:r>
              <a:rPr lang="es-ES" sz="2800" dirty="0" smtClean="0"/>
              <a:t> </a:t>
            </a:r>
            <a:r>
              <a:rPr lang="es-ES" sz="2800" dirty="0" err="1" smtClean="0"/>
              <a:t>nahikoa</a:t>
            </a:r>
            <a:r>
              <a:rPr lang="es-ES" sz="2800" dirty="0" smtClean="0"/>
              <a:t> </a:t>
            </a:r>
            <a:r>
              <a:rPr lang="es-ES" sz="2800" dirty="0" err="1" smtClean="0"/>
              <a:t>beren</a:t>
            </a:r>
            <a:r>
              <a:rPr lang="es-ES" sz="2800" dirty="0" smtClean="0"/>
              <a:t> </a:t>
            </a:r>
            <a:r>
              <a:rPr lang="es-ES" sz="2800" dirty="0" err="1" smtClean="0"/>
              <a:t>kredituak</a:t>
            </a:r>
            <a:r>
              <a:rPr lang="es-ES" sz="2800" dirty="0" smtClean="0"/>
              <a:t> </a:t>
            </a:r>
            <a:r>
              <a:rPr lang="es-ES" sz="2800" dirty="0" err="1" smtClean="0"/>
              <a:t>asetzeko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b="1" dirty="0" err="1" smtClean="0">
                <a:solidFill>
                  <a:srgbClr val="FF0000"/>
                </a:solidFill>
              </a:rPr>
              <a:t>Zor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sozialengatiko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erantzukizuna</a:t>
            </a:r>
            <a:r>
              <a:rPr lang="es-ES" b="1" dirty="0" smtClean="0">
                <a:solidFill>
                  <a:srgbClr val="FF0000"/>
                </a:solidFill>
              </a:rPr>
              <a:t>: </a:t>
            </a:r>
            <a:r>
              <a:rPr lang="es-ES" b="1" dirty="0" err="1" smtClean="0">
                <a:solidFill>
                  <a:srgbClr val="FF0000"/>
                </a:solidFill>
              </a:rPr>
              <a:t>erantzukizun-akzioa</a:t>
            </a:r>
            <a:r>
              <a:rPr lang="es-ES" b="1" dirty="0" smtClean="0">
                <a:solidFill>
                  <a:srgbClr val="FF0000"/>
                </a:solidFill>
              </a:rPr>
              <a:t>  (KBL 367).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800" dirty="0" err="1" smtClean="0"/>
              <a:t>Administrazio-organoaren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funtzioak</a:t>
            </a:r>
            <a:r>
              <a:rPr lang="es-ES" sz="2800" dirty="0" smtClean="0"/>
              <a:t>: 		-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gestioa</a:t>
            </a:r>
            <a:r>
              <a:rPr lang="es-ES" sz="2800" dirty="0" smtClean="0"/>
              <a:t> </a:t>
            </a:r>
          </a:p>
          <a:p>
            <a:pPr lvl="3" algn="just">
              <a:buNone/>
            </a:pPr>
            <a:r>
              <a:rPr lang="es-ES" sz="2800" dirty="0" smtClean="0"/>
              <a:t>-eta </a:t>
            </a:r>
            <a:r>
              <a:rPr lang="es-ES" sz="2800" dirty="0" err="1" smtClean="0"/>
              <a:t>ordezkaritza</a:t>
            </a:r>
            <a:endParaRPr lang="es-ES" sz="2800" dirty="0" smtClean="0"/>
          </a:p>
          <a:p>
            <a:pPr algn="just"/>
            <a:endParaRPr lang="es-ES" sz="2800" b="1" dirty="0" smtClean="0"/>
          </a:p>
          <a:p>
            <a:pPr algn="just"/>
            <a:r>
              <a:rPr lang="es-ES" sz="2800" dirty="0" err="1" smtClean="0">
                <a:solidFill>
                  <a:srgbClr val="FF0000"/>
                </a:solidFill>
              </a:rPr>
              <a:t>Egitura</a:t>
            </a:r>
            <a:r>
              <a:rPr lang="es-ES" sz="2800" b="1" dirty="0" smtClean="0"/>
              <a:t>: </a:t>
            </a:r>
            <a:r>
              <a:rPr lang="es-ES" sz="2800" dirty="0" err="1" smtClean="0"/>
              <a:t>Estatutuetan</a:t>
            </a:r>
            <a:r>
              <a:rPr lang="es-ES" sz="2800" dirty="0" smtClean="0"/>
              <a:t> </a:t>
            </a:r>
            <a:r>
              <a:rPr lang="es-ES" sz="2800" dirty="0" err="1" smtClean="0"/>
              <a:t>aurreikusita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	</a:t>
            </a:r>
            <a:r>
              <a:rPr lang="es-ES" sz="2800" dirty="0" err="1" smtClean="0"/>
              <a:t>Egitura-tipoak</a:t>
            </a:r>
            <a:r>
              <a:rPr lang="es-ES" sz="2800" dirty="0" smtClean="0"/>
              <a:t>: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administratzaile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bakarra</a:t>
            </a:r>
            <a:endParaRPr lang="es-ES" sz="2800" dirty="0" smtClean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hainbat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administratzaile</a:t>
            </a:r>
            <a:r>
              <a:rPr lang="es-ES" sz="2800" dirty="0" smtClean="0">
                <a:solidFill>
                  <a:srgbClr val="0070C0"/>
                </a:solidFill>
              </a:rPr>
              <a:t> solidario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hainbat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administratzaile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mankomunatu</a:t>
            </a:r>
            <a:endParaRPr lang="es-ES" sz="2800" dirty="0" smtClean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B050"/>
                </a:solidFill>
              </a:rPr>
              <a:t>Administrazio-kontseilua</a:t>
            </a:r>
            <a:r>
              <a:rPr lang="es-ES" sz="2800" dirty="0" smtClean="0"/>
              <a:t>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800" dirty="0" smtClean="0"/>
          </a:p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IZENDAPENA</a:t>
            </a:r>
            <a:r>
              <a:rPr lang="es-ES" sz="2800" dirty="0" smtClean="0"/>
              <a:t>: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Orokorrari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</a:t>
            </a:r>
            <a:r>
              <a:rPr lang="es-ES" sz="2800" dirty="0" smtClean="0"/>
              <a:t>.</a:t>
            </a:r>
          </a:p>
          <a:p>
            <a:pPr algn="just">
              <a:buNone/>
            </a:pPr>
            <a:endParaRPr lang="es-ES" sz="2800" dirty="0" smtClean="0"/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Ez da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kondizioa</a:t>
            </a:r>
            <a:r>
              <a:rPr lang="es-ES" sz="2800" dirty="0" smtClean="0"/>
              <a:t> </a:t>
            </a:r>
            <a:r>
              <a:rPr lang="es-ES" sz="2800" dirty="0" err="1" smtClean="0"/>
              <a:t>administratzaile</a:t>
            </a:r>
            <a:r>
              <a:rPr lang="es-ES" sz="2800" dirty="0" smtClean="0"/>
              <a:t> </a:t>
            </a:r>
            <a:r>
              <a:rPr lang="es-ES" sz="2800" dirty="0" err="1" smtClean="0"/>
              <a:t>izateko</a:t>
            </a:r>
            <a:r>
              <a:rPr lang="es-ES" sz="2800" dirty="0" smtClean="0"/>
              <a:t>, </a:t>
            </a:r>
            <a:r>
              <a:rPr lang="es-ES" sz="2800" dirty="0" err="1" smtClean="0"/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kontrakoa</a:t>
            </a:r>
            <a:r>
              <a:rPr lang="es-ES" sz="2800" dirty="0" smtClean="0"/>
              <a:t> </a:t>
            </a:r>
            <a:r>
              <a:rPr lang="es-ES" sz="2800" dirty="0" err="1" smtClean="0"/>
              <a:t>ezarri</a:t>
            </a:r>
            <a:r>
              <a:rPr lang="es-ES" sz="2800" dirty="0" smtClean="0"/>
              <a:t> izan </a:t>
            </a:r>
            <a:r>
              <a:rPr lang="es-ES" sz="2800" dirty="0" err="1" smtClean="0"/>
              <a:t>ezik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endParaRPr lang="es-ES" sz="3200" b="1" dirty="0" smtClean="0"/>
          </a:p>
          <a:p>
            <a:pPr algn="just">
              <a:buFontTx/>
              <a:buNone/>
            </a:pPr>
            <a:r>
              <a:rPr lang="es-ES" sz="3200" b="1" dirty="0" err="1" smtClean="0"/>
              <a:t>Administratzaileen</a:t>
            </a:r>
            <a:r>
              <a:rPr lang="es-ES" sz="3200" b="1" dirty="0" smtClean="0"/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ordainsaria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 err="1" smtClean="0"/>
              <a:t>Kargua</a:t>
            </a:r>
            <a:r>
              <a:rPr lang="es-ES" sz="2800" dirty="0" smtClean="0"/>
              <a:t>  </a:t>
            </a:r>
            <a:r>
              <a:rPr lang="es-ES" sz="2800" dirty="0" err="1" smtClean="0"/>
              <a:t>doakoa</a:t>
            </a:r>
            <a:r>
              <a:rPr lang="es-ES" sz="2800" dirty="0" smtClean="0"/>
              <a:t> da, </a:t>
            </a:r>
            <a:r>
              <a:rPr lang="es-ES" sz="2800" dirty="0" err="1" smtClean="0"/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kontrakoa</a:t>
            </a:r>
            <a:r>
              <a:rPr lang="es-ES" sz="2800" dirty="0" smtClean="0"/>
              <a:t> </a:t>
            </a:r>
            <a:r>
              <a:rPr lang="es-ES" sz="2800" dirty="0" err="1" smtClean="0"/>
              <a:t>ezarri</a:t>
            </a:r>
            <a:r>
              <a:rPr lang="es-ES" sz="2800" dirty="0" smtClean="0"/>
              <a:t> izan </a:t>
            </a:r>
            <a:r>
              <a:rPr lang="es-ES" sz="2800" dirty="0" err="1" smtClean="0"/>
              <a:t>ezik</a:t>
            </a:r>
            <a:r>
              <a:rPr lang="es-ES" sz="2800" dirty="0" smtClean="0"/>
              <a:t> (</a:t>
            </a:r>
            <a:r>
              <a:rPr lang="es-ES" sz="2800" dirty="0" err="1" smtClean="0"/>
              <a:t>ordainketa</a:t>
            </a:r>
            <a:r>
              <a:rPr lang="es-ES" sz="2800" dirty="0" smtClean="0"/>
              <a:t>-sistema </a:t>
            </a:r>
            <a:r>
              <a:rPr lang="es-ES" sz="2800" dirty="0" err="1" smtClean="0"/>
              <a:t>ezarriko</a:t>
            </a:r>
            <a:r>
              <a:rPr lang="es-ES" sz="2800" dirty="0" smtClean="0"/>
              <a:t> </a:t>
            </a:r>
            <a:r>
              <a:rPr lang="es-ES" sz="2800" dirty="0" err="1" smtClean="0"/>
              <a:t>lukete</a:t>
            </a:r>
            <a:r>
              <a:rPr lang="es-ES" sz="2800" dirty="0" smtClean="0"/>
              <a:t>: </a:t>
            </a:r>
            <a:r>
              <a:rPr lang="es-ES" sz="2800" dirty="0" err="1" smtClean="0"/>
              <a:t>irabazietan</a:t>
            </a:r>
            <a:r>
              <a:rPr lang="es-ES" sz="2800" dirty="0" smtClean="0"/>
              <a:t> parte </a:t>
            </a:r>
            <a:r>
              <a:rPr lang="es-ES" sz="2800" dirty="0" err="1" smtClean="0"/>
              <a:t>hartuz</a:t>
            </a:r>
            <a:r>
              <a:rPr lang="es-ES" sz="2800" dirty="0" smtClean="0"/>
              <a:t>…).</a:t>
            </a:r>
          </a:p>
          <a:p>
            <a:pPr algn="just"/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Ordezkaritza-eremua</a:t>
            </a:r>
            <a:r>
              <a:rPr lang="es-ES" sz="2800" dirty="0" smtClean="0"/>
              <a:t>: 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⇨</a:t>
            </a:r>
            <a:r>
              <a:rPr lang="es-ES" sz="2800" dirty="0" err="1" smtClean="0">
                <a:solidFill>
                  <a:srgbClr val="0070C0"/>
                </a:solidFill>
              </a:rPr>
              <a:t>objektu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sustatzeko</a:t>
            </a:r>
            <a:r>
              <a:rPr lang="es-ES" sz="2800" dirty="0" smtClean="0"/>
              <a:t> </a:t>
            </a:r>
            <a:r>
              <a:rPr lang="es-ES" sz="2800" dirty="0" err="1" smtClean="0"/>
              <a:t>diren</a:t>
            </a:r>
            <a:r>
              <a:rPr lang="es-ES" sz="2800" dirty="0" smtClean="0"/>
              <a:t> </a:t>
            </a:r>
            <a:r>
              <a:rPr lang="es-ES" sz="2800" dirty="0" err="1" smtClean="0"/>
              <a:t>egintza</a:t>
            </a:r>
            <a:r>
              <a:rPr lang="es-ES" sz="2800" dirty="0" smtClean="0"/>
              <a:t> </a:t>
            </a:r>
            <a:r>
              <a:rPr lang="es-ES" sz="2800" dirty="0" err="1" smtClean="0"/>
              <a:t>guztietara</a:t>
            </a:r>
            <a:r>
              <a:rPr lang="es-ES" sz="2800" dirty="0" smtClean="0"/>
              <a:t> </a:t>
            </a:r>
            <a:r>
              <a:rPr lang="es-ES" sz="2800" dirty="0" err="1" smtClean="0"/>
              <a:t>zabaltzen</a:t>
            </a:r>
            <a:r>
              <a:rPr lang="es-ES" sz="2800" dirty="0" smtClean="0"/>
              <a:t> da (</a:t>
            </a:r>
            <a:r>
              <a:rPr lang="es-ES" sz="2800" dirty="0" err="1" smtClean="0"/>
              <a:t>zentzu</a:t>
            </a:r>
            <a:r>
              <a:rPr lang="es-ES" sz="2800" dirty="0" smtClean="0"/>
              <a:t> </a:t>
            </a:r>
            <a:r>
              <a:rPr lang="es-ES" sz="2800" dirty="0" err="1" smtClean="0"/>
              <a:t>honetan</a:t>
            </a:r>
            <a:r>
              <a:rPr lang="es-ES" sz="2800" dirty="0" smtClean="0"/>
              <a:t>, </a:t>
            </a:r>
            <a:r>
              <a:rPr lang="es-ES" sz="2800" dirty="0" err="1" smtClean="0"/>
              <a:t>ahalmen</a:t>
            </a:r>
            <a:r>
              <a:rPr lang="es-ES" sz="2800" dirty="0" smtClean="0"/>
              <a:t> </a:t>
            </a:r>
            <a:r>
              <a:rPr lang="es-ES" sz="2800" dirty="0" err="1" smtClean="0"/>
              <a:t>horri</a:t>
            </a:r>
            <a:r>
              <a:rPr lang="es-ES" sz="2800" dirty="0" smtClean="0"/>
              <a:t> </a:t>
            </a:r>
            <a:r>
              <a:rPr lang="es-ES" sz="2800" dirty="0" err="1" smtClean="0"/>
              <a:t>ezarritako</a:t>
            </a:r>
            <a:r>
              <a:rPr lang="es-ES" sz="2800" dirty="0" smtClean="0"/>
              <a:t> </a:t>
            </a:r>
            <a:r>
              <a:rPr lang="es-ES" sz="2800" dirty="0" err="1" smtClean="0"/>
              <a:t>edozein</a:t>
            </a:r>
            <a:r>
              <a:rPr lang="es-ES" sz="2800" dirty="0" smtClean="0"/>
              <a:t> muga, </a:t>
            </a:r>
            <a:r>
              <a:rPr lang="es-ES" sz="2800" dirty="0" err="1" smtClean="0"/>
              <a:t>nahiz</a:t>
            </a:r>
            <a:r>
              <a:rPr lang="es-ES" sz="2800" dirty="0" smtClean="0"/>
              <a:t> eta ME </a:t>
            </a:r>
            <a:r>
              <a:rPr lang="es-ES" sz="2800" dirty="0" err="1" smtClean="0"/>
              <a:t>inskribatuta</a:t>
            </a:r>
            <a:r>
              <a:rPr lang="es-ES" sz="2800" dirty="0" smtClean="0"/>
              <a:t> </a:t>
            </a:r>
            <a:r>
              <a:rPr lang="es-ES" sz="2800" dirty="0" err="1" smtClean="0"/>
              <a:t>egon</a:t>
            </a:r>
            <a:r>
              <a:rPr lang="es-ES" sz="2800" dirty="0" smtClean="0"/>
              <a:t>, </a:t>
            </a:r>
            <a:r>
              <a:rPr lang="es-ES" sz="2800" dirty="0" err="1" smtClean="0"/>
              <a:t>ez</a:t>
            </a:r>
            <a:r>
              <a:rPr lang="es-ES" sz="2800" dirty="0" smtClean="0"/>
              <a:t> du </a:t>
            </a:r>
            <a:r>
              <a:rPr lang="es-ES" sz="2800" dirty="0" err="1" smtClean="0"/>
              <a:t>eraginik</a:t>
            </a:r>
            <a:r>
              <a:rPr lang="es-ES" sz="2800" dirty="0" smtClean="0"/>
              <a:t> </a:t>
            </a:r>
            <a:r>
              <a:rPr lang="es-ES" sz="2800" dirty="0" err="1" smtClean="0"/>
              <a:t>izango</a:t>
            </a:r>
            <a:r>
              <a:rPr lang="es-ES" sz="2800" dirty="0" smtClean="0"/>
              <a:t> </a:t>
            </a:r>
            <a:r>
              <a:rPr lang="es-ES" sz="2800" dirty="0" err="1" smtClean="0"/>
              <a:t>hirugarrenen</a:t>
            </a:r>
            <a:r>
              <a:rPr lang="es-ES" sz="2800" dirty="0" smtClean="0"/>
              <a:t> </a:t>
            </a:r>
            <a:r>
              <a:rPr lang="es-ES" sz="2800" dirty="0" err="1" smtClean="0"/>
              <a:t>aurrean</a:t>
            </a:r>
            <a:r>
              <a:rPr lang="es-ES" sz="2800" dirty="0" smtClean="0"/>
              <a:t>). </a:t>
            </a:r>
            <a:r>
              <a:rPr lang="es-ES" sz="2800" dirty="0" smtClean="0"/>
              <a:t>KBL 234.1 </a:t>
            </a:r>
            <a:r>
              <a:rPr lang="es-ES" sz="2800" dirty="0" smtClean="0"/>
              <a:t>art</a:t>
            </a:r>
            <a:r>
              <a:rPr lang="es-ES" sz="2800" dirty="0" smtClean="0"/>
              <a:t>.</a:t>
            </a:r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b="1" dirty="0" err="1" smtClean="0"/>
              <a:t>Karguan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egoteagatik</a:t>
            </a:r>
            <a:r>
              <a:rPr lang="es-ES" sz="2800" b="1" dirty="0" smtClean="0"/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Betebeharrak</a:t>
            </a:r>
            <a:r>
              <a:rPr lang="es-ES" sz="2800" b="1" dirty="0" smtClean="0"/>
              <a:t>: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/>
              <a:t>Kargua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arduraz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arretaz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bete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(225. art.) eta </a:t>
            </a:r>
            <a:r>
              <a:rPr lang="es-ES" sz="2800" dirty="0" err="1" smtClean="0">
                <a:solidFill>
                  <a:srgbClr val="0070C0"/>
                </a:solidFill>
              </a:rPr>
              <a:t>leialtasuna</a:t>
            </a:r>
            <a:r>
              <a:rPr lang="es-ES" sz="2800" dirty="0" smtClean="0"/>
              <a:t> (</a:t>
            </a:r>
            <a:r>
              <a:rPr lang="es-ES" sz="2800" dirty="0" smtClean="0"/>
              <a:t>227. </a:t>
            </a:r>
            <a:r>
              <a:rPr lang="es-ES" sz="2800" dirty="0" smtClean="0"/>
              <a:t>art.)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2800" b="1" dirty="0" err="1" smtClean="0">
                <a:solidFill>
                  <a:srgbClr val="0070C0"/>
                </a:solidFill>
              </a:rPr>
              <a:t>Leialtasun</a:t>
            </a:r>
            <a:r>
              <a:rPr lang="es-ES" sz="2800" dirty="0" smtClean="0"/>
              <a:t> </a:t>
            </a:r>
            <a:r>
              <a:rPr lang="es-ES" sz="2800" dirty="0" err="1" smtClean="0"/>
              <a:t>betebeharra</a:t>
            </a:r>
            <a:r>
              <a:rPr lang="es-ES" sz="2800" dirty="0" smtClean="0"/>
              <a:t>: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gestionatzea</a:t>
            </a:r>
            <a:r>
              <a:rPr lang="es-ES" sz="2800" dirty="0" smtClean="0"/>
              <a:t> </a:t>
            </a:r>
            <a:r>
              <a:rPr lang="es-ES" sz="2800" dirty="0" err="1" smtClean="0"/>
              <a:t>interes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sustatzeko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bultzatzeko</a:t>
            </a:r>
            <a:r>
              <a:rPr lang="es-ES" sz="2800" dirty="0" smtClean="0"/>
              <a:t>;</a:t>
            </a:r>
          </a:p>
          <a:p>
            <a:pPr algn="just"/>
            <a:r>
              <a:rPr lang="es-ES" sz="2800" dirty="0" err="1" smtClean="0"/>
              <a:t>Debekua</a:t>
            </a:r>
            <a:r>
              <a:rPr lang="es-ES" sz="2800" dirty="0" smtClean="0"/>
              <a:t>: </a:t>
            </a:r>
            <a:r>
              <a:rPr lang="es-ES" sz="2800" dirty="0" err="1" smtClean="0"/>
              <a:t>interes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sozialaren</a:t>
            </a:r>
            <a:r>
              <a:rPr lang="es-ES" sz="2800" dirty="0" smtClean="0"/>
              <a:t> </a:t>
            </a:r>
            <a:r>
              <a:rPr lang="es-ES" sz="2800" dirty="0" err="1" smtClean="0"/>
              <a:t>kontura</a:t>
            </a:r>
            <a:r>
              <a:rPr lang="es-ES" sz="2800" dirty="0" smtClean="0"/>
              <a:t> </a:t>
            </a:r>
            <a:r>
              <a:rPr lang="es-ES" sz="2800" dirty="0" err="1" smtClean="0"/>
              <a:t>norberak</a:t>
            </a:r>
            <a:r>
              <a:rPr lang="es-ES" sz="2800" dirty="0" smtClean="0"/>
              <a:t> </a:t>
            </a:r>
            <a:r>
              <a:rPr lang="es-ES" sz="2800" dirty="0" err="1" smtClean="0"/>
              <a:t>abantailak</a:t>
            </a:r>
            <a:r>
              <a:rPr lang="es-ES" sz="2800" dirty="0" smtClean="0"/>
              <a:t> </a:t>
            </a:r>
            <a:r>
              <a:rPr lang="es-ES" sz="2800" dirty="0" err="1" smtClean="0"/>
              <a:t>ateratzea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interes-gatazka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ekidin</a:t>
            </a:r>
            <a:r>
              <a:rPr lang="es-ES" sz="2800" dirty="0" smtClean="0"/>
              <a:t>. </a:t>
            </a:r>
            <a:r>
              <a:rPr lang="es-ES" sz="2800" dirty="0" err="1" smtClean="0"/>
              <a:t>Abste</a:t>
            </a:r>
            <a:r>
              <a:rPr lang="es-ES" dirty="0" err="1" smtClean="0"/>
              <a:t>ntzio-betebeharra</a:t>
            </a:r>
            <a:r>
              <a:rPr lang="es-ES" dirty="0" smtClean="0"/>
              <a:t>:</a:t>
            </a:r>
          </a:p>
          <a:p>
            <a:pPr lvl="1" algn="just"/>
            <a:r>
              <a:rPr lang="es-ES" sz="2400" dirty="0" smtClean="0"/>
              <a:t>-a) </a:t>
            </a:r>
            <a:r>
              <a:rPr lang="es-ES" sz="2400" dirty="0" err="1" smtClean="0"/>
              <a:t>baltzuarekin</a:t>
            </a:r>
            <a:r>
              <a:rPr lang="es-ES" sz="2400" dirty="0" smtClean="0"/>
              <a:t> </a:t>
            </a:r>
            <a:r>
              <a:rPr lang="es-ES" sz="2400" dirty="0" err="1" smtClean="0"/>
              <a:t>transakzioak</a:t>
            </a:r>
            <a:r>
              <a:rPr lang="es-ES" sz="2400" dirty="0" smtClean="0"/>
              <a:t> </a:t>
            </a:r>
            <a:r>
              <a:rPr lang="es-ES" sz="2400" dirty="0" err="1" smtClean="0"/>
              <a:t>burutzea</a:t>
            </a:r>
            <a:r>
              <a:rPr lang="es-ES" sz="2400" dirty="0" smtClean="0"/>
              <a:t>.</a:t>
            </a:r>
          </a:p>
          <a:p>
            <a:pPr lvl="1" algn="just"/>
            <a:r>
              <a:rPr lang="es-ES" sz="2400" dirty="0" smtClean="0"/>
              <a:t>-b) </a:t>
            </a:r>
            <a:r>
              <a:rPr lang="es-ES" sz="2400" dirty="0" err="1" smtClean="0"/>
              <a:t>aktibo</a:t>
            </a:r>
            <a:r>
              <a:rPr lang="es-ES" sz="2400" dirty="0" smtClean="0"/>
              <a:t> </a:t>
            </a:r>
            <a:r>
              <a:rPr lang="es-ES" sz="2400" dirty="0" err="1" smtClean="0"/>
              <a:t>sozialak</a:t>
            </a:r>
            <a:r>
              <a:rPr lang="es-ES" sz="2400" dirty="0" smtClean="0"/>
              <a:t> </a:t>
            </a:r>
            <a:r>
              <a:rPr lang="es-ES" sz="2400" dirty="0" err="1" smtClean="0"/>
              <a:t>erabiltzea</a:t>
            </a:r>
            <a:r>
              <a:rPr lang="es-ES" sz="2400" dirty="0" smtClean="0"/>
              <a:t> </a:t>
            </a:r>
            <a:r>
              <a:rPr lang="es-ES" sz="2400" dirty="0" err="1" smtClean="0"/>
              <a:t>helburu</a:t>
            </a:r>
            <a:r>
              <a:rPr lang="es-ES" sz="2400" dirty="0" smtClean="0"/>
              <a:t> </a:t>
            </a:r>
            <a:r>
              <a:rPr lang="es-ES" sz="2400" dirty="0" err="1" smtClean="0"/>
              <a:t>pribatuekin</a:t>
            </a:r>
            <a:r>
              <a:rPr lang="es-ES" sz="2400" dirty="0" smtClean="0"/>
              <a:t>, </a:t>
            </a:r>
            <a:r>
              <a:rPr lang="es-ES" sz="2400" dirty="0" err="1"/>
              <a:t>sekretupean</a:t>
            </a:r>
            <a:r>
              <a:rPr lang="es-ES" sz="2400" dirty="0"/>
              <a:t> </a:t>
            </a:r>
            <a:r>
              <a:rPr lang="es-ES" sz="2400" dirty="0" err="1"/>
              <a:t>dagoena</a:t>
            </a:r>
            <a:r>
              <a:rPr lang="es-ES" sz="2400" dirty="0"/>
              <a:t> </a:t>
            </a:r>
            <a:r>
              <a:rPr lang="es-ES" sz="2400" dirty="0" err="1"/>
              <a:t>azaleratu</a:t>
            </a:r>
            <a:r>
              <a:rPr lang="es-ES" sz="2400" dirty="0"/>
              <a:t> eta </a:t>
            </a:r>
            <a:r>
              <a:rPr lang="es-ES" sz="2400" dirty="0" err="1"/>
              <a:t>horretaz</a:t>
            </a:r>
            <a:r>
              <a:rPr lang="es-ES" sz="2400" dirty="0"/>
              <a:t> </a:t>
            </a:r>
            <a:r>
              <a:rPr lang="es-ES" sz="2400" dirty="0" err="1" smtClean="0"/>
              <a:t>aprobetxatu</a:t>
            </a:r>
            <a:r>
              <a:rPr lang="es-ES" sz="2400" dirty="0" smtClean="0"/>
              <a:t>.</a:t>
            </a:r>
          </a:p>
          <a:p>
            <a:pPr lvl="1" algn="just"/>
            <a:r>
              <a:rPr lang="es-ES" sz="2400" dirty="0" smtClean="0"/>
              <a:t>-c) </a:t>
            </a:r>
            <a:r>
              <a:rPr lang="es-ES" sz="2400" dirty="0" err="1" smtClean="0"/>
              <a:t>baltzuarentzat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</a:t>
            </a:r>
            <a:r>
              <a:rPr lang="es-ES" sz="2400" dirty="0" err="1" smtClean="0"/>
              <a:t>negozio-aukerataz</a:t>
            </a:r>
            <a:r>
              <a:rPr lang="es-ES" sz="2400" dirty="0" smtClean="0"/>
              <a:t> </a:t>
            </a:r>
            <a:r>
              <a:rPr lang="es-ES" sz="2400" dirty="0" err="1" smtClean="0"/>
              <a:t>aprobetxatzea</a:t>
            </a:r>
            <a:r>
              <a:rPr lang="es-ES" sz="2400" dirty="0" smtClean="0"/>
              <a:t>.</a:t>
            </a:r>
          </a:p>
          <a:p>
            <a:pPr lvl="1" algn="just"/>
            <a:r>
              <a:rPr lang="es-ES" sz="2400" dirty="0" smtClean="0"/>
              <a:t>-d) </a:t>
            </a:r>
            <a:r>
              <a:rPr lang="es-ES" sz="2400" dirty="0" err="1" smtClean="0"/>
              <a:t>lehia</a:t>
            </a:r>
            <a:r>
              <a:rPr lang="es-ES" sz="2400" dirty="0" smtClean="0"/>
              <a:t> </a:t>
            </a:r>
            <a:r>
              <a:rPr lang="es-ES" sz="2400" dirty="0" err="1" smtClean="0"/>
              <a:t>egitea</a:t>
            </a:r>
            <a:r>
              <a:rPr lang="es-ES" sz="2400" dirty="0" smtClean="0"/>
              <a:t>.</a:t>
            </a:r>
          </a:p>
          <a:p>
            <a:pPr lvl="1" algn="just"/>
            <a:endParaRPr lang="es-ES" sz="2400" dirty="0"/>
          </a:p>
          <a:p>
            <a:pPr lvl="1" algn="just"/>
            <a:r>
              <a:rPr lang="es-ES" sz="2400" dirty="0" err="1" smtClean="0"/>
              <a:t>Interes-gatazkan</a:t>
            </a:r>
            <a:r>
              <a:rPr lang="es-ES" sz="2400" dirty="0" smtClean="0"/>
              <a:t> </a:t>
            </a:r>
            <a:r>
              <a:rPr lang="es-ES" sz="2400" dirty="0" err="1" smtClean="0"/>
              <a:t>dagoen</a:t>
            </a:r>
            <a:r>
              <a:rPr lang="es-ES" sz="2400" dirty="0" smtClean="0"/>
              <a:t> </a:t>
            </a:r>
            <a:r>
              <a:rPr lang="es-ES" sz="2400" dirty="0" err="1" smtClean="0"/>
              <a:t>administratzaileak</a:t>
            </a:r>
            <a:r>
              <a:rPr lang="es-ES" sz="2400" dirty="0" smtClean="0"/>
              <a:t> </a:t>
            </a:r>
            <a:r>
              <a:rPr lang="es-ES" sz="2400" dirty="0" err="1" smtClean="0"/>
              <a:t>sozietateari</a:t>
            </a:r>
            <a:r>
              <a:rPr lang="es-ES" sz="2400" dirty="0" smtClean="0"/>
              <a:t> </a:t>
            </a:r>
            <a:r>
              <a:rPr lang="es-ES" sz="2400" dirty="0" err="1" smtClean="0"/>
              <a:t>jakinarazi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dio </a:t>
            </a:r>
            <a:r>
              <a:rPr lang="es-ES" sz="2400" dirty="0" err="1" smtClean="0"/>
              <a:t>egoera</a:t>
            </a:r>
            <a:r>
              <a:rPr lang="es-ES" sz="2400" dirty="0" smtClean="0"/>
              <a:t> </a:t>
            </a:r>
            <a:r>
              <a:rPr lang="es-ES" sz="2400" dirty="0" err="1" smtClean="0"/>
              <a:t>hori</a:t>
            </a:r>
            <a:r>
              <a:rPr lang="es-ES" sz="2400" dirty="0" smtClean="0"/>
              <a:t>: </a:t>
            </a:r>
            <a:r>
              <a:rPr lang="es-ES" sz="2400" dirty="0" err="1" smtClean="0"/>
              <a:t>sozietateak</a:t>
            </a:r>
            <a:r>
              <a:rPr lang="es-ES" sz="2400" dirty="0" smtClean="0"/>
              <a:t> BAIMENA </a:t>
            </a:r>
            <a:r>
              <a:rPr lang="es-ES" sz="2400" dirty="0" err="1" smtClean="0"/>
              <a:t>emateko</a:t>
            </a:r>
            <a:r>
              <a:rPr lang="es-ES" sz="2400" dirty="0" smtClean="0"/>
              <a:t> </a:t>
            </a:r>
            <a:r>
              <a:rPr lang="es-ES" sz="2400" dirty="0" err="1" smtClean="0"/>
              <a:t>aukera</a:t>
            </a:r>
            <a:r>
              <a:rPr lang="es-ES" sz="2400" dirty="0" smtClean="0"/>
              <a:t>.</a:t>
            </a:r>
            <a:endParaRPr lang="es-ES" sz="24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2800" b="1" dirty="0" err="1" smtClean="0"/>
              <a:t>Administratzailea</a:t>
            </a:r>
            <a:r>
              <a:rPr lang="es-ES" sz="2800" b="1" dirty="0" smtClean="0"/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kargutik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kentzea</a:t>
            </a:r>
            <a:r>
              <a:rPr lang="es-ES" sz="2800" dirty="0" smtClean="0"/>
              <a:t>: </a:t>
            </a:r>
          </a:p>
          <a:p>
            <a:pPr algn="just">
              <a:buFontTx/>
              <a:buNone/>
            </a:pPr>
            <a:r>
              <a:rPr lang="es-ES" sz="2800" dirty="0" smtClean="0"/>
              <a:t>⇨</a:t>
            </a:r>
            <a:r>
              <a:rPr lang="es-ES" sz="2800" dirty="0" err="1" smtClean="0"/>
              <a:t>akordioa</a:t>
            </a:r>
            <a:r>
              <a:rPr lang="es-ES" sz="2800" dirty="0" smtClean="0"/>
              <a:t>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Orokorrak</a:t>
            </a:r>
            <a:r>
              <a:rPr lang="es-ES" sz="2800" dirty="0" smtClean="0"/>
              <a:t> </a:t>
            </a:r>
            <a:r>
              <a:rPr lang="es-ES" sz="2800" dirty="0" err="1" smtClean="0"/>
              <a:t>hartu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du; </a:t>
            </a:r>
            <a:r>
              <a:rPr lang="es-ES" sz="2800" dirty="0" err="1" smtClean="0"/>
              <a:t>edozein</a:t>
            </a:r>
            <a:r>
              <a:rPr lang="es-ES" sz="2800" dirty="0" smtClean="0"/>
              <a:t> </a:t>
            </a:r>
            <a:r>
              <a:rPr lang="es-ES" sz="2800" dirty="0" err="1" smtClean="0"/>
              <a:t>unetan</a:t>
            </a:r>
            <a:r>
              <a:rPr lang="es-ES" sz="2800" dirty="0" smtClean="0"/>
              <a:t> </a:t>
            </a:r>
            <a:r>
              <a:rPr lang="es-ES" sz="2800" dirty="0" err="1" smtClean="0"/>
              <a:t>har</a:t>
            </a:r>
            <a:r>
              <a:rPr lang="es-ES" sz="2800" dirty="0" smtClean="0"/>
              <a:t> </a:t>
            </a:r>
            <a:r>
              <a:rPr lang="es-ES" sz="2800" dirty="0" err="1" smtClean="0"/>
              <a:t>dezake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hori</a:t>
            </a:r>
            <a:r>
              <a:rPr lang="es-ES" sz="2800" dirty="0" smtClean="0"/>
              <a:t>, </a:t>
            </a:r>
            <a:r>
              <a:rPr lang="es-ES" sz="2800" dirty="0" err="1" smtClean="0"/>
              <a:t>nahiz</a:t>
            </a:r>
            <a:r>
              <a:rPr lang="es-ES" sz="2800" dirty="0" smtClean="0"/>
              <a:t> eta </a:t>
            </a:r>
            <a:r>
              <a:rPr lang="es-ES" sz="2800" dirty="0" err="1" smtClean="0"/>
              <a:t>kargutik</a:t>
            </a:r>
            <a:r>
              <a:rPr lang="es-ES" sz="2800" dirty="0" smtClean="0"/>
              <a:t> </a:t>
            </a:r>
            <a:r>
              <a:rPr lang="es-ES" sz="2800" dirty="0" err="1" smtClean="0"/>
              <a:t>kentzea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egon</a:t>
            </a:r>
            <a:r>
              <a:rPr lang="es-ES" sz="2800" dirty="0" smtClean="0"/>
              <a:t> </a:t>
            </a:r>
            <a:r>
              <a:rPr lang="es-ES" sz="2800" dirty="0" err="1" smtClean="0"/>
              <a:t>jasota</a:t>
            </a:r>
            <a:r>
              <a:rPr lang="es-ES" sz="2800" dirty="0" smtClean="0"/>
              <a:t> </a:t>
            </a:r>
            <a:r>
              <a:rPr lang="es-ES" sz="2800" dirty="0" err="1" smtClean="0"/>
              <a:t>gai-zerrendan</a:t>
            </a:r>
            <a:r>
              <a:rPr lang="es-ES" sz="2800" dirty="0" smtClean="0"/>
              <a:t> eta </a:t>
            </a:r>
            <a:r>
              <a:rPr lang="es-ES" sz="2800" dirty="0" err="1" smtClean="0"/>
              <a:t>arrazoirik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adierazi</a:t>
            </a:r>
            <a:r>
              <a:rPr lang="es-ES" sz="2800" dirty="0" smtClean="0"/>
              <a:t> </a:t>
            </a:r>
            <a:r>
              <a:rPr lang="es-ES" sz="2800" dirty="0" err="1" smtClean="0"/>
              <a:t>horretarako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smtClean="0"/>
              <a:t>⇨Era  </a:t>
            </a:r>
            <a:r>
              <a:rPr lang="es-ES" sz="2800" dirty="0" err="1" smtClean="0"/>
              <a:t>berean</a:t>
            </a:r>
            <a:r>
              <a:rPr lang="es-ES" sz="2800" dirty="0" smtClean="0"/>
              <a:t>, </a:t>
            </a:r>
            <a:r>
              <a:rPr lang="es-ES" sz="2800" dirty="0" err="1" smtClean="0"/>
              <a:t>administratzaile</a:t>
            </a:r>
            <a:r>
              <a:rPr lang="es-ES" sz="2800" dirty="0" smtClean="0"/>
              <a:t> baten </a:t>
            </a:r>
            <a:r>
              <a:rPr lang="es-ES" sz="2800" dirty="0" err="1" smtClean="0"/>
              <a:t>kontra</a:t>
            </a:r>
            <a:r>
              <a:rPr lang="es-ES" sz="2800" dirty="0" smtClean="0"/>
              <a:t> </a:t>
            </a:r>
            <a:r>
              <a:rPr lang="es-ES" sz="2800" dirty="0" err="1" smtClean="0"/>
              <a:t>erabakitzen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 </a:t>
            </a:r>
            <a:r>
              <a:rPr lang="es-ES" sz="2800" dirty="0" err="1" smtClean="0"/>
              <a:t>erantzukizun</a:t>
            </a:r>
            <a:r>
              <a:rPr lang="es-ES" sz="2800" dirty="0" smtClean="0"/>
              <a:t> </a:t>
            </a:r>
            <a:r>
              <a:rPr lang="es-ES" sz="2800" dirty="0" err="1" smtClean="0"/>
              <a:t>akzioa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ezartzea</a:t>
            </a:r>
            <a:r>
              <a:rPr lang="es-ES" sz="2800" dirty="0" smtClean="0"/>
              <a:t>, </a:t>
            </a:r>
            <a:r>
              <a:rPr lang="es-ES" sz="2800" dirty="0" err="1" smtClean="0"/>
              <a:t>haren</a:t>
            </a:r>
            <a:r>
              <a:rPr lang="es-ES" sz="2800" dirty="0" smtClean="0"/>
              <a:t> </a:t>
            </a:r>
            <a:r>
              <a:rPr lang="es-ES" sz="2800" dirty="0" err="1" smtClean="0"/>
              <a:t>kargutik</a:t>
            </a:r>
            <a:r>
              <a:rPr lang="es-ES" sz="2800" dirty="0" smtClean="0"/>
              <a:t> </a:t>
            </a:r>
            <a:r>
              <a:rPr lang="es-ES" sz="2800" dirty="0" err="1" smtClean="0"/>
              <a:t>kentzea</a:t>
            </a:r>
            <a:r>
              <a:rPr lang="es-ES" sz="2800" dirty="0" smtClean="0"/>
              <a:t> </a:t>
            </a:r>
            <a:r>
              <a:rPr lang="es-ES" sz="2800" dirty="0" err="1" smtClean="0"/>
              <a:t>dakar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3200" b="1" dirty="0" err="1" smtClean="0">
                <a:solidFill>
                  <a:srgbClr val="FF0000"/>
                </a:solidFill>
              </a:rPr>
              <a:t>Administratzaileen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kalteengatiko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erantzukizuna</a:t>
            </a:r>
            <a:r>
              <a:rPr lang="es-ES" sz="3200" b="1" dirty="0" smtClean="0">
                <a:solidFill>
                  <a:srgbClr val="FF0000"/>
                </a:solidFill>
              </a:rPr>
              <a:t>: </a:t>
            </a:r>
            <a:r>
              <a:rPr lang="es-ES" sz="3200" b="1" dirty="0" err="1" smtClean="0">
                <a:solidFill>
                  <a:srgbClr val="FF0000"/>
                </a:solidFill>
              </a:rPr>
              <a:t>erantzukizun-akzioa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0070C0"/>
                </a:solidFill>
              </a:rPr>
              <a:t>Subjektiboki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erantzukizuna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</a:t>
            </a:r>
            <a:r>
              <a:rPr lang="es-ES" sz="2800" dirty="0" smtClean="0"/>
              <a:t> </a:t>
            </a:r>
            <a:r>
              <a:rPr lang="es-ES" sz="2800" dirty="0" err="1" smtClean="0"/>
              <a:t>administratzaile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izendatua</a:t>
            </a:r>
            <a:r>
              <a:rPr lang="es-ES" sz="2800" dirty="0" smtClean="0"/>
              <a:t> </a:t>
            </a:r>
            <a:r>
              <a:rPr lang="es-ES" sz="2800" dirty="0" smtClean="0"/>
              <a:t>den </a:t>
            </a:r>
            <a:r>
              <a:rPr lang="es-ES" sz="2800" dirty="0" err="1" smtClean="0"/>
              <a:t>pertsonari</a:t>
            </a:r>
            <a:r>
              <a:rPr lang="es-ES" sz="2800" dirty="0" smtClean="0"/>
              <a:t>, </a:t>
            </a:r>
            <a:r>
              <a:rPr lang="es-ES" sz="2800" dirty="0" err="1" smtClean="0"/>
              <a:t>baina</a:t>
            </a:r>
            <a:r>
              <a:rPr lang="es-ES" sz="2800" dirty="0" smtClean="0"/>
              <a:t> </a:t>
            </a:r>
            <a:r>
              <a:rPr lang="es-ES" sz="2800" dirty="0" err="1" smtClean="0"/>
              <a:t>baita</a:t>
            </a:r>
            <a:r>
              <a:rPr lang="es-ES" sz="2800" dirty="0" smtClean="0"/>
              <a:t> </a:t>
            </a:r>
            <a:r>
              <a:rPr lang="es-ES" sz="2800" dirty="0" err="1" smtClean="0"/>
              <a:t>izendatu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izatez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administratzaile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gisa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jarduten</a:t>
            </a:r>
            <a:r>
              <a:rPr lang="es-ES" sz="2800" dirty="0" smtClean="0"/>
              <a:t> </a:t>
            </a:r>
            <a:r>
              <a:rPr lang="es-ES" sz="2800" dirty="0" err="1" smtClean="0"/>
              <a:t>duenari</a:t>
            </a:r>
            <a:r>
              <a:rPr lang="es-ES" sz="2800" dirty="0" smtClean="0"/>
              <a:t> (</a:t>
            </a:r>
            <a:r>
              <a:rPr lang="es-ES" sz="2800" dirty="0" smtClean="0">
                <a:solidFill>
                  <a:srgbClr val="0070C0"/>
                </a:solidFill>
              </a:rPr>
              <a:t>ADMINISTRADOR DE HECHO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</TotalTime>
  <Words>406</Words>
  <Application>Microsoft Office PowerPoint</Application>
  <PresentationFormat>Presentación en pantalla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Concurrencia</vt:lpstr>
      <vt:lpstr>23. Gaia: Administrazio-organoa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UPV-EHU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 Gaia: Administrazio-organoa</dc:title>
  <dc:creator>dmpirarn</dc:creator>
  <cp:lastModifiedBy>Usuario</cp:lastModifiedBy>
  <cp:revision>47</cp:revision>
  <dcterms:created xsi:type="dcterms:W3CDTF">2014-04-09T16:37:12Z</dcterms:created>
  <dcterms:modified xsi:type="dcterms:W3CDTF">2017-04-30T16:42:43Z</dcterms:modified>
</cp:coreProperties>
</file>