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6" r:id="rId4"/>
    <p:sldId id="277" r:id="rId5"/>
    <p:sldId id="272" r:id="rId6"/>
    <p:sldId id="278" r:id="rId7"/>
    <p:sldId id="279" r:id="rId8"/>
    <p:sldId id="281" r:id="rId9"/>
    <p:sldId id="273" r:id="rId10"/>
    <p:sldId id="280" r:id="rId11"/>
    <p:sldId id="282" r:id="rId12"/>
    <p:sldId id="284" r:id="rId13"/>
    <p:sldId id="285" r:id="rId14"/>
    <p:sldId id="283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E11"/>
    <a:srgbClr val="FF3300"/>
    <a:srgbClr val="F55E1B"/>
    <a:srgbClr val="E58C85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304800" y="1124744"/>
            <a:ext cx="8610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5D4DD-9119-485F-B587-5D278E3DA924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140B31-0777-471E-9A71-2596CAF0D8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hCDBWio0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08520" y="980728"/>
            <a:ext cx="8168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s-ES" sz="3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Sarrera</a:t>
            </a:r>
            <a:r>
              <a:rPr lang="es-ES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es-ES" sz="3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Nor</a:t>
            </a:r>
            <a:r>
              <a:rPr lang="es-ES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da </a:t>
            </a:r>
            <a:r>
              <a:rPr lang="es-ES" sz="3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editorea</a:t>
            </a:r>
            <a:r>
              <a:rPr lang="es-ES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endParaRPr lang="es-ES" sz="3600" b="1" dirty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3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Editorearen</a:t>
            </a:r>
            <a:r>
              <a:rPr lang="es-ES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galderak</a:t>
            </a:r>
            <a:r>
              <a:rPr lang="es-ES" sz="3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endParaRPr lang="es-ES" sz="3600" b="1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48">
            <a:off x="1879710" y="3054214"/>
            <a:ext cx="7198059" cy="41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54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albisteen</a:t>
            </a:r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forma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edo</a:t>
            </a:r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moldea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5047" y="692695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600" b="1" dirty="0">
                <a:solidFill>
                  <a:srgbClr val="7030A0"/>
                </a:solidFill>
                <a:latin typeface="Calibri" panose="020F0502020204030204" pitchFamily="34" charset="0"/>
              </a:rPr>
              <a:t>Forma edo moldearekin erlazionatutako </a:t>
            </a:r>
            <a:r>
              <a:rPr lang="eu-ES" sz="2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betekizunak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Izenburu </a:t>
            </a:r>
            <a:r>
              <a:rPr lang="eu-ES" sz="2600" dirty="0">
                <a:latin typeface="Calibri" panose="020F0502020204030204" pitchFamily="34" charset="0"/>
              </a:rPr>
              <a:t>eta sumarioek gaiaren inguruko informazio esplizitua eman behar dute</a:t>
            </a:r>
            <a:endParaRPr lang="es-ES" sz="2600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u-ES" sz="2600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u-ES" sz="2600" dirty="0" err="1" smtClean="0">
                <a:latin typeface="Calibri" panose="020F0502020204030204" pitchFamily="34" charset="0"/>
              </a:rPr>
              <a:t>Lead</a:t>
            </a:r>
            <a:r>
              <a:rPr lang="eu-ES" sz="2600" dirty="0" smtClean="0">
                <a:latin typeface="Calibri" panose="020F0502020204030204" pitchFamily="34" charset="0"/>
              </a:rPr>
              <a:t> </a:t>
            </a:r>
            <a:r>
              <a:rPr lang="eu-ES" sz="2600" dirty="0">
                <a:latin typeface="Calibri" panose="020F0502020204030204" pitchFamily="34" charset="0"/>
              </a:rPr>
              <a:t>labur eta </a:t>
            </a:r>
            <a:r>
              <a:rPr lang="eu-ES" sz="2600" dirty="0" smtClean="0">
                <a:latin typeface="Calibri" panose="020F0502020204030204" pitchFamily="34" charset="0"/>
              </a:rPr>
              <a:t>adierazgarria (kanpora </a:t>
            </a:r>
            <a:r>
              <a:rPr lang="eu-ES" sz="2600" dirty="0" err="1" smtClean="0">
                <a:latin typeface="Calibri" panose="020F0502020204030204" pitchFamily="34" charset="0"/>
              </a:rPr>
              <a:t>lead</a:t>
            </a:r>
            <a:r>
              <a:rPr lang="eu-ES" sz="2600" dirty="0" smtClean="0">
                <a:latin typeface="Calibri" panose="020F0502020204030204" pitchFamily="34" charset="0"/>
              </a:rPr>
              <a:t> </a:t>
            </a:r>
            <a:r>
              <a:rPr lang="eu-ES" sz="2600" dirty="0">
                <a:latin typeface="Calibri" panose="020F0502020204030204" pitchFamily="34" charset="0"/>
              </a:rPr>
              <a:t>luzeegiek edo gertaeraren haria bete-betean aipatzen ez </a:t>
            </a:r>
            <a:r>
              <a:rPr lang="eu-ES" sz="2600" dirty="0" smtClean="0">
                <a:latin typeface="Calibri" panose="020F0502020204030204" pitchFamily="34" charset="0"/>
              </a:rPr>
              <a:t>dutenak)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u-ES" sz="2600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Albistearen </a:t>
            </a:r>
            <a:r>
              <a:rPr lang="eu-ES" sz="2600" dirty="0">
                <a:latin typeface="Calibri" panose="020F0502020204030204" pitchFamily="34" charset="0"/>
              </a:rPr>
              <a:t>ideiek orden kronologikoa jarraitu behar dute, zer gertatu zen lehenago, zer ondoren. </a:t>
            </a:r>
            <a:r>
              <a:rPr lang="eu-ES" sz="2600" dirty="0" smtClean="0">
                <a:latin typeface="Calibri" panose="020F0502020204030204" pitchFamily="34" charset="0"/>
              </a:rPr>
              <a:t>Ideiak </a:t>
            </a:r>
            <a:r>
              <a:rPr lang="eu-ES" sz="2600" dirty="0">
                <a:latin typeface="Calibri" panose="020F0502020204030204" pitchFamily="34" charset="0"/>
              </a:rPr>
              <a:t>desordenatuta dituen </a:t>
            </a:r>
            <a:r>
              <a:rPr lang="eu-ES" sz="2600" dirty="0" smtClean="0">
                <a:latin typeface="Calibri" panose="020F0502020204030204" pitchFamily="34" charset="0"/>
              </a:rPr>
              <a:t>albistean, gertaera </a:t>
            </a:r>
            <a:r>
              <a:rPr lang="eu-ES" sz="2600" dirty="0">
                <a:latin typeface="Calibri" panose="020F0502020204030204" pitchFamily="34" charset="0"/>
              </a:rPr>
              <a:t>kontatu eta </a:t>
            </a:r>
            <a:r>
              <a:rPr lang="eu-ES" sz="2600" dirty="0" smtClean="0">
                <a:latin typeface="Calibri" panose="020F0502020204030204" pitchFamily="34" charset="0"/>
              </a:rPr>
              <a:t>jarraian kausak, zergatiak </a:t>
            </a:r>
            <a:r>
              <a:rPr lang="eu-ES" sz="2600" dirty="0">
                <a:latin typeface="Calibri" panose="020F0502020204030204" pitchFamily="34" charset="0"/>
              </a:rPr>
              <a:t>eta ondorioak </a:t>
            </a:r>
            <a:r>
              <a:rPr lang="eu-ES" sz="2600" dirty="0" smtClean="0">
                <a:latin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600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u-ES" sz="2600" dirty="0">
                <a:latin typeface="Calibri" panose="020F0502020204030204" pitchFamily="34" charset="0"/>
              </a:rPr>
              <a:t>Editoreak arreta jarri behar dio albistearen itxierari, </a:t>
            </a:r>
            <a:r>
              <a:rPr lang="eu-ES" sz="2600" dirty="0" err="1">
                <a:latin typeface="Calibri" panose="020F0502020204030204" pitchFamily="34" charset="0"/>
              </a:rPr>
              <a:t>itxiera</a:t>
            </a:r>
            <a:r>
              <a:rPr lang="eu-ES" sz="2600" dirty="0">
                <a:latin typeface="Calibri" panose="020F0502020204030204" pitchFamily="34" charset="0"/>
              </a:rPr>
              <a:t> gogoangarria izan </a:t>
            </a:r>
            <a:r>
              <a:rPr lang="eu-ES" sz="2600" dirty="0" smtClean="0">
                <a:latin typeface="Calibri" panose="020F0502020204030204" pitchFamily="34" charset="0"/>
              </a:rPr>
              <a:t>dadila, indartsua, horixe izango baita irakurleak </a:t>
            </a:r>
            <a:r>
              <a:rPr lang="eu-ES" sz="2600" dirty="0">
                <a:latin typeface="Calibri" panose="020F0502020204030204" pitchFamily="34" charset="0"/>
              </a:rPr>
              <a:t>edo ikus-entzuleak gogoratuko duen </a:t>
            </a:r>
            <a:r>
              <a:rPr lang="eu-ES" sz="2600" dirty="0" smtClean="0">
                <a:latin typeface="Calibri" panose="020F0502020204030204" pitchFamily="34" charset="0"/>
              </a:rPr>
              <a:t>azkenekoa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24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erreportajeak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3697" y="1564242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600" dirty="0" smtClean="0">
                <a:latin typeface="Calibri" panose="020F0502020204030204" pitchFamily="34" charset="0"/>
              </a:rPr>
              <a:t>Editoreak kalitate gehiago exijitu behar die:</a:t>
            </a:r>
          </a:p>
          <a:p>
            <a:r>
              <a:rPr lang="eu-ES" sz="2600" dirty="0" smtClean="0">
                <a:latin typeface="Calibri" panose="020F0502020204030204" pitchFamily="34" charset="0"/>
              </a:rPr>
              <a:t> </a:t>
            </a:r>
          </a:p>
          <a:p>
            <a:endParaRPr lang="eu-ES" sz="26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hedabidearen albiste nagusiei</a:t>
            </a:r>
          </a:p>
          <a:p>
            <a:endParaRPr lang="eu-ES" sz="26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albistegia irekiko duten berriei, azalekoei (edo bere hedabidean pisu gehien izan behar dutela uste duen horiei)</a:t>
            </a:r>
          </a:p>
          <a:p>
            <a:endParaRPr lang="eu-ES" sz="26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zorrotzagoa izango da baita sakoneko erreportajeekin edo bestelako anbizio handiko generoekin, esaterako kronika </a:t>
            </a:r>
          </a:p>
          <a:p>
            <a:endParaRPr lang="eu-ES" sz="2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13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39444"/>
            <a:ext cx="820891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smtClean="0">
                <a:latin typeface="Calibri" panose="020F0502020204030204" pitchFamily="34" charset="0"/>
              </a:rPr>
              <a:t>Kasu honetan </a:t>
            </a:r>
            <a:r>
              <a:rPr lang="eu-ES" sz="2700" dirty="0">
                <a:latin typeface="Calibri" panose="020F0502020204030204" pitchFamily="34" charset="0"/>
              </a:rPr>
              <a:t>l</a:t>
            </a:r>
            <a:r>
              <a:rPr lang="eu-ES" sz="2700" dirty="0" smtClean="0">
                <a:latin typeface="Calibri" panose="020F0502020204030204" pitchFamily="34" charset="0"/>
              </a:rPr>
              <a:t>ehenengo oinarrizko galderak </a:t>
            </a:r>
            <a:r>
              <a:rPr lang="eu-ES" sz="2700" dirty="0">
                <a:latin typeface="Calibri" panose="020F0502020204030204" pitchFamily="34" charset="0"/>
              </a:rPr>
              <a:t>iturrien kalitateari </a:t>
            </a:r>
            <a:r>
              <a:rPr lang="eu-ES" sz="2700" dirty="0" smtClean="0">
                <a:latin typeface="Calibri" panose="020F0502020204030204" pitchFamily="34" charset="0"/>
              </a:rPr>
              <a:t>dagozkionak dira</a:t>
            </a:r>
          </a:p>
          <a:p>
            <a:endParaRPr lang="eu-ES" sz="27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Sinesgarriak </a:t>
            </a:r>
            <a:r>
              <a:rPr lang="eu-ES" sz="2700" dirty="0">
                <a:latin typeface="Calibri" panose="020F0502020204030204" pitchFamily="34" charset="0"/>
              </a:rPr>
              <a:t>al dira iturriak? </a:t>
            </a:r>
            <a:endParaRPr lang="eu-ES" sz="27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Argi </a:t>
            </a:r>
            <a:r>
              <a:rPr lang="eu-ES" sz="2700" dirty="0">
                <a:latin typeface="Calibri" panose="020F0502020204030204" pitchFamily="34" charset="0"/>
              </a:rPr>
              <a:t>al dago euren zilegitasuna? </a:t>
            </a:r>
            <a:endParaRPr lang="eu-ES" sz="27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Ulergarria al da esaten dutena?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Nahikoak </a:t>
            </a:r>
            <a:r>
              <a:rPr lang="eu-ES" sz="2700" dirty="0">
                <a:latin typeface="Calibri" panose="020F0502020204030204" pitchFamily="34" charset="0"/>
              </a:rPr>
              <a:t>al dira</a:t>
            </a:r>
            <a:r>
              <a:rPr lang="eu-ES" sz="2700" dirty="0" smtClean="0">
                <a:latin typeface="Calibri" panose="020F0502020204030204" pitchFamily="34" charset="0"/>
              </a:rPr>
              <a:t>?</a:t>
            </a:r>
          </a:p>
          <a:p>
            <a:endParaRPr lang="eu-ES" sz="2700" dirty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Iturri mota pertsonalak GOGORATZE </a:t>
            </a:r>
            <a:r>
              <a:rPr lang="eu-ES" sz="2700" dirty="0">
                <a:latin typeface="Calibri" panose="020F0502020204030204" pitchFamily="34" charset="0"/>
              </a:rPr>
              <a:t>ASMORA:  </a:t>
            </a:r>
            <a:r>
              <a:rPr lang="eu-ES" sz="2700" dirty="0" smtClean="0">
                <a:latin typeface="Calibri" panose="020F0502020204030204" pitchFamily="34" charset="0"/>
              </a:rPr>
              <a:t>protagonistak</a:t>
            </a:r>
          </a:p>
          <a:p>
            <a:r>
              <a:rPr lang="eu-ES" sz="2700" dirty="0" smtClean="0">
                <a:latin typeface="Calibri" panose="020F0502020204030204" pitchFamily="34" charset="0"/>
              </a:rPr>
              <a:t>aditu </a:t>
            </a:r>
            <a:r>
              <a:rPr lang="eu-ES" sz="2700" dirty="0">
                <a:latin typeface="Calibri" panose="020F0502020204030204" pitchFamily="34" charset="0"/>
              </a:rPr>
              <a:t>akademikoak edo </a:t>
            </a:r>
            <a:r>
              <a:rPr lang="eu-ES" sz="2700" dirty="0" smtClean="0">
                <a:latin typeface="Calibri" panose="020F0502020204030204" pitchFamily="34" charset="0"/>
              </a:rPr>
              <a:t>ikertzaileak</a:t>
            </a:r>
          </a:p>
          <a:p>
            <a:r>
              <a:rPr lang="eu-ES" sz="2700" dirty="0" smtClean="0">
                <a:latin typeface="Calibri" panose="020F0502020204030204" pitchFamily="34" charset="0"/>
              </a:rPr>
              <a:t>herritarrak </a:t>
            </a:r>
            <a:r>
              <a:rPr lang="eu-ES" sz="2700" dirty="0">
                <a:latin typeface="Calibri" panose="020F0502020204030204" pitchFamily="34" charset="0"/>
              </a:rPr>
              <a:t>eta </a:t>
            </a:r>
            <a:r>
              <a:rPr lang="eu-ES" sz="2700" dirty="0" smtClean="0">
                <a:latin typeface="Calibri" panose="020F0502020204030204" pitchFamily="34" charset="0"/>
              </a:rPr>
              <a:t>erakundeak</a:t>
            </a:r>
          </a:p>
          <a:p>
            <a:r>
              <a:rPr lang="eu-ES" sz="2700" dirty="0" smtClean="0">
                <a:latin typeface="Calibri" panose="020F0502020204030204" pitchFamily="34" charset="0"/>
              </a:rPr>
              <a:t>gertakarien </a:t>
            </a:r>
            <a:r>
              <a:rPr lang="eu-ES" sz="2700" dirty="0">
                <a:latin typeface="Calibri" panose="020F0502020204030204" pitchFamily="34" charset="0"/>
              </a:rPr>
              <a:t>lekuko </a:t>
            </a:r>
            <a:r>
              <a:rPr lang="eu-ES" sz="2700" dirty="0" smtClean="0">
                <a:latin typeface="Calibri" panose="020F0502020204030204" pitchFamily="34" charset="0"/>
              </a:rPr>
              <a:t>zuzenak</a:t>
            </a:r>
          </a:p>
          <a:p>
            <a:r>
              <a:rPr lang="eu-ES" sz="2700" dirty="0" smtClean="0">
                <a:latin typeface="Calibri" panose="020F0502020204030204" pitchFamily="34" charset="0"/>
              </a:rPr>
              <a:t>lehiakide </a:t>
            </a:r>
            <a:r>
              <a:rPr lang="eu-ES" sz="2700" dirty="0">
                <a:latin typeface="Calibri" panose="020F0502020204030204" pitchFamily="34" charset="0"/>
              </a:rPr>
              <a:t>edo </a:t>
            </a:r>
            <a:r>
              <a:rPr lang="eu-ES" sz="2700" dirty="0" smtClean="0">
                <a:latin typeface="Calibri" panose="020F0502020204030204" pitchFamily="34" charset="0"/>
              </a:rPr>
              <a:t>kritikoak</a:t>
            </a:r>
          </a:p>
          <a:p>
            <a:r>
              <a:rPr lang="eu-ES" sz="2700" dirty="0" smtClean="0">
                <a:latin typeface="Calibri" panose="020F0502020204030204" pitchFamily="34" charset="0"/>
              </a:rPr>
              <a:t>erreportaria berak behatutakoa </a:t>
            </a:r>
            <a:endParaRPr lang="eu-ES" sz="2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15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47868"/>
            <a:ext cx="89758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Erreportaje</a:t>
            </a:r>
            <a:r>
              <a:rPr lang="eu-ES" sz="2600" dirty="0" smtClean="0">
                <a:latin typeface="Calibri" panose="020F0502020204030204" pitchFamily="34" charset="0"/>
              </a:rPr>
              <a:t>an beraz zinez garrantzitsua da hainbat iturriren presentzia. </a:t>
            </a:r>
          </a:p>
          <a:p>
            <a:r>
              <a:rPr lang="eu-ES" sz="2600" dirty="0" smtClean="0">
                <a:latin typeface="Calibri" panose="020F0502020204030204" pitchFamily="34" charset="0"/>
              </a:rPr>
              <a:t>Erreportajea eskutan, egin beharreko galdera: Iturriren bat falta al da? Adibidea:</a:t>
            </a:r>
          </a:p>
          <a:p>
            <a:endParaRPr lang="eu-ES" sz="2600" dirty="0" smtClean="0">
              <a:latin typeface="Calibri" panose="020F0502020204030204" pitchFamily="34" charset="0"/>
            </a:endParaRPr>
          </a:p>
          <a:p>
            <a:r>
              <a:rPr lang="eu-ES" sz="2600" dirty="0" smtClean="0">
                <a:latin typeface="Calibri" panose="020F0502020204030204" pitchFamily="34" charset="0"/>
              </a:rPr>
              <a:t>GAIA: Erreserba natural batean modu desegokian ustiatzen ari diren meategi baten inguruko erreportajean agertu beharrekoak:</a:t>
            </a:r>
          </a:p>
          <a:p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Protagonistak</a:t>
            </a:r>
            <a:r>
              <a:rPr lang="eu-ES" sz="2600" dirty="0" smtClean="0">
                <a:latin typeface="Calibri" panose="020F0502020204030204" pitchFamily="34" charset="0"/>
              </a:rPr>
              <a:t>: meatzariak, gobernua.</a:t>
            </a:r>
          </a:p>
          <a:p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Akademiko edo ikertzaileak</a:t>
            </a:r>
            <a:r>
              <a:rPr lang="eu-ES" sz="2600" dirty="0" smtClean="0">
                <a:latin typeface="Calibri" panose="020F0502020204030204" pitchFamily="34" charset="0"/>
              </a:rPr>
              <a:t>: meategiaren inpaktua neurtzeko.</a:t>
            </a:r>
          </a:p>
          <a:p>
            <a:r>
              <a:rPr lang="eu-ES" sz="2600" dirty="0" smtClean="0">
                <a:latin typeface="Calibri" panose="020F0502020204030204" pitchFamily="34" charset="0"/>
              </a:rPr>
              <a:t>Meategiaren inpaktuaren inguruan informazioa duten </a:t>
            </a:r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herritar eta erakundeak</a:t>
            </a:r>
          </a:p>
          <a:p>
            <a:r>
              <a:rPr lang="eu-ES" sz="2600" dirty="0" smtClean="0">
                <a:latin typeface="Calibri" panose="020F0502020204030204" pitchFamily="34" charset="0"/>
              </a:rPr>
              <a:t>Gertakarien </a:t>
            </a:r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lekuko zuzenak</a:t>
            </a:r>
            <a:r>
              <a:rPr lang="eu-ES" sz="2600" dirty="0" smtClean="0">
                <a:latin typeface="Calibri" panose="020F0502020204030204" pitchFamily="34" charset="0"/>
              </a:rPr>
              <a:t>, zonaldeko jendea, jendearen gaixotasunak ikusi dituzten medikuak</a:t>
            </a:r>
          </a:p>
          <a:p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Kritikoak</a:t>
            </a:r>
            <a:r>
              <a:rPr lang="eu-ES" sz="2600" dirty="0" smtClean="0">
                <a:latin typeface="Calibri" panose="020F0502020204030204" pitchFamily="34" charset="0"/>
              </a:rPr>
              <a:t>: meategiaren jarduera kritikatu edo defendatu </a:t>
            </a:r>
          </a:p>
          <a:p>
            <a:r>
              <a:rPr lang="eu-ES" sz="2600" dirty="0">
                <a:latin typeface="Calibri" panose="020F0502020204030204" pitchFamily="34" charset="0"/>
              </a:rPr>
              <a:t>d</a:t>
            </a:r>
            <a:r>
              <a:rPr lang="eu-ES" sz="2600" dirty="0" smtClean="0">
                <a:latin typeface="Calibri" panose="020F0502020204030204" pitchFamily="34" charset="0"/>
              </a:rPr>
              <a:t>uten </a:t>
            </a:r>
            <a:r>
              <a:rPr lang="eu-ES" sz="2600" dirty="0">
                <a:latin typeface="Calibri" panose="020F0502020204030204" pitchFamily="34" charset="0"/>
              </a:rPr>
              <a:t>bestelako iritzi liderrak </a:t>
            </a:r>
            <a:endParaRPr lang="eu-ES" sz="2600" dirty="0" smtClean="0">
              <a:latin typeface="Calibri" panose="020F0502020204030204" pitchFamily="34" charset="0"/>
            </a:endParaRPr>
          </a:p>
          <a:p>
            <a:r>
              <a:rPr lang="eu-ES" sz="2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Kazetaria</a:t>
            </a:r>
            <a:r>
              <a:rPr lang="eu-ES" sz="2600" dirty="0" smtClean="0">
                <a:latin typeface="Calibri" panose="020F0502020204030204" pitchFamily="34" charset="0"/>
              </a:rPr>
              <a:t>k behatutakoa, ingurunean eta osasunean duen eragina</a:t>
            </a:r>
            <a:endParaRPr lang="eu-E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90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116" y="1268760"/>
            <a:ext cx="93072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smtClean="0">
                <a:latin typeface="Calibri" panose="020F0502020204030204" pitchFamily="34" charset="0"/>
              </a:rPr>
              <a:t>Iturri mota horiek behin estalita ditugunean, erreportaje baten aurrean galdetu beharrekoak: </a:t>
            </a:r>
          </a:p>
          <a:p>
            <a:endParaRPr lang="eu-ES" sz="2700" dirty="0" smtClean="0">
              <a:latin typeface="Calibri" panose="020F0502020204030204" pitchFamily="34" charset="0"/>
            </a:endParaRPr>
          </a:p>
          <a:p>
            <a:endParaRPr lang="eu-ES" sz="27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Zer argitaratu da orain arte gai honen inguruan?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Ze dokumentazio dute gertaerarekin lotutako iturri pertsonalek?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Ze informazio topa dezaket datu-base publikoetan? Eta </a:t>
            </a:r>
            <a:r>
              <a:rPr lang="eu-ES" sz="2700" dirty="0" err="1" smtClean="0">
                <a:latin typeface="Calibri" panose="020F0502020204030204" pitchFamily="34" charset="0"/>
              </a:rPr>
              <a:t>GKEetan</a:t>
            </a:r>
            <a:r>
              <a:rPr lang="eu-ES" sz="2700" dirty="0" smtClean="0">
                <a:latin typeface="Calibri" panose="020F0502020204030204" pitchFamily="34" charset="0"/>
              </a:rPr>
              <a:t>? Akademian?</a:t>
            </a:r>
            <a:endParaRPr lang="eu-ES" sz="2700" dirty="0">
              <a:latin typeface="Calibri" panose="020F0502020204030204" pitchFamily="34" charset="0"/>
            </a:endParaRPr>
          </a:p>
          <a:p>
            <a:pPr algn="r"/>
            <a:endParaRPr lang="eu-ES" sz="2700" dirty="0">
              <a:latin typeface="Calibri" panose="020F0502020204030204" pitchFamily="34" charset="0"/>
            </a:endParaRPr>
          </a:p>
          <a:p>
            <a:pPr algn="ctr"/>
            <a:r>
              <a:rPr lang="eu-E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Ondoren </a:t>
            </a:r>
            <a:r>
              <a:rPr lang="eu-E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editoreak kazetariarekin argitu </a:t>
            </a:r>
            <a:r>
              <a:rPr lang="eu-E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beharrekoak…</a:t>
            </a:r>
            <a:endParaRPr lang="eu-E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erreportajeak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59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26876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Ondo antolatuta al dago informazioa? Oinarri ona al du, ondo egituratuta al dago?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Adierazten den gertaera bakoitzak dokumentu, testigantza, obserbazio edo argudio sendo bat al du atzetik?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Argudio/ideia gehiegi adierazten al dira “batzuen ustez”, “jakina da” edo “jende askok uste du” bezalakoak erabiliz?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600" dirty="0" smtClean="0">
                <a:latin typeface="Calibri" panose="020F0502020204030204" pitchFamily="34" charset="0"/>
              </a:rPr>
              <a:t>Ondo ulertzen al da istorioa edo oraindik ilun agertzen da, ez dago gardentasun handirik? Zuzen jokatzen al du kazetariak bere kontakizunean protagonista eta gertaerekin?  Edo nolabaiteko partzialtasuna </a:t>
            </a:r>
            <a:r>
              <a:rPr lang="eu-ES" sz="2600" dirty="0" err="1" smtClean="0">
                <a:latin typeface="Calibri" panose="020F0502020204030204" pitchFamily="34" charset="0"/>
              </a:rPr>
              <a:t>igertzen</a:t>
            </a:r>
            <a:r>
              <a:rPr lang="eu-ES" sz="2600" dirty="0" smtClean="0">
                <a:latin typeface="Calibri" panose="020F0502020204030204" pitchFamily="34" charset="0"/>
              </a:rPr>
              <a:t> al da joera batekiko?</a:t>
            </a:r>
          </a:p>
          <a:p>
            <a:endParaRPr lang="es-ES" sz="2600" dirty="0">
              <a:latin typeface="Calibri" panose="020F0502020204030204" pitchFamily="34" charset="0"/>
            </a:endParaRPr>
          </a:p>
          <a:p>
            <a:r>
              <a:rPr lang="eu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Editoreak kazetariei euren </a:t>
            </a:r>
            <a:r>
              <a:rPr lang="eu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hitzetan azaldu dezatela </a:t>
            </a:r>
            <a:r>
              <a:rPr lang="eu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eskatzen die, </a:t>
            </a:r>
            <a:r>
              <a:rPr lang="eu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eta editoreak </a:t>
            </a:r>
            <a:r>
              <a:rPr lang="eu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era </a:t>
            </a:r>
            <a:r>
              <a:rPr lang="eu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garbiagoan </a:t>
            </a:r>
            <a:r>
              <a:rPr lang="eu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idazteko gaitasuna izango du</a:t>
            </a:r>
            <a:endParaRPr lang="es-ES" sz="2600" dirty="0"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erreportajeak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41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339" y="1268760"/>
            <a:ext cx="88569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u-ES" sz="2700" dirty="0" smtClean="0">
                <a:latin typeface="Calibri" panose="020F0502020204030204" pitchFamily="34" charset="0"/>
              </a:rPr>
              <a:t>Uneren batean editoreak </a:t>
            </a:r>
            <a:r>
              <a:rPr lang="eu-ES" sz="2700" dirty="0" err="1" smtClean="0">
                <a:latin typeface="Calibri" panose="020F0502020204030204" pitchFamily="34" charset="0"/>
              </a:rPr>
              <a:t>igertzen</a:t>
            </a:r>
            <a:r>
              <a:rPr lang="eu-ES" sz="2700" dirty="0" smtClean="0">
                <a:latin typeface="Calibri" panose="020F0502020204030204" pitchFamily="34" charset="0"/>
              </a:rPr>
              <a:t> al du narrazioaren haria galtzen dela? Astuna edo aspergarria dela? Edo beharbada informazio larregi dago eta datu batzuk ezabatu behar dira, zifra gehiegi eta digeritzeko zailak diren kontzeptuak? </a:t>
            </a:r>
          </a:p>
          <a:p>
            <a:endParaRPr lang="eu-ES" sz="2700" dirty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Kasu horretan editoreak kazetariari galdetu diezaioke ea zerbaitek bereziki hunkitu duen gertaera honetan, eta albistean agertu.</a:t>
            </a:r>
          </a:p>
          <a:p>
            <a:endParaRPr lang="eu-ES" sz="2700" dirty="0" smtClean="0"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513834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Editoreak kazetariei euren hitzetan azaldu dezatela eskatzen </a:t>
            </a:r>
            <a:r>
              <a:rPr lang="eu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die, </a:t>
            </a:r>
            <a:r>
              <a:rPr lang="eu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eurekin </a:t>
            </a:r>
            <a:r>
              <a:rPr lang="eu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editatu. Zalantzak galdetu. Azken begirada euren eman diezaiotela. 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erreportajeak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0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340768"/>
            <a:ext cx="820891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600" dirty="0" smtClean="0">
                <a:latin typeface="Calibri" panose="020F0502020204030204" pitchFamily="34" charset="0"/>
              </a:rPr>
              <a:t>Hasieratik editorea albistearen moldearen eta aurkezpenaren inguruan mintzatu da kazetariarekin. </a:t>
            </a:r>
            <a:r>
              <a:rPr lang="eu-ES" sz="2300" dirty="0" smtClean="0">
                <a:latin typeface="Calibri" panose="020F0502020204030204" pitchFamily="34" charset="0"/>
              </a:rPr>
              <a:t>Adibidez, prentsa idatzirako edo interneterako albistea bada, irudiak kazetaritza lana egitearekin batera lortzen dira orrialdeak diseinatzen diren heinean. Telebistarako edo irratirako denean, ze motatako </a:t>
            </a:r>
            <a:r>
              <a:rPr lang="eu-ES" sz="2300" dirty="0" err="1" smtClean="0">
                <a:latin typeface="Calibri" panose="020F0502020204030204" pitchFamily="34" charset="0"/>
              </a:rPr>
              <a:t>grafika</a:t>
            </a:r>
            <a:r>
              <a:rPr lang="eu-ES" sz="2300" dirty="0" smtClean="0">
                <a:latin typeface="Calibri" panose="020F0502020204030204" pitchFamily="34" charset="0"/>
              </a:rPr>
              <a:t> edo soinu bereziak beharko diren. </a:t>
            </a:r>
          </a:p>
          <a:p>
            <a:pPr algn="just"/>
            <a:endParaRPr lang="eu-ES" sz="2300" dirty="0" smtClean="0">
              <a:latin typeface="Calibri" panose="020F0502020204030204" pitchFamily="34" charset="0"/>
            </a:endParaRPr>
          </a:p>
          <a:p>
            <a:pPr algn="just"/>
            <a:r>
              <a:rPr lang="eu-ES" sz="2600" dirty="0" smtClean="0">
                <a:latin typeface="Calibri" panose="020F0502020204030204" pitchFamily="34" charset="0"/>
              </a:rPr>
              <a:t>Behin kazetaria bueltan denean erredakzioan, hasierako aurkezpen plan hori berrikusi eta aurkikuntza berriekin osotu egiten da. Editoreak prozesu horretan parte hartzen du: Hobe al da albistea laukian sartzea edo ez? Grafikoekin? Interneten testu, audio eta bideoarekin? (BBC Albaren adibidea, irratirako eta telebistarako istorioak).</a:t>
            </a:r>
            <a:endParaRPr lang="eu-ES" sz="26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erreportajeak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4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25869"/>
            <a:ext cx="5250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Errealitatearen</a:t>
            </a:r>
            <a:r>
              <a:rPr 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ikuspegi</a:t>
            </a:r>
            <a:r>
              <a:rPr 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koherentea</a:t>
            </a:r>
            <a:r>
              <a:rPr 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813"/>
            <a:ext cx="4369494" cy="62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796"/>
            <a:ext cx="4379692" cy="63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07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362551"/>
            <a:ext cx="9195713" cy="58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0568" y="1214164"/>
            <a:ext cx="9144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500" dirty="0" smtClean="0">
                <a:latin typeface="Calibri" panose="020F0502020204030204" pitchFamily="34" charset="0"/>
              </a:rPr>
              <a:t>      Editorea erredakzio bateko </a:t>
            </a:r>
          </a:p>
          <a:p>
            <a:r>
              <a:rPr lang="eu-ES" sz="2500" dirty="0">
                <a:latin typeface="Calibri" panose="020F0502020204030204" pitchFamily="34" charset="0"/>
              </a:rPr>
              <a:t> </a:t>
            </a:r>
            <a:r>
              <a:rPr lang="eu-ES" sz="2500" dirty="0" smtClean="0">
                <a:latin typeface="Calibri" panose="020F0502020204030204" pitchFamily="34" charset="0"/>
              </a:rPr>
              <a:t>     atezaina bezala (</a:t>
            </a:r>
            <a:r>
              <a:rPr lang="eu-ES" sz="2500" dirty="0" err="1" smtClean="0">
                <a:latin typeface="Calibri" panose="020F0502020204030204" pitchFamily="34" charset="0"/>
              </a:rPr>
              <a:t>Grijelmo</a:t>
            </a:r>
            <a:r>
              <a:rPr lang="eu-ES" sz="2500" dirty="0" smtClean="0">
                <a:latin typeface="Calibri" panose="020F0502020204030204" pitchFamily="34" charset="0"/>
              </a:rPr>
              <a:t>)</a:t>
            </a:r>
          </a:p>
          <a:p>
            <a:endParaRPr lang="eu-ES" sz="2500" dirty="0" smtClean="0">
              <a:latin typeface="Calibri" panose="020F0502020204030204" pitchFamily="34" charset="0"/>
            </a:endParaRPr>
          </a:p>
          <a:p>
            <a:r>
              <a:rPr lang="eu-ES" sz="2500" dirty="0" smtClean="0">
                <a:latin typeface="Calibri" panose="020F0502020204030204" pitchFamily="34" charset="0"/>
              </a:rPr>
              <a:t>Hedabidearen kalitatea, </a:t>
            </a:r>
            <a:r>
              <a:rPr lang="eu-ES" sz="2500" b="1" dirty="0" smtClean="0">
                <a:latin typeface="Calibri" panose="020F0502020204030204" pitchFamily="34" charset="0"/>
              </a:rPr>
              <a:t>editoreen kalitatearen menpe</a:t>
            </a:r>
            <a:r>
              <a:rPr lang="eu-ES" sz="2500" dirty="0">
                <a:latin typeface="Calibri" panose="020F0502020204030204" pitchFamily="34" charset="0"/>
              </a:rPr>
              <a:t> </a:t>
            </a:r>
            <a:r>
              <a:rPr lang="eu-ES" sz="2500" dirty="0" smtClean="0">
                <a:latin typeface="Calibri" panose="020F0502020204030204" pitchFamily="34" charset="0"/>
              </a:rPr>
              <a:t>dago. </a:t>
            </a:r>
          </a:p>
          <a:p>
            <a:endParaRPr lang="eu-ES" sz="2500" dirty="0">
              <a:latin typeface="Calibri" panose="020F0502020204030204" pitchFamily="34" charset="0"/>
            </a:endParaRPr>
          </a:p>
          <a:p>
            <a:r>
              <a:rPr lang="eu-ES" sz="2500" dirty="0" smtClean="0">
                <a:latin typeface="Calibri" panose="020F0502020204030204" pitchFamily="34" charset="0"/>
              </a:rPr>
              <a:t>Editorearen oinarrizko eginbeharrak:</a:t>
            </a:r>
          </a:p>
          <a:p>
            <a:endParaRPr lang="eu-ES" sz="2500" dirty="0" smtClean="0">
              <a:latin typeface="Calibri" panose="020F0502020204030204" pitchFamily="34" charset="0"/>
            </a:endParaRPr>
          </a:p>
          <a:p>
            <a:pPr marL="530225"/>
            <a:r>
              <a:rPr lang="eu-ES" sz="2500" dirty="0" smtClean="0">
                <a:latin typeface="Calibri" panose="020F0502020204030204" pitchFamily="34" charset="0"/>
              </a:rPr>
              <a:t>o	Erronkak: </a:t>
            </a:r>
          </a:p>
          <a:p>
            <a:pPr marL="530225"/>
            <a:r>
              <a:rPr lang="eu-ES" sz="2500" dirty="0" smtClean="0">
                <a:latin typeface="Calibri" panose="020F0502020204030204" pitchFamily="34" charset="0"/>
              </a:rPr>
              <a:t>denbora faltari aurre egin</a:t>
            </a:r>
          </a:p>
          <a:p>
            <a:pPr marL="530225"/>
            <a:r>
              <a:rPr lang="eu-ES" sz="2500" dirty="0" smtClean="0">
                <a:latin typeface="Calibri" panose="020F0502020204030204" pitchFamily="34" charset="0"/>
              </a:rPr>
              <a:t>diseinuaren exijentziak bete</a:t>
            </a:r>
          </a:p>
          <a:p>
            <a:pPr marL="530225"/>
            <a:r>
              <a:rPr lang="eu-ES" sz="2500" dirty="0" smtClean="0">
                <a:latin typeface="Calibri" panose="020F0502020204030204" pitchFamily="34" charset="0"/>
              </a:rPr>
              <a:t>irakurleentzat informazio osoa, interesgarria eta erakargarria aurkeztu</a:t>
            </a:r>
          </a:p>
          <a:p>
            <a:endParaRPr lang="eu-ES" sz="25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96" y="303039"/>
            <a:ext cx="816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1) EDITOREA ETA BERE ESKUMENAK</a:t>
            </a:r>
          </a:p>
        </p:txBody>
      </p:sp>
      <p:pic>
        <p:nvPicPr>
          <p:cNvPr id="4" name="Picture 2" descr="http://cdn.20minutos.es/img2/recortes/2012/03/30/54629-620-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03" y="0"/>
            <a:ext cx="4609356" cy="209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16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21188" cy="580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0" y="332656"/>
            <a:ext cx="4518168" cy="56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6" y="149487"/>
            <a:ext cx="4140200" cy="60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66" y="156762"/>
            <a:ext cx="4795838" cy="60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22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336" y="1619994"/>
            <a:ext cx="79930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s-ES" altLang="es-ES" sz="2400" kern="0" dirty="0" err="1" smtClean="0">
                <a:solidFill>
                  <a:prstClr val="black"/>
                </a:solidFill>
                <a:latin typeface="Arial"/>
              </a:rPr>
              <a:t>Sailen</a:t>
            </a:r>
            <a:r>
              <a:rPr lang="es-ES" altLang="es-ES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s-ES" altLang="es-ES" sz="2400" kern="0" dirty="0" err="1" smtClean="0">
                <a:solidFill>
                  <a:prstClr val="black"/>
                </a:solidFill>
                <a:latin typeface="Arial"/>
              </a:rPr>
              <a:t>kokapenaren</a:t>
            </a:r>
            <a:r>
              <a:rPr lang="es-ES" altLang="es-ES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s-ES" altLang="es-ES" sz="2400" kern="0" dirty="0" err="1" smtClean="0">
                <a:solidFill>
                  <a:prstClr val="black"/>
                </a:solidFill>
                <a:latin typeface="Arial"/>
              </a:rPr>
              <a:t>garrantzia</a:t>
            </a:r>
            <a:r>
              <a:rPr lang="es-ES" altLang="es-ES" sz="2400" kern="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s-ES" altLang="es-ES" sz="2400" kern="0" dirty="0" smtClean="0">
              <a:solidFill>
                <a:prstClr val="black"/>
              </a:solidFill>
              <a:latin typeface="Arial"/>
            </a:endParaRPr>
          </a:p>
          <a:p>
            <a:pPr>
              <a:spcBef>
                <a:spcPts val="1800"/>
              </a:spcBef>
              <a:defRPr/>
            </a:pPr>
            <a:endParaRPr lang="es-ES" altLang="es-ES" sz="2200" kern="0" dirty="0" smtClean="0">
              <a:solidFill>
                <a:prstClr val="black"/>
              </a:solidFill>
              <a:latin typeface="Arial"/>
            </a:endParaRPr>
          </a:p>
          <a:p>
            <a:pPr>
              <a:spcBef>
                <a:spcPts val="1800"/>
              </a:spcBef>
              <a:defRPr/>
            </a:pPr>
            <a:endParaRPr lang="es-ES" altLang="es-ES" sz="2200" kern="0" dirty="0" smtClean="0">
              <a:solidFill>
                <a:prstClr val="black"/>
              </a:solidFill>
              <a:latin typeface="Arial"/>
            </a:endParaRPr>
          </a:p>
          <a:p>
            <a:pPr>
              <a:spcBef>
                <a:spcPts val="1800"/>
              </a:spcBef>
              <a:defRPr/>
            </a:pPr>
            <a:endParaRPr lang="es-ES" altLang="es-ES" sz="2200" u="sng" kern="0" dirty="0" smtClean="0">
              <a:solidFill>
                <a:prstClr val="black"/>
              </a:solidFill>
              <a:latin typeface="Arial"/>
            </a:endParaRPr>
          </a:p>
          <a:p>
            <a:pPr>
              <a:spcBef>
                <a:spcPts val="1800"/>
              </a:spcBef>
              <a:defRPr/>
            </a:pPr>
            <a:endParaRPr lang="es-ES" altLang="es-ES" sz="2200" kern="0" dirty="0" smtClean="0">
              <a:solidFill>
                <a:prstClr val="black"/>
              </a:solidFill>
              <a:latin typeface="Arial"/>
            </a:endParaRPr>
          </a:p>
          <a:p>
            <a:pPr marL="990600" lvl="1" indent="-533400" eaLnBrk="1" hangingPunct="1">
              <a:spcBef>
                <a:spcPts val="1800"/>
              </a:spcBef>
              <a:defRPr/>
            </a:pPr>
            <a:endParaRPr lang="es-ES" altLang="es-ES" sz="2200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7920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eu-ES" altLang="es-ES" sz="3200" kern="0" dirty="0" smtClean="0">
                <a:solidFill>
                  <a:prstClr val="black"/>
                </a:solidFill>
                <a:latin typeface="Arial"/>
              </a:rPr>
              <a:t>KOHERENTZIAREN GARRANTZIA: orrialdean, sailean, egunkari osoan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0125"/>
            <a:ext cx="9202726" cy="144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" y="4771794"/>
            <a:ext cx="9094206" cy="132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438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89" y="3475434"/>
            <a:ext cx="47148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abajo"/>
          <p:cNvSpPr/>
          <p:nvPr/>
        </p:nvSpPr>
        <p:spPr>
          <a:xfrm>
            <a:off x="4284663" y="2852738"/>
            <a:ext cx="215900" cy="7207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0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49174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Hainbat faktorek eragina 	</a:t>
            </a:r>
          </a:p>
          <a:p>
            <a:endParaRPr lang="eu-ES" sz="2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→ informazio bakoitza ≠ tokiaren arabera (euskarak </a:t>
            </a:r>
            <a:r>
              <a:rPr lang="eu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lehentasuna…)</a:t>
            </a:r>
            <a:endParaRPr lang="eu-ES" sz="2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u-ES" sz="2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http://www.youtube.com/watch?v=DhCDBWio0io</a:t>
            </a:r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7920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eu-ES" altLang="es-ES" sz="3200" kern="0" dirty="0" smtClean="0">
                <a:solidFill>
                  <a:prstClr val="black"/>
                </a:solidFill>
                <a:latin typeface="Arial"/>
              </a:rPr>
              <a:t>KOHERENTZIAREN GARRANTZIA: orrialdean, sailean, egunkari osoan</a:t>
            </a:r>
          </a:p>
        </p:txBody>
      </p:sp>
    </p:spTree>
    <p:extLst>
      <p:ext uri="{BB962C8B-B14F-4D97-AF65-F5344CB8AC3E}">
        <p14:creationId xmlns="" xmlns:p14="http://schemas.microsoft.com/office/powerpoint/2010/main" val="4536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92696"/>
            <a:ext cx="8640960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800" dirty="0">
                <a:latin typeface="Calibri" panose="020F0502020204030204" pitchFamily="34" charset="0"/>
              </a:rPr>
              <a:t>o </a:t>
            </a:r>
            <a:r>
              <a:rPr lang="eu-ES" sz="2800" dirty="0" smtClean="0">
                <a:latin typeface="Calibri" panose="020F0502020204030204" pitchFamily="34" charset="0"/>
              </a:rPr>
              <a:t> Funtzioak</a:t>
            </a:r>
            <a:r>
              <a:rPr lang="eu-ES" sz="2800" dirty="0">
                <a:latin typeface="Calibri" panose="020F0502020204030204" pitchFamily="34" charset="0"/>
              </a:rPr>
              <a:t>: </a:t>
            </a:r>
            <a:endParaRPr lang="eu-ES" sz="2800" dirty="0" smtClean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r>
              <a:rPr lang="eu-ES" sz="2800" dirty="0" smtClean="0">
                <a:latin typeface="Calibri" panose="020F0502020204030204" pitchFamily="34" charset="0"/>
              </a:rPr>
              <a:t>kazetari </a:t>
            </a:r>
            <a:r>
              <a:rPr lang="eu-ES" sz="2800" dirty="0">
                <a:latin typeface="Calibri" panose="020F0502020204030204" pitchFamily="34" charset="0"/>
              </a:rPr>
              <a:t>taldea </a:t>
            </a:r>
            <a:r>
              <a:rPr lang="eu-ES" sz="2800" dirty="0" smtClean="0">
                <a:latin typeface="Calibri" panose="020F0502020204030204" pitchFamily="34" charset="0"/>
              </a:rPr>
              <a:t>koordinatu</a:t>
            </a:r>
          </a:p>
          <a:p>
            <a:r>
              <a:rPr lang="eu-ES" sz="2800" dirty="0" smtClean="0">
                <a:latin typeface="Calibri" panose="020F0502020204030204" pitchFamily="34" charset="0"/>
              </a:rPr>
              <a:t>testuak berrikusi </a:t>
            </a:r>
            <a:r>
              <a:rPr lang="eu-ES" sz="2800" dirty="0">
                <a:latin typeface="Calibri" panose="020F0502020204030204" pitchFamily="34" charset="0"/>
              </a:rPr>
              <a:t>eta horien kalitatea </a:t>
            </a:r>
            <a:r>
              <a:rPr lang="eu-ES" sz="2800" dirty="0" smtClean="0">
                <a:latin typeface="Calibri" panose="020F0502020204030204" pitchFamily="34" charset="0"/>
              </a:rPr>
              <a:t>kontrolatu </a:t>
            </a:r>
          </a:p>
          <a:p>
            <a:pPr marL="442913">
              <a:spcAft>
                <a:spcPts val="1500"/>
              </a:spcAft>
            </a:pPr>
            <a:r>
              <a:rPr lang="eu-ES" sz="2800" dirty="0" smtClean="0">
                <a:latin typeface="Calibri" panose="020F0502020204030204" pitchFamily="34" charset="0"/>
              </a:rPr>
              <a:t>(tituluak </a:t>
            </a:r>
            <a:r>
              <a:rPr lang="eu-ES" sz="2800" dirty="0">
                <a:latin typeface="Calibri" panose="020F0502020204030204" pitchFamily="34" charset="0"/>
              </a:rPr>
              <a:t>zuzendu, sarrera </a:t>
            </a:r>
            <a:r>
              <a:rPr lang="eu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erakargarriak</a:t>
            </a:r>
            <a:r>
              <a:rPr lang="eu-ES" sz="2800" dirty="0">
                <a:latin typeface="Calibri" panose="020F0502020204030204" pitchFamily="34" charset="0"/>
              </a:rPr>
              <a:t> lortu, </a:t>
            </a:r>
            <a:r>
              <a:rPr lang="eu-ES" sz="2800" dirty="0" smtClean="0">
                <a:latin typeface="Calibri" panose="020F0502020204030204" pitchFamily="34" charset="0"/>
              </a:rPr>
              <a:t>testuak </a:t>
            </a:r>
            <a:r>
              <a:rPr lang="eu-ES" sz="2800" spc="-100" dirty="0" smtClean="0">
                <a:latin typeface="Calibri" panose="020F0502020204030204" pitchFamily="34" charset="0"/>
              </a:rPr>
              <a:t>laburtu</a:t>
            </a:r>
            <a:r>
              <a:rPr lang="eu-ES" sz="2800" dirty="0" smtClean="0">
                <a:latin typeface="Calibri" panose="020F0502020204030204" pitchFamily="34" charset="0"/>
              </a:rPr>
              <a:t>, </a:t>
            </a:r>
            <a:r>
              <a:rPr lang="eu-ES" sz="2800" dirty="0">
                <a:latin typeface="Calibri" panose="020F0502020204030204" pitchFamily="34" charset="0"/>
              </a:rPr>
              <a:t>datuak </a:t>
            </a:r>
            <a:r>
              <a:rPr lang="eu-ES" sz="2800" i="1" dirty="0">
                <a:latin typeface="Calibri" panose="020F0502020204030204" pitchFamily="34" charset="0"/>
              </a:rPr>
              <a:t>zehaztu</a:t>
            </a:r>
            <a:r>
              <a:rPr lang="eu-ES" sz="2800" dirty="0">
                <a:latin typeface="Calibri" panose="020F0502020204030204" pitchFamily="34" charset="0"/>
              </a:rPr>
              <a:t>, zifrak egiaztatu, informazioa era argian </a:t>
            </a:r>
            <a:r>
              <a:rPr lang="eu-ES" sz="2800" dirty="0" smtClean="0">
                <a:latin typeface="Calibri" panose="020F0502020204030204" pitchFamily="34" charset="0"/>
              </a:rPr>
              <a:t>azaldu, testuak </a:t>
            </a:r>
            <a:r>
              <a:rPr lang="eu-ES" sz="2800" dirty="0">
                <a:latin typeface="Calibri" panose="020F0502020204030204" pitchFamily="34" charset="0"/>
              </a:rPr>
              <a:t>akatsak </a:t>
            </a:r>
            <a:r>
              <a:rPr lang="eu-ES" sz="2800" dirty="0" smtClean="0">
                <a:latin typeface="Calibri" panose="020F0502020204030204" pitchFamily="34" charset="0"/>
              </a:rPr>
              <a:t>izatea (gramatika</a:t>
            </a:r>
            <a:r>
              <a:rPr lang="eu-ES" sz="2800" dirty="0">
                <a:latin typeface="Calibri" panose="020F0502020204030204" pitchFamily="34" charset="0"/>
              </a:rPr>
              <a:t>, sintaxia, ortografia) </a:t>
            </a:r>
            <a:r>
              <a:rPr lang="eu-ES" sz="2800" dirty="0" smtClean="0">
                <a:latin typeface="Calibri" panose="020F0502020204030204" pitchFamily="34" charset="0"/>
              </a:rPr>
              <a:t>saihestu)</a:t>
            </a:r>
            <a:endParaRPr lang="eu-ES" sz="2800" dirty="0">
              <a:latin typeface="Calibri" panose="020F0502020204030204" pitchFamily="34" charset="0"/>
            </a:endParaRPr>
          </a:p>
          <a:p>
            <a:pPr>
              <a:spcAft>
                <a:spcPts val="1500"/>
              </a:spcAft>
            </a:pPr>
            <a:r>
              <a:rPr lang="eu-ES" sz="2800" dirty="0">
                <a:latin typeface="Calibri" panose="020F0502020204030204" pitchFamily="34" charset="0"/>
              </a:rPr>
              <a:t>b</a:t>
            </a:r>
            <a:r>
              <a:rPr lang="eu-ES" sz="2800" dirty="0" smtClean="0">
                <a:latin typeface="Calibri" panose="020F0502020204030204" pitchFamily="34" charset="0"/>
              </a:rPr>
              <a:t>egirada </a:t>
            </a:r>
            <a:r>
              <a:rPr lang="eu-ES" sz="2800" u="sng" dirty="0" smtClean="0">
                <a:latin typeface="Calibri" panose="020F0502020204030204" pitchFamily="34" charset="0"/>
              </a:rPr>
              <a:t>kritikoa</a:t>
            </a:r>
            <a:r>
              <a:rPr lang="eu-ES" sz="2800" dirty="0" smtClean="0">
                <a:latin typeface="Calibri" panose="020F0502020204030204" pitchFamily="34" charset="0"/>
              </a:rPr>
              <a:t> </a:t>
            </a:r>
            <a:r>
              <a:rPr lang="eu-ES" sz="2800" dirty="0">
                <a:latin typeface="Calibri" panose="020F0502020204030204" pitchFamily="34" charset="0"/>
              </a:rPr>
              <a:t>izan behar du: irakurleek planteatu ahal lituzketen galderak aurreikusi eta erantzuna </a:t>
            </a:r>
            <a:r>
              <a:rPr lang="eu-ES" sz="2800" dirty="0" smtClean="0">
                <a:latin typeface="Calibri" panose="020F0502020204030204" pitchFamily="34" charset="0"/>
              </a:rPr>
              <a:t>prestatu</a:t>
            </a:r>
          </a:p>
          <a:p>
            <a:r>
              <a:rPr lang="eu-ES" sz="2800" dirty="0">
                <a:latin typeface="Calibri" panose="020F0502020204030204" pitchFamily="34" charset="0"/>
              </a:rPr>
              <a:t>e</a:t>
            </a:r>
            <a:r>
              <a:rPr lang="eu-ES" sz="2800" dirty="0" smtClean="0">
                <a:latin typeface="Calibri" panose="020F0502020204030204" pitchFamily="34" charset="0"/>
              </a:rPr>
              <a:t>guneko </a:t>
            </a:r>
            <a:r>
              <a:rPr lang="eu-ES" sz="2800" dirty="0">
                <a:latin typeface="Calibri" panose="020F0502020204030204" pitchFamily="34" charset="0"/>
              </a:rPr>
              <a:t>agenda ezagutu </a:t>
            </a:r>
            <a:r>
              <a:rPr lang="eu-ES" sz="2800" dirty="0" smtClean="0">
                <a:latin typeface="Calibri" panose="020F0502020204030204" pitchFamily="34" charset="0"/>
              </a:rPr>
              <a:t>eta </a:t>
            </a:r>
            <a:r>
              <a:rPr lang="eu-ES" sz="2800" dirty="0">
                <a:latin typeface="Calibri" panose="020F0502020204030204" pitchFamily="34" charset="0"/>
              </a:rPr>
              <a:t>irakurleak nortzuk diren argi </a:t>
            </a:r>
            <a:r>
              <a:rPr lang="eu-ES" sz="2800" dirty="0" smtClean="0">
                <a:latin typeface="Calibri" panose="020F0502020204030204" pitchFamily="34" charset="0"/>
              </a:rPr>
              <a:t>izan</a:t>
            </a:r>
            <a:endParaRPr lang="eu-ES" sz="2800" dirty="0">
              <a:latin typeface="Calibri" panose="020F0502020204030204" pitchFamily="34" charset="0"/>
            </a:endParaRPr>
          </a:p>
          <a:p>
            <a:endParaRPr lang="eu-ES" sz="2800" dirty="0">
              <a:latin typeface="Calibri" panose="020F0502020204030204" pitchFamily="34" charset="0"/>
            </a:endParaRPr>
          </a:p>
          <a:p>
            <a:endParaRPr lang="eu-ES" sz="28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303039"/>
            <a:ext cx="816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1) EDITOREA ETA BERE ESKUMENAK</a:t>
            </a:r>
          </a:p>
        </p:txBody>
      </p:sp>
      <p:pic>
        <p:nvPicPr>
          <p:cNvPr id="4" name="Picture 2" descr="http://cdn.20minutos.es/img2/recortes/2012/03/30/54629-620-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0"/>
            <a:ext cx="2469227" cy="112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11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688042"/>
            <a:ext cx="887793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smtClean="0">
                <a:latin typeface="Calibri" panose="020F0502020204030204" pitchFamily="34" charset="0"/>
              </a:rPr>
              <a:t>o Lan dinamika: </a:t>
            </a:r>
          </a:p>
          <a:p>
            <a:endParaRPr lang="eu-ES" sz="2700" dirty="0" smtClean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erredaktoreari gai bat esleitzerakoan hasten da editorearen lana</a:t>
            </a:r>
          </a:p>
          <a:p>
            <a:r>
              <a:rPr lang="eu-ES" sz="2700" dirty="0">
                <a:latin typeface="Calibri" panose="020F0502020204030204" pitchFamily="34" charset="0"/>
              </a:rPr>
              <a:t> </a:t>
            </a:r>
            <a:r>
              <a:rPr lang="eu-ES" sz="2700" dirty="0" smtClean="0">
                <a:latin typeface="Calibri" panose="020F0502020204030204" pitchFamily="34" charset="0"/>
              </a:rPr>
              <a:t>  </a:t>
            </a:r>
            <a:r>
              <a:rPr lang="eu-ES" sz="2700" i="1" dirty="0" smtClean="0">
                <a:latin typeface="Calibri" panose="020F0502020204030204" pitchFamily="34" charset="0"/>
              </a:rPr>
              <a:t>Hasiera batetik landu: Zein ikuspegi landu, zein iturriekin hitz egin, zein ikuspuntu desberdin egon litezkeen </a:t>
            </a:r>
          </a:p>
          <a:p>
            <a:endParaRPr lang="eu-ES" sz="2700" dirty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o Lanaren ardatzak: </a:t>
            </a:r>
          </a:p>
          <a:p>
            <a:pPr algn="ctr">
              <a:spcAft>
                <a:spcPts val="600"/>
              </a:spcAft>
            </a:pPr>
            <a:r>
              <a:rPr lang="eu-ES" sz="2700" dirty="0" smtClean="0">
                <a:latin typeface="Calibri" panose="020F0502020204030204" pitchFamily="34" charset="0"/>
              </a:rPr>
              <a:t>editoreak testu bakoitzaren aurrean erantzun beharreko </a:t>
            </a:r>
            <a:r>
              <a:rPr lang="eu-ES" sz="2700" b="1" i="1" dirty="0" smtClean="0">
                <a:latin typeface="Calibri" panose="020F0502020204030204" pitchFamily="34" charset="0"/>
              </a:rPr>
              <a:t>galderak</a:t>
            </a:r>
          </a:p>
          <a:p>
            <a:pPr>
              <a:spcAft>
                <a:spcPts val="600"/>
              </a:spcAft>
            </a:pPr>
            <a:r>
              <a:rPr lang="eu-ES" sz="2700" dirty="0" smtClean="0">
                <a:latin typeface="Calibri" panose="020F0502020204030204" pitchFamily="34" charset="0"/>
              </a:rPr>
              <a:t>Egokiak al dira titulua eta </a:t>
            </a:r>
            <a:r>
              <a:rPr lang="eu-ES" sz="2700" dirty="0" err="1" smtClean="0">
                <a:latin typeface="Calibri" panose="020F0502020204030204" pitchFamily="34" charset="0"/>
              </a:rPr>
              <a:t>lead-a</a:t>
            </a:r>
            <a:r>
              <a:rPr lang="eu-ES" sz="2700" dirty="0" smtClean="0">
                <a:latin typeface="Calibri" panose="020F0502020204030204" pitchFamily="34" charset="0"/>
              </a:rPr>
              <a:t>? </a:t>
            </a:r>
            <a:r>
              <a:rPr lang="eu-ES" sz="2700" dirty="0" err="1" smtClean="0">
                <a:latin typeface="Calibri" panose="020F0502020204030204" pitchFamily="34" charset="0"/>
              </a:rPr>
              <a:t>Lead-ak</a:t>
            </a:r>
            <a:r>
              <a:rPr lang="eu-ES" sz="2700" dirty="0" smtClean="0">
                <a:latin typeface="Calibri" panose="020F0502020204030204" pitchFamily="34" charset="0"/>
              </a:rPr>
              <a:t> indarra du? Testua ulergarria al da eskainitako datuekin? Gatazka sor dezaketen gaiak ondo egiaztatuak daude? Iturriak alde bakarrekoak?</a:t>
            </a:r>
          </a:p>
          <a:p>
            <a:pPr algn="r"/>
            <a:r>
              <a:rPr lang="eu-E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SAKONAGO</a:t>
            </a:r>
            <a:r>
              <a:rPr lang="eu-E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… </a:t>
            </a:r>
            <a:endParaRPr lang="eu-ES" sz="2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303039"/>
            <a:ext cx="816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1) EDITOREA ETA BERE ESKUMENAK</a:t>
            </a:r>
          </a:p>
        </p:txBody>
      </p:sp>
      <p:pic>
        <p:nvPicPr>
          <p:cNvPr id="5" name="Picture 2" descr="http://cdn.20minutos.es/img2/recortes/2012/03/30/54629-620-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0"/>
            <a:ext cx="2469227" cy="112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99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03039"/>
            <a:ext cx="8168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EDITOREAK ARGITARATZEN DITUEN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albisteak</a:t>
            </a:r>
            <a:r>
              <a:rPr lang="es-ES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eta </a:t>
            </a:r>
            <a:r>
              <a:rPr lang="es-ES" sz="2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erreportajea</a:t>
            </a:r>
            <a:r>
              <a:rPr lang="es-ES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6772" y="1354201"/>
            <a:ext cx="87997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>
                <a:latin typeface="Calibri" panose="020F0502020204030204" pitchFamily="34" charset="0"/>
              </a:rPr>
              <a:t> </a:t>
            </a:r>
            <a:endParaRPr lang="es-ES" sz="2700" dirty="0">
              <a:latin typeface="Calibri" panose="020F0502020204030204" pitchFamily="34" charset="0"/>
            </a:endParaRPr>
          </a:p>
          <a:p>
            <a:pPr lvl="0"/>
            <a:r>
              <a:rPr lang="eu-ES" sz="2700" dirty="0" smtClean="0">
                <a:latin typeface="Calibri" panose="020F0502020204030204" pitchFamily="34" charset="0"/>
              </a:rPr>
              <a:t>Iritziak </a:t>
            </a:r>
            <a:r>
              <a:rPr lang="eu-ES" sz="2700" dirty="0">
                <a:latin typeface="Calibri" panose="020F0502020204030204" pitchFamily="34" charset="0"/>
              </a:rPr>
              <a:t>eta aipuak </a:t>
            </a:r>
            <a:r>
              <a:rPr lang="eu-ES" sz="2700" dirty="0" smtClean="0">
                <a:latin typeface="Calibri" panose="020F0502020204030204" pitchFamily="34" charset="0"/>
              </a:rPr>
              <a:t>biltzetik haratago </a:t>
            </a:r>
            <a:r>
              <a:rPr lang="eu-ES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u-ES" sz="2700" dirty="0" smtClean="0">
                <a:latin typeface="Calibri" panose="020F0502020204030204" pitchFamily="34" charset="0"/>
              </a:rPr>
              <a:t> </a:t>
            </a:r>
          </a:p>
          <a:p>
            <a:pPr marL="811213" lvl="0"/>
            <a:r>
              <a:rPr lang="eu-ES" sz="2700" dirty="0" smtClean="0">
                <a:latin typeface="Calibri" panose="020F0502020204030204" pitchFamily="34" charset="0"/>
              </a:rPr>
              <a:t>zer </a:t>
            </a:r>
            <a:r>
              <a:rPr lang="eu-ES" sz="2700" dirty="0">
                <a:latin typeface="Calibri" panose="020F0502020204030204" pitchFamily="34" charset="0"/>
              </a:rPr>
              <a:t>gertatzen ari den </a:t>
            </a:r>
            <a:r>
              <a:rPr lang="eu-ES" sz="2700" dirty="0" smtClean="0">
                <a:latin typeface="Calibri" panose="020F0502020204030204" pitchFamily="34" charset="0"/>
              </a:rPr>
              <a:t>kontatu</a:t>
            </a:r>
          </a:p>
          <a:p>
            <a:pPr lvl="0"/>
            <a:endParaRPr lang="eu-ES" sz="2700" dirty="0" smtClean="0">
              <a:latin typeface="Calibri" panose="020F0502020204030204" pitchFamily="34" charset="0"/>
            </a:endParaRPr>
          </a:p>
          <a:p>
            <a:pPr lvl="0"/>
            <a:endParaRPr lang="es-ES" sz="2700" dirty="0">
              <a:latin typeface="Calibri" panose="020F0502020204030204" pitchFamily="34" charset="0"/>
            </a:endParaRPr>
          </a:p>
          <a:p>
            <a:r>
              <a:rPr lang="eu-ES" sz="2700" dirty="0">
                <a:latin typeface="Calibri" panose="020F0502020204030204" pitchFamily="34" charset="0"/>
              </a:rPr>
              <a:t>Editoreak </a:t>
            </a:r>
            <a:r>
              <a:rPr lang="eu-ES" sz="2700" dirty="0" smtClean="0">
                <a:latin typeface="Calibri" panose="020F0502020204030204" pitchFamily="34" charset="0"/>
              </a:rPr>
              <a:t>ziurtatu </a:t>
            </a:r>
            <a:r>
              <a:rPr lang="eu-ES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u-ES" sz="2700" dirty="0" smtClean="0">
                <a:latin typeface="Calibri" panose="020F0502020204030204" pitchFamily="34" charset="0"/>
              </a:rPr>
              <a:t>bildutako </a:t>
            </a:r>
            <a:r>
              <a:rPr lang="eu-ES" sz="2700" dirty="0">
                <a:latin typeface="Calibri" panose="020F0502020204030204" pitchFamily="34" charset="0"/>
              </a:rPr>
              <a:t>oharrek nolabaiteko </a:t>
            </a:r>
            <a:endParaRPr lang="eu-ES" sz="2700" dirty="0" smtClean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ikerketa </a:t>
            </a:r>
            <a:r>
              <a:rPr lang="eu-ES" sz="2700" dirty="0">
                <a:latin typeface="Calibri" panose="020F0502020204030204" pitchFamily="34" charset="0"/>
              </a:rPr>
              <a:t>izaera (zerbait deskubritu dela) eta izaera azaltzaile edo argitzailea izan dezatela </a:t>
            </a:r>
            <a:endParaRPr lang="eu-ES" sz="2700" dirty="0" smtClean="0">
              <a:latin typeface="Calibri" panose="020F0502020204030204" pitchFamily="34" charset="0"/>
            </a:endParaRPr>
          </a:p>
          <a:p>
            <a:endParaRPr lang="eu-ES" sz="2700" dirty="0">
              <a:latin typeface="Calibri" panose="020F0502020204030204" pitchFamily="34" charset="0"/>
            </a:endParaRPr>
          </a:p>
          <a:p>
            <a:r>
              <a:rPr lang="eu-ES" sz="2700" dirty="0" smtClean="0">
                <a:latin typeface="Calibri" panose="020F0502020204030204" pitchFamily="34" charset="0"/>
              </a:rPr>
              <a:t>HORI BAI, kazetaria iturri </a:t>
            </a:r>
            <a:r>
              <a:rPr lang="eu-ES" sz="2700" dirty="0">
                <a:latin typeface="Calibri" panose="020F0502020204030204" pitchFamily="34" charset="0"/>
              </a:rPr>
              <a:t>eta dokumentazioan oinarritzen </a:t>
            </a:r>
            <a:r>
              <a:rPr lang="eu-ES" sz="2700" dirty="0" smtClean="0">
                <a:latin typeface="Calibri" panose="020F0502020204030204" pitchFamily="34" charset="0"/>
              </a:rPr>
              <a:t>da zerbait kontatzeko</a:t>
            </a:r>
            <a:r>
              <a:rPr lang="eu-ES" sz="2700" dirty="0">
                <a:latin typeface="Calibri" panose="020F0502020204030204" pitchFamily="34" charset="0"/>
              </a:rPr>
              <a:t>, baina </a:t>
            </a:r>
            <a:r>
              <a:rPr lang="eu-ES" sz="2700" dirty="0" smtClean="0">
                <a:latin typeface="Calibri" panose="020F0502020204030204" pitchFamily="34" charset="0"/>
              </a:rPr>
              <a:t>kazetariak berak kontatzen du </a:t>
            </a:r>
            <a:r>
              <a:rPr lang="eu-ES" sz="2700" dirty="0" err="1" smtClean="0">
                <a:latin typeface="Calibri" panose="020F0502020204030204" pitchFamily="34" charset="0"/>
              </a:rPr>
              <a:t>istorioa/gertakizuna</a:t>
            </a:r>
            <a:r>
              <a:rPr lang="eu-ES" sz="2700" dirty="0" smtClean="0">
                <a:latin typeface="Calibri" panose="020F0502020204030204" pitchFamily="34" charset="0"/>
              </a:rPr>
              <a:t>, </a:t>
            </a:r>
            <a:r>
              <a:rPr lang="eu-ES" sz="2700" dirty="0">
                <a:latin typeface="Calibri" panose="020F0502020204030204" pitchFamily="34" charset="0"/>
              </a:rPr>
              <a:t>ez </a:t>
            </a:r>
            <a:r>
              <a:rPr lang="eu-ES" sz="2700" dirty="0" smtClean="0">
                <a:latin typeface="Calibri" panose="020F0502020204030204" pitchFamily="34" charset="0"/>
              </a:rPr>
              <a:t>iturriek</a:t>
            </a:r>
            <a:endParaRPr lang="es-ES" sz="2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692696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smtClean="0">
                <a:latin typeface="Calibri" panose="020F0502020204030204" pitchFamily="34" charset="0"/>
              </a:rPr>
              <a:t>Albiste batek oro har: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u-ES" sz="2700" dirty="0" smtClean="0">
                <a:latin typeface="Calibri" panose="020F0502020204030204" pitchFamily="34" charset="0"/>
              </a:rPr>
              <a:t>Ez du pertsona bakarraren adierazpena agertu behar (elkarrizketetan salbu, baina kasu honetan ere kazetariak gidatu behar du kontatzen den istorioa informatutako galderen bitartez)</a:t>
            </a:r>
          </a:p>
          <a:p>
            <a:endParaRPr lang="eu-ES" sz="27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u-ES" sz="2700" dirty="0" smtClean="0">
                <a:latin typeface="Calibri" panose="020F0502020204030204" pitchFamily="34" charset="0"/>
              </a:rPr>
              <a:t>Ezin da prentsa-adierazpen batetatik hartutako hitzez hitzezko testua izan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u-ES" sz="2700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u-ES" sz="2700" dirty="0" smtClean="0">
                <a:latin typeface="Calibri" panose="020F0502020204030204" pitchFamily="34" charset="0"/>
              </a:rPr>
              <a:t> Ez da alde batek eta besteak zer esan duen esatera mugatu behar, zer gertatu den azaldu gabe. Adibidez: “Ospitaleko zuzendariak dio ez duela zentroa itxiko. Kontrako ahotsek itxiera beharrezkoa dela diote”. Irakurleak bere buruari galde diezaioke, baina itxiko al dute ala ez?</a:t>
            </a:r>
          </a:p>
          <a:p>
            <a:endParaRPr lang="eu-ES" sz="27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31031"/>
            <a:ext cx="816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albisteetan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79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2153" y="126876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u-ES" sz="2700" dirty="0" smtClean="0">
                <a:latin typeface="Calibri" panose="020F0502020204030204" pitchFamily="34" charset="0"/>
              </a:rPr>
              <a:t>Editoreak </a:t>
            </a:r>
            <a:r>
              <a:rPr lang="eu-ES" sz="2700" dirty="0">
                <a:latin typeface="Calibri" panose="020F0502020204030204" pitchFamily="34" charset="0"/>
              </a:rPr>
              <a:t>albistea era gardenean kontatua dagoen galdetu behar </a:t>
            </a:r>
            <a:r>
              <a:rPr lang="eu-ES" sz="2700" dirty="0" smtClean="0">
                <a:latin typeface="Calibri" panose="020F0502020204030204" pitchFamily="34" charset="0"/>
              </a:rPr>
              <a:t>dio bere buruari, </a:t>
            </a:r>
            <a:r>
              <a:rPr lang="eu-ES" sz="2700" dirty="0">
                <a:latin typeface="Calibri" panose="020F0502020204030204" pitchFamily="34" charset="0"/>
              </a:rPr>
              <a:t>alegia, argi </a:t>
            </a:r>
            <a:r>
              <a:rPr lang="eu-ES" sz="2700" dirty="0" smtClean="0">
                <a:latin typeface="Calibri" panose="020F0502020204030204" pitchFamily="34" charset="0"/>
              </a:rPr>
              <a:t>egon dadila </a:t>
            </a:r>
            <a:r>
              <a:rPr lang="eu-ES" sz="2700" dirty="0">
                <a:latin typeface="Calibri" panose="020F0502020204030204" pitchFamily="34" charset="0"/>
              </a:rPr>
              <a:t>nondik atera den </a:t>
            </a:r>
            <a:r>
              <a:rPr lang="eu-ES" sz="2700" dirty="0" smtClean="0">
                <a:latin typeface="Calibri" panose="020F0502020204030204" pitchFamily="34" charset="0"/>
              </a:rPr>
              <a:t>informazioa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u-ES" sz="27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u-ES" sz="27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u-ES" sz="2700" dirty="0" smtClean="0">
                <a:latin typeface="Calibri" panose="020F0502020204030204" pitchFamily="34" charset="0"/>
              </a:rPr>
              <a:t>Editoreak </a:t>
            </a:r>
            <a:r>
              <a:rPr lang="eu-ES" sz="2700" dirty="0">
                <a:latin typeface="Calibri" panose="020F0502020204030204" pitchFamily="34" charset="0"/>
              </a:rPr>
              <a:t>kazetaria eta kontatutako gertaeraren artean dagoen distantzia neurtu behar </a:t>
            </a:r>
            <a:r>
              <a:rPr lang="eu-ES" sz="2700" dirty="0" smtClean="0">
                <a:latin typeface="Calibri" panose="020F0502020204030204" pitchFamily="34" charset="0"/>
              </a:rPr>
              <a:t>du, kontatutako gertakari oro </a:t>
            </a:r>
            <a:r>
              <a:rPr lang="eu-ES" sz="2700" dirty="0">
                <a:latin typeface="Calibri" panose="020F0502020204030204" pitchFamily="34" charset="0"/>
              </a:rPr>
              <a:t>egiaztatzeko </a:t>
            </a:r>
            <a:r>
              <a:rPr lang="eu-ES" sz="2700" dirty="0" smtClean="0">
                <a:latin typeface="Calibri" panose="020F0502020204030204" pitchFamily="34" charset="0"/>
              </a:rPr>
              <a:t>lana dagoela neurtu (GKE </a:t>
            </a:r>
            <a:r>
              <a:rPr lang="eu-ES" sz="2700" dirty="0">
                <a:latin typeface="Calibri" panose="020F0502020204030204" pitchFamily="34" charset="0"/>
              </a:rPr>
              <a:t>batek argitaratu dezakeen txosten batek ez bezala, kazetaritza testu batek informazio desinteresatua helarazi behar du, norbaiten irudia garbitu edo zikintzea </a:t>
            </a:r>
            <a:r>
              <a:rPr lang="eu-ES" sz="2700" dirty="0" smtClean="0">
                <a:latin typeface="Calibri" panose="020F0502020204030204" pitchFamily="34" charset="0"/>
              </a:rPr>
              <a:t>helburutzat </a:t>
            </a:r>
            <a:r>
              <a:rPr lang="eu-ES" sz="2700" dirty="0">
                <a:latin typeface="Calibri" panose="020F0502020204030204" pitchFamily="34" charset="0"/>
              </a:rPr>
              <a:t>ez duen </a:t>
            </a:r>
            <a:r>
              <a:rPr lang="eu-ES" sz="2700" dirty="0" smtClean="0">
                <a:latin typeface="Calibri" panose="020F0502020204030204" pitchFamily="34" charset="0"/>
              </a:rPr>
              <a:t>informazioa</a:t>
            </a:r>
            <a:r>
              <a:rPr lang="eu-ES" sz="2700" dirty="0">
                <a:latin typeface="Calibri" panose="020F0502020204030204" pitchFamily="34" charset="0"/>
              </a:rPr>
              <a:t>)</a:t>
            </a:r>
            <a:endParaRPr lang="es-ES" sz="27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461863"/>
            <a:ext cx="816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albisteetan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69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5047" y="1231587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Argia:</a:t>
            </a:r>
            <a:r>
              <a:rPr lang="eu-ES" sz="2700" dirty="0">
                <a:latin typeface="Calibri" panose="020F0502020204030204" pitchFamily="34" charset="0"/>
              </a:rPr>
              <a:t> Ulertzen al dugu irakurtzen duguna? Zalantzazko baieztapenak edo baieztapen nahasiak al daude? </a:t>
            </a:r>
            <a:endParaRPr lang="eu-ES" sz="2700" dirty="0" smtClean="0">
              <a:latin typeface="Calibri" panose="020F0502020204030204" pitchFamily="34" charset="0"/>
            </a:endParaRPr>
          </a:p>
          <a:p>
            <a:pPr algn="just"/>
            <a:endParaRPr lang="eu-ES" sz="2700" dirty="0">
              <a:latin typeface="Calibri" panose="020F0502020204030204" pitchFamily="34" charset="0"/>
            </a:endParaRPr>
          </a:p>
          <a:p>
            <a:pPr algn="just"/>
            <a:r>
              <a:rPr lang="eu-E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Zehatza: </a:t>
            </a:r>
            <a:r>
              <a:rPr lang="eu-ES" sz="2700" dirty="0">
                <a:latin typeface="Calibri" panose="020F0502020204030204" pitchFamily="34" charset="0"/>
              </a:rPr>
              <a:t>Datu zehatzak al dira? Zifra sinesgarriak al daude? Iturri bera agertzen al da albiste osoan zehar? Orokorkerietara jotzen al da “asko”, “</a:t>
            </a:r>
            <a:r>
              <a:rPr lang="eu-ES" sz="2700" dirty="0" smtClean="0">
                <a:latin typeface="Calibri" panose="020F0502020204030204" pitchFamily="34" charset="0"/>
              </a:rPr>
              <a:t>milioi”, </a:t>
            </a:r>
            <a:r>
              <a:rPr lang="eu-ES" sz="2700" dirty="0">
                <a:latin typeface="Calibri" panose="020F0502020204030204" pitchFamily="34" charset="0"/>
              </a:rPr>
              <a:t>“batzuk”, “gutxi batzuk</a:t>
            </a:r>
            <a:r>
              <a:rPr lang="eu-ES" sz="2700" dirty="0" smtClean="0">
                <a:latin typeface="Calibri" panose="020F0502020204030204" pitchFamily="34" charset="0"/>
              </a:rPr>
              <a:t>”, “gizon altua”,  </a:t>
            </a:r>
            <a:r>
              <a:rPr lang="eu-ES" sz="2700" dirty="0">
                <a:latin typeface="Calibri" panose="020F0502020204030204" pitchFamily="34" charset="0"/>
              </a:rPr>
              <a:t>bezalako adjektiboak erabiliz? </a:t>
            </a:r>
          </a:p>
          <a:p>
            <a:pPr algn="just"/>
            <a:endParaRPr lang="eu-ES" sz="2700" dirty="0">
              <a:latin typeface="Calibri" panose="020F0502020204030204" pitchFamily="34" charset="0"/>
            </a:endParaRPr>
          </a:p>
          <a:p>
            <a:pPr algn="just"/>
            <a:r>
              <a:rPr lang="eu-E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Testuingurua: </a:t>
            </a:r>
            <a:r>
              <a:rPr lang="eu-ES" sz="2700" dirty="0">
                <a:latin typeface="Calibri" panose="020F0502020204030204" pitchFamily="34" charset="0"/>
              </a:rPr>
              <a:t>Argi al dago non eta noiz </a:t>
            </a:r>
            <a:r>
              <a:rPr lang="eu-ES" sz="2700" dirty="0" smtClean="0">
                <a:latin typeface="Calibri" panose="020F0502020204030204" pitchFamily="34" charset="0"/>
              </a:rPr>
              <a:t>jazo </a:t>
            </a:r>
            <a:r>
              <a:rPr lang="eu-ES" sz="2700" dirty="0">
                <a:latin typeface="Calibri" panose="020F0502020204030204" pitchFamily="34" charset="0"/>
              </a:rPr>
              <a:t>d</a:t>
            </a:r>
            <a:r>
              <a:rPr lang="eu-ES" sz="2700" dirty="0" smtClean="0">
                <a:latin typeface="Calibri" panose="020F0502020204030204" pitchFamily="34" charset="0"/>
              </a:rPr>
              <a:t>en </a:t>
            </a:r>
            <a:r>
              <a:rPr lang="eu-ES" sz="2700" dirty="0">
                <a:latin typeface="Calibri" panose="020F0502020204030204" pitchFamily="34" charset="0"/>
              </a:rPr>
              <a:t>gertakaria? Argi al dago aipatutako iturriak zer esan zuen eta nori? Irakurleak istorioaren nondik norakoak jakiteko beste aurrekari eskaintzen al </a:t>
            </a:r>
            <a:r>
              <a:rPr lang="eu-ES" sz="2700" dirty="0" smtClean="0">
                <a:latin typeface="Calibri" panose="020F0502020204030204" pitchFamily="34" charset="0"/>
              </a:rPr>
              <a:t>dira</a:t>
            </a:r>
            <a:r>
              <a:rPr lang="eu-ES" sz="2700" dirty="0">
                <a:latin typeface="Calibri" panose="020F0502020204030204" pitchFamily="34" charset="0"/>
              </a:rPr>
              <a:t>? </a:t>
            </a:r>
            <a:endParaRPr lang="eu-ES" sz="2700" dirty="0" smtClean="0">
              <a:latin typeface="Calibri" panose="020F0502020204030204" pitchFamily="34" charset="0"/>
            </a:endParaRPr>
          </a:p>
          <a:p>
            <a:pPr algn="just"/>
            <a:endParaRPr lang="eu-ES" sz="27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albisteen</a:t>
            </a:r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5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irizpide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61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380832"/>
            <a:ext cx="88760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7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Iturrien benetako egiaztapena: </a:t>
            </a:r>
            <a:r>
              <a:rPr lang="eu-ES" sz="2700" dirty="0">
                <a:latin typeface="Calibri" panose="020F0502020204030204" pitchFamily="34" charset="0"/>
              </a:rPr>
              <a:t>Iturri bakarra </a:t>
            </a:r>
            <a:r>
              <a:rPr lang="eu-ES" sz="2700" dirty="0" smtClean="0">
                <a:latin typeface="Calibri" panose="020F0502020204030204" pitchFamily="34" charset="0"/>
              </a:rPr>
              <a:t>ageri </a:t>
            </a:r>
            <a:r>
              <a:rPr lang="eu-ES" sz="2700" dirty="0">
                <a:latin typeface="Calibri" panose="020F0502020204030204" pitchFamily="34" charset="0"/>
              </a:rPr>
              <a:t>al da albistean? Eta iturri bat baino gehiago </a:t>
            </a:r>
            <a:r>
              <a:rPr lang="eu-ES" sz="2700" dirty="0" smtClean="0">
                <a:latin typeface="Calibri" panose="020F0502020204030204" pitchFamily="34" charset="0"/>
              </a:rPr>
              <a:t>agertuz </a:t>
            </a:r>
            <a:r>
              <a:rPr lang="eu-ES" sz="2700" dirty="0">
                <a:latin typeface="Calibri" panose="020F0502020204030204" pitchFamily="34" charset="0"/>
              </a:rPr>
              <a:t>gero, pertsonalak zein dokumentalak, batak besteak esandakoa egiaztatzeko edo kontrajartzeko balio al du, </a:t>
            </a:r>
            <a:r>
              <a:rPr lang="eu-ES" sz="2700" dirty="0" smtClean="0">
                <a:latin typeface="Calibri" panose="020F0502020204030204" pitchFamily="34" charset="0"/>
              </a:rPr>
              <a:t>edota </a:t>
            </a:r>
            <a:r>
              <a:rPr lang="eu-ES" sz="2700" dirty="0">
                <a:latin typeface="Calibri" panose="020F0502020204030204" pitchFamily="34" charset="0"/>
              </a:rPr>
              <a:t>alde bereko iturriak al dira? </a:t>
            </a:r>
          </a:p>
          <a:p>
            <a:pPr algn="just"/>
            <a:endParaRPr lang="eu-ES" sz="2700" dirty="0">
              <a:latin typeface="Calibri" panose="020F0502020204030204" pitchFamily="34" charset="0"/>
            </a:endParaRPr>
          </a:p>
          <a:p>
            <a:pPr algn="just"/>
            <a:r>
              <a:rPr lang="eu-E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Hizkera zuzena: </a:t>
            </a:r>
            <a:r>
              <a:rPr lang="eu-ES" sz="2700" dirty="0">
                <a:latin typeface="Calibri" panose="020F0502020204030204" pitchFamily="34" charset="0"/>
              </a:rPr>
              <a:t>Klixeak, esamoldeak edo esaera zaharrak erabiltzen al dira?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2) ISTORIOEI </a:t>
            </a:r>
            <a:r>
              <a:rPr lang="es-ES" sz="2400" b="1" i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GALDETU</a:t>
            </a:r>
            <a:r>
              <a:rPr lang="es-ES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 BEHARREKOAK: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albisteen</a:t>
            </a:r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5 </a:t>
            </a:r>
            <a:r>
              <a:rPr lang="es-E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irizpide</a:t>
            </a:r>
            <a:endParaRPr lang="es-ES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2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2412</TotalTime>
  <Words>1224</Words>
  <Application>Microsoft Office PowerPoint</Application>
  <PresentationFormat>Presentación en pantalla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Transmisión de listas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bcpeslzi</cp:lastModifiedBy>
  <cp:revision>89</cp:revision>
  <dcterms:created xsi:type="dcterms:W3CDTF">2013-11-02T00:50:32Z</dcterms:created>
  <dcterms:modified xsi:type="dcterms:W3CDTF">2015-10-01T08:57:19Z</dcterms:modified>
</cp:coreProperties>
</file>